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B0604020202020204" charset="0"/>
      <p:regular r:id="rId11"/>
      <p:bold r:id="rId12"/>
      <p:italic r:id="rId13"/>
      <p:boldItalic r:id="rId14"/>
    </p:embeddedFont>
    <p:embeddedFont>
      <p:font typeface="Playfair Display"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27a5e6fb8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27a5e6fb8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7a5e6fb8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7a5e6fb8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7a5e6fb8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7a5e6fb8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7a5e6fb8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7a5e6fb8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7a5e6fb8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7a5e6fb8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7a5e6fb8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27a5e6fb8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7a5e6fb8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7a5e6fb8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SzPts val="990"/>
              <a:buNone/>
            </a:pPr>
            <a:r>
              <a:rPr lang="en" sz="2180"/>
              <a:t>Strategic Enrollment Management Plan Task Force</a:t>
            </a:r>
            <a:endParaRPr sz="218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Enrollment from 2013 to present</a:t>
            </a:r>
            <a:endParaRPr/>
          </a:p>
        </p:txBody>
      </p:sp>
      <p:pic>
        <p:nvPicPr>
          <p:cNvPr id="65" name="Google Shape;65;p14"/>
          <p:cNvPicPr preferRelativeResize="0"/>
          <p:nvPr/>
        </p:nvPicPr>
        <p:blipFill rotWithShape="1">
          <a:blip r:embed="rId3">
            <a:alphaModFix/>
          </a:blip>
          <a:srcRect l="1306" t="26277" r="43100" b="34537"/>
          <a:stretch/>
        </p:blipFill>
        <p:spPr>
          <a:xfrm>
            <a:off x="311700" y="626100"/>
            <a:ext cx="8377699" cy="3416399"/>
          </a:xfrm>
          <a:prstGeom prst="rect">
            <a:avLst/>
          </a:prstGeom>
          <a:noFill/>
          <a:ln>
            <a:noFill/>
          </a:ln>
        </p:spPr>
      </p:pic>
      <p:sp>
        <p:nvSpPr>
          <p:cNvPr id="66" name="Google Shape;66;p14"/>
          <p:cNvSpPr txBox="1"/>
          <p:nvPr/>
        </p:nvSpPr>
        <p:spPr>
          <a:xfrm>
            <a:off x="311700" y="4042500"/>
            <a:ext cx="8455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highlight>
                  <a:srgbClr val="FFFF00"/>
                </a:highlight>
                <a:latin typeface="Lato"/>
                <a:ea typeface="Lato"/>
                <a:cs typeface="Lato"/>
                <a:sym typeface="Lato"/>
              </a:rPr>
              <a:t>First year students impacted by pandemic. Continuing students have been on a downward slide since 2013.</a:t>
            </a:r>
            <a:endParaRPr sz="1700">
              <a:highlight>
                <a:srgbClr val="FFFF00"/>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are we engaging in this plan?</a:t>
            </a:r>
            <a:endParaRPr/>
          </a:p>
        </p:txBody>
      </p:sp>
      <p:sp>
        <p:nvSpPr>
          <p:cNvPr id="72" name="Google Shape;72;p15"/>
          <p:cNvSpPr txBox="1">
            <a:spLocks noGrp="1"/>
          </p:cNvSpPr>
          <p:nvPr>
            <p:ph type="body" idx="1"/>
          </p:nvPr>
        </p:nvSpPr>
        <p:spPr>
          <a:xfrm>
            <a:off x="311700" y="1363050"/>
            <a:ext cx="8520600" cy="3590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AutoNum type="arabicPeriod"/>
            </a:pPr>
            <a:r>
              <a:rPr lang="en" sz="2100"/>
              <a:t>No clear plan or study about declining enrollment prior to pandemic.</a:t>
            </a:r>
            <a:endParaRPr sz="2100"/>
          </a:p>
          <a:p>
            <a:pPr marL="457200" lvl="0" indent="-361950" algn="l" rtl="0">
              <a:spcBef>
                <a:spcPts val="0"/>
              </a:spcBef>
              <a:spcAft>
                <a:spcPts val="0"/>
              </a:spcAft>
              <a:buSzPts val="2100"/>
              <a:buAutoNum type="arabicPeriod"/>
            </a:pPr>
            <a:r>
              <a:rPr lang="en" sz="2100"/>
              <a:t>Attempt at a campus conversation, involving key stakeholders and data so that by the end of this semester there is a clear plan to address:</a:t>
            </a:r>
            <a:endParaRPr sz="2100"/>
          </a:p>
          <a:p>
            <a:pPr marL="1371600" lvl="0" indent="-361950" algn="l" rtl="0">
              <a:spcBef>
                <a:spcPts val="0"/>
              </a:spcBef>
              <a:spcAft>
                <a:spcPts val="0"/>
              </a:spcAft>
              <a:buSzPts val="2100"/>
              <a:buChar char="●"/>
            </a:pPr>
            <a:r>
              <a:rPr lang="en" sz="2100"/>
              <a:t>Yield of newly admitted students</a:t>
            </a:r>
            <a:endParaRPr sz="2100"/>
          </a:p>
          <a:p>
            <a:pPr marL="1371600" lvl="0" indent="-361950" algn="l" rtl="0">
              <a:spcBef>
                <a:spcPts val="0"/>
              </a:spcBef>
              <a:spcAft>
                <a:spcPts val="0"/>
              </a:spcAft>
              <a:buSzPts val="2100"/>
              <a:buChar char="●"/>
            </a:pPr>
            <a:r>
              <a:rPr lang="en" sz="2100"/>
              <a:t>Retention continuing students</a:t>
            </a:r>
            <a:endParaRPr sz="2100"/>
          </a:p>
          <a:p>
            <a:pPr marL="1371600" lvl="0" indent="-361950" algn="l" rtl="0">
              <a:spcBef>
                <a:spcPts val="0"/>
              </a:spcBef>
              <a:spcAft>
                <a:spcPts val="0"/>
              </a:spcAft>
              <a:buSzPts val="2100"/>
              <a:buChar char="●"/>
            </a:pPr>
            <a:r>
              <a:rPr lang="en" sz="2100"/>
              <a:t>Increase graduation</a:t>
            </a:r>
            <a:endParaRPr sz="2100"/>
          </a:p>
          <a:p>
            <a:pPr marL="0" lvl="0" indent="0" algn="l" rtl="0">
              <a:spcBef>
                <a:spcPts val="1200"/>
              </a:spcBef>
              <a:spcAft>
                <a:spcPts val="1200"/>
              </a:spcAft>
              <a:buNone/>
            </a:pP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Look out for information about…</a:t>
            </a:r>
            <a:endParaRPr/>
          </a:p>
        </p:txBody>
      </p:sp>
      <p:sp>
        <p:nvSpPr>
          <p:cNvPr id="78" name="Google Shape;78;p16"/>
          <p:cNvSpPr txBox="1">
            <a:spLocks noGrp="1"/>
          </p:cNvSpPr>
          <p:nvPr>
            <p:ph type="title"/>
          </p:nvPr>
        </p:nvSpPr>
        <p:spPr>
          <a:xfrm>
            <a:off x="0" y="1017450"/>
            <a:ext cx="9055800" cy="37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2082" b="0">
                <a:solidFill>
                  <a:srgbClr val="242424"/>
                </a:solidFill>
                <a:latin typeface="Lato"/>
                <a:ea typeface="Lato"/>
                <a:cs typeface="Lato"/>
                <a:sym typeface="Lato"/>
              </a:rPr>
              <a:t>The Mission and Vision for the Strategic Enrollment Management Plan work</a:t>
            </a:r>
            <a:endParaRPr sz="2082" b="0">
              <a:solidFill>
                <a:srgbClr val="242424"/>
              </a:solidFill>
              <a:latin typeface="Lato"/>
              <a:ea typeface="Lato"/>
              <a:cs typeface="Lato"/>
              <a:sym typeface="Lato"/>
            </a:endParaRPr>
          </a:p>
          <a:p>
            <a:pPr marL="0" lvl="0" indent="0" algn="l" rtl="0">
              <a:spcBef>
                <a:spcPts val="0"/>
              </a:spcBef>
              <a:spcAft>
                <a:spcPts val="0"/>
              </a:spcAft>
              <a:buSzPts val="891"/>
              <a:buNone/>
            </a:pPr>
            <a:endParaRPr sz="2082" b="0">
              <a:solidFill>
                <a:srgbClr val="242424"/>
              </a:solidFill>
              <a:latin typeface="Lato"/>
              <a:ea typeface="Lato"/>
              <a:cs typeface="Lato"/>
              <a:sym typeface="Lato"/>
            </a:endParaRPr>
          </a:p>
          <a:p>
            <a:pPr marL="0" lvl="0" indent="0" algn="l" rtl="0">
              <a:spcBef>
                <a:spcPts val="0"/>
              </a:spcBef>
              <a:spcAft>
                <a:spcPts val="0"/>
              </a:spcAft>
              <a:buSzPts val="891"/>
              <a:buNone/>
            </a:pPr>
            <a:r>
              <a:rPr lang="en" sz="2082" b="0">
                <a:solidFill>
                  <a:srgbClr val="242424"/>
                </a:solidFill>
                <a:latin typeface="Lato"/>
                <a:ea typeface="Lato"/>
                <a:cs typeface="Lato"/>
                <a:sym typeface="Lato"/>
              </a:rPr>
              <a:t>Guiding Questions for the Task Force and Campus</a:t>
            </a:r>
            <a:endParaRPr sz="2082" b="0">
              <a:solidFill>
                <a:srgbClr val="242424"/>
              </a:solidFill>
              <a:latin typeface="Lato"/>
              <a:ea typeface="Lato"/>
              <a:cs typeface="Lato"/>
              <a:sym typeface="Lato"/>
            </a:endParaRPr>
          </a:p>
          <a:p>
            <a:pPr marL="0" lvl="0" indent="0" algn="l" rtl="0">
              <a:spcBef>
                <a:spcPts val="0"/>
              </a:spcBef>
              <a:spcAft>
                <a:spcPts val="0"/>
              </a:spcAft>
              <a:buSzPts val="891"/>
              <a:buNone/>
            </a:pPr>
            <a:endParaRPr sz="2082" b="0">
              <a:solidFill>
                <a:srgbClr val="242424"/>
              </a:solidFill>
              <a:latin typeface="Lato"/>
              <a:ea typeface="Lato"/>
              <a:cs typeface="Lato"/>
              <a:sym typeface="Lato"/>
            </a:endParaRPr>
          </a:p>
          <a:p>
            <a:pPr marL="0" lvl="0" indent="0" algn="l" rtl="0">
              <a:spcBef>
                <a:spcPts val="0"/>
              </a:spcBef>
              <a:spcAft>
                <a:spcPts val="0"/>
              </a:spcAft>
              <a:buSzPts val="891"/>
              <a:buNone/>
            </a:pPr>
            <a:r>
              <a:rPr lang="en" sz="2082" b="0">
                <a:solidFill>
                  <a:srgbClr val="242424"/>
                </a:solidFill>
                <a:latin typeface="Lato"/>
                <a:ea typeface="Lato"/>
                <a:cs typeface="Lato"/>
                <a:sym typeface="Lato"/>
              </a:rPr>
              <a:t>Environmental Scan</a:t>
            </a:r>
            <a:endParaRPr sz="2082" b="0">
              <a:solidFill>
                <a:srgbClr val="242424"/>
              </a:solidFill>
              <a:latin typeface="Lato"/>
              <a:ea typeface="Lato"/>
              <a:cs typeface="Lato"/>
              <a:sym typeface="Lato"/>
            </a:endParaRPr>
          </a:p>
          <a:p>
            <a:pPr marL="0" lvl="0" indent="0" algn="l" rtl="0">
              <a:spcBef>
                <a:spcPts val="0"/>
              </a:spcBef>
              <a:spcAft>
                <a:spcPts val="0"/>
              </a:spcAft>
              <a:buSzPts val="891"/>
              <a:buNone/>
            </a:pPr>
            <a:endParaRPr sz="2082" b="0">
              <a:solidFill>
                <a:srgbClr val="242424"/>
              </a:solidFill>
              <a:latin typeface="Lato"/>
              <a:ea typeface="Lato"/>
              <a:cs typeface="Lato"/>
              <a:sym typeface="Lato"/>
            </a:endParaRPr>
          </a:p>
          <a:p>
            <a:pPr marL="0" lvl="0" indent="0" algn="l" rtl="0">
              <a:spcBef>
                <a:spcPts val="0"/>
              </a:spcBef>
              <a:spcAft>
                <a:spcPts val="0"/>
              </a:spcAft>
              <a:buSzPts val="891"/>
              <a:buNone/>
            </a:pPr>
            <a:r>
              <a:rPr lang="en" sz="2082" b="0">
                <a:solidFill>
                  <a:srgbClr val="242424"/>
                </a:solidFill>
                <a:latin typeface="Lato"/>
                <a:ea typeface="Lato"/>
                <a:cs typeface="Lato"/>
                <a:sym typeface="Lato"/>
              </a:rPr>
              <a:t>List of potential aspirational peer schools</a:t>
            </a:r>
            <a:endParaRPr sz="2082" b="0">
              <a:solidFill>
                <a:srgbClr val="242424"/>
              </a:solidFill>
              <a:latin typeface="Lato"/>
              <a:ea typeface="Lato"/>
              <a:cs typeface="Lato"/>
              <a:sym typeface="Lato"/>
            </a:endParaRPr>
          </a:p>
          <a:p>
            <a:pPr marL="0" lvl="0" indent="0" algn="l" rtl="0">
              <a:spcBef>
                <a:spcPts val="0"/>
              </a:spcBef>
              <a:spcAft>
                <a:spcPts val="0"/>
              </a:spcAft>
              <a:buSzPts val="891"/>
              <a:buNone/>
            </a:pPr>
            <a:endParaRPr sz="2082" b="0">
              <a:solidFill>
                <a:srgbClr val="242424"/>
              </a:solidFill>
              <a:latin typeface="Lato"/>
              <a:ea typeface="Lato"/>
              <a:cs typeface="Lato"/>
              <a:sym typeface="Lato"/>
            </a:endParaRPr>
          </a:p>
          <a:p>
            <a:pPr marL="0" lvl="0" indent="0" algn="l" rtl="0">
              <a:spcBef>
                <a:spcPts val="0"/>
              </a:spcBef>
              <a:spcAft>
                <a:spcPts val="0"/>
              </a:spcAft>
              <a:buSzPts val="891"/>
              <a:buNone/>
            </a:pPr>
            <a:r>
              <a:rPr lang="en" sz="2082" b="0">
                <a:solidFill>
                  <a:srgbClr val="242424"/>
                </a:solidFill>
                <a:latin typeface="Lato"/>
                <a:ea typeface="Lato"/>
                <a:cs typeface="Lato"/>
                <a:sym typeface="Lato"/>
              </a:rPr>
              <a:t>List of vulnerable populations</a:t>
            </a:r>
            <a:endParaRPr sz="2082" b="0">
              <a:solidFill>
                <a:srgbClr val="242424"/>
              </a:solidFill>
              <a:latin typeface="Lato"/>
              <a:ea typeface="Lato"/>
              <a:cs typeface="Lato"/>
              <a:sym typeface="Lato"/>
            </a:endParaRPr>
          </a:p>
          <a:p>
            <a:pPr marL="0" lvl="0" indent="0" algn="l" rtl="0">
              <a:spcBef>
                <a:spcPts val="0"/>
              </a:spcBef>
              <a:spcAft>
                <a:spcPts val="0"/>
              </a:spcAft>
              <a:buSzPts val="891"/>
              <a:buNone/>
            </a:pPr>
            <a:endParaRPr sz="2082" b="0">
              <a:solidFill>
                <a:srgbClr val="242424"/>
              </a:solidFill>
              <a:latin typeface="Lato"/>
              <a:ea typeface="Lato"/>
              <a:cs typeface="Lato"/>
              <a:sym typeface="Lato"/>
            </a:endParaRPr>
          </a:p>
          <a:p>
            <a:pPr marL="0" lvl="0" indent="0" algn="l" rtl="0">
              <a:spcBef>
                <a:spcPts val="0"/>
              </a:spcBef>
              <a:spcAft>
                <a:spcPts val="0"/>
              </a:spcAft>
              <a:buSzPts val="891"/>
              <a:buNone/>
            </a:pPr>
            <a:r>
              <a:rPr lang="en" sz="2082" b="0">
                <a:solidFill>
                  <a:srgbClr val="242424"/>
                </a:solidFill>
                <a:latin typeface="Lato"/>
                <a:ea typeface="Lato"/>
                <a:cs typeface="Lato"/>
                <a:sym typeface="Lato"/>
              </a:rPr>
              <a:t>Plans for improved </a:t>
            </a:r>
            <a:endParaRPr sz="2082" b="0">
              <a:solidFill>
                <a:srgbClr val="242424"/>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0" y="63625"/>
            <a:ext cx="88314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80"/>
              <a:t>In the meantime, to support enrollment and retention…</a:t>
            </a:r>
            <a:endParaRPr sz="2580"/>
          </a:p>
        </p:txBody>
      </p:sp>
      <p:sp>
        <p:nvSpPr>
          <p:cNvPr id="84" name="Google Shape;84;p17"/>
          <p:cNvSpPr txBox="1">
            <a:spLocks noGrp="1"/>
          </p:cNvSpPr>
          <p:nvPr>
            <p:ph type="body" idx="1"/>
          </p:nvPr>
        </p:nvSpPr>
        <p:spPr>
          <a:xfrm>
            <a:off x="90225" y="935625"/>
            <a:ext cx="8961900" cy="4003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100" b="1">
                <a:solidFill>
                  <a:srgbClr val="F55E61"/>
                </a:solidFill>
              </a:rPr>
              <a:t>Encouraging Continuing student registration before the end of this semester:</a:t>
            </a:r>
            <a:endParaRPr sz="2100" b="1">
              <a:solidFill>
                <a:srgbClr val="F55E61"/>
              </a:solidFill>
            </a:endParaRPr>
          </a:p>
          <a:p>
            <a:pPr marL="0" lvl="0" indent="0" algn="l" rtl="0">
              <a:lnSpc>
                <a:spcPct val="115000"/>
              </a:lnSpc>
              <a:spcBef>
                <a:spcPts val="1200"/>
              </a:spcBef>
              <a:spcAft>
                <a:spcPts val="0"/>
              </a:spcAft>
              <a:buNone/>
            </a:pPr>
            <a:r>
              <a:rPr lang="en" sz="2100">
                <a:solidFill>
                  <a:srgbClr val="5E696C"/>
                </a:solidFill>
              </a:rPr>
              <a:t>If students have a reasonable expectation of passing courses or achieving required  grades pre-requisite courses, they should be encouraged to register, even just for part of their schedules.  </a:t>
            </a:r>
            <a:r>
              <a:rPr lang="en" sz="2100" b="1">
                <a:solidFill>
                  <a:srgbClr val="5E696C"/>
                </a:solidFill>
              </a:rPr>
              <a:t>Earlier registration reduces course cancellations due to low enrollment</a:t>
            </a:r>
            <a:endParaRPr sz="2100" b="1">
              <a:solidFill>
                <a:srgbClr val="5E696C"/>
              </a:solidFill>
            </a:endParaRPr>
          </a:p>
          <a:p>
            <a:pPr marL="0" lvl="0" indent="0" algn="l" rtl="0">
              <a:lnSpc>
                <a:spcPct val="105000"/>
              </a:lnSpc>
              <a:spcBef>
                <a:spcPts val="1200"/>
              </a:spcBef>
              <a:spcAft>
                <a:spcPts val="0"/>
              </a:spcAft>
              <a:buNone/>
            </a:pPr>
            <a:r>
              <a:rPr lang="en" sz="2100" b="1">
                <a:solidFill>
                  <a:srgbClr val="F55E61"/>
                </a:solidFill>
              </a:rPr>
              <a:t>Enhanced promotion of Summer Pre- course workshops</a:t>
            </a:r>
            <a:r>
              <a:rPr lang="en" sz="2100" b="1"/>
              <a:t> </a:t>
            </a:r>
            <a:r>
              <a:rPr lang="en" sz="2100"/>
              <a:t>for students interested in health sciences programs and majors. 	</a:t>
            </a:r>
            <a:endParaRPr sz="2100" b="1">
              <a:solidFill>
                <a:srgbClr val="5E696C"/>
              </a:solidFill>
            </a:endParaRPr>
          </a:p>
          <a:p>
            <a:pPr marL="0" lvl="0" indent="0" algn="l" rtl="0">
              <a:lnSpc>
                <a:spcPct val="105000"/>
              </a:lnSpc>
              <a:spcBef>
                <a:spcPts val="1200"/>
              </a:spcBef>
              <a:spcAft>
                <a:spcPts val="1200"/>
              </a:spcAft>
              <a:buNone/>
            </a:pP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else?</a:t>
            </a:r>
            <a:endParaRPr/>
          </a:p>
        </p:txBody>
      </p:sp>
      <p:sp>
        <p:nvSpPr>
          <p:cNvPr id="90" name="Google Shape;90;p18"/>
          <p:cNvSpPr txBox="1"/>
          <p:nvPr/>
        </p:nvSpPr>
        <p:spPr>
          <a:xfrm>
            <a:off x="311700" y="1177825"/>
            <a:ext cx="8520600" cy="37026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en" sz="1900" b="1">
                <a:solidFill>
                  <a:schemeClr val="dk1"/>
                </a:solidFill>
                <a:latin typeface="Lato"/>
                <a:ea typeface="Lato"/>
                <a:cs typeface="Lato"/>
                <a:sym typeface="Lato"/>
              </a:rPr>
              <a:t>Academic Recovery:</a:t>
            </a:r>
            <a:endParaRPr sz="1900" b="1">
              <a:solidFill>
                <a:schemeClr val="dk1"/>
              </a:solidFill>
              <a:latin typeface="Lato"/>
              <a:ea typeface="Lato"/>
              <a:cs typeface="Lato"/>
              <a:sym typeface="Lato"/>
            </a:endParaRPr>
          </a:p>
          <a:p>
            <a:pPr marL="0" lvl="0" indent="0" algn="l" rtl="0">
              <a:lnSpc>
                <a:spcPct val="105000"/>
              </a:lnSpc>
              <a:spcBef>
                <a:spcPts val="1200"/>
              </a:spcBef>
              <a:spcAft>
                <a:spcPts val="0"/>
              </a:spcAft>
              <a:buNone/>
            </a:pPr>
            <a:r>
              <a:rPr lang="en" sz="1900">
                <a:solidFill>
                  <a:schemeClr val="dk2"/>
                </a:solidFill>
                <a:latin typeface="Lato"/>
                <a:ea typeface="Lato"/>
                <a:cs typeface="Lato"/>
                <a:sym typeface="Lato"/>
              </a:rPr>
              <a:t>Continuing students at risk of not making satisfactory academic progress will be contacted by Advising.  Targeted resources and increased engagement will be provided by Academic Advisement, Counseling, Career Services, tutoring, mentoring as recommended by advisers.</a:t>
            </a:r>
            <a:endParaRPr sz="1900">
              <a:solidFill>
                <a:schemeClr val="dk2"/>
              </a:solidFill>
              <a:latin typeface="Lato"/>
              <a:ea typeface="Lato"/>
              <a:cs typeface="Lato"/>
              <a:sym typeface="Lato"/>
            </a:endParaRPr>
          </a:p>
          <a:p>
            <a:pPr marL="0" lvl="0" indent="0" algn="l" rtl="0">
              <a:lnSpc>
                <a:spcPct val="105000"/>
              </a:lnSpc>
              <a:spcBef>
                <a:spcPts val="1200"/>
              </a:spcBef>
              <a:spcAft>
                <a:spcPts val="0"/>
              </a:spcAft>
              <a:buNone/>
            </a:pPr>
            <a:endParaRPr sz="1900">
              <a:solidFill>
                <a:schemeClr val="dk2"/>
              </a:solidFill>
              <a:latin typeface="Lato"/>
              <a:ea typeface="Lato"/>
              <a:cs typeface="Lato"/>
              <a:sym typeface="Lato"/>
            </a:endParaRPr>
          </a:p>
          <a:p>
            <a:pPr marL="0" lvl="0" indent="0" algn="l" rtl="0">
              <a:lnSpc>
                <a:spcPct val="105000"/>
              </a:lnSpc>
              <a:spcBef>
                <a:spcPts val="1200"/>
              </a:spcBef>
              <a:spcAft>
                <a:spcPts val="1200"/>
              </a:spcAft>
              <a:buNone/>
            </a:pPr>
            <a:r>
              <a:rPr lang="en" sz="1900" b="1">
                <a:solidFill>
                  <a:srgbClr val="F55E61"/>
                </a:solidFill>
                <a:latin typeface="Lato"/>
                <a:ea typeface="Lato"/>
                <a:cs typeface="Lato"/>
                <a:sym typeface="Lato"/>
              </a:rPr>
              <a:t>Summer Bridge</a:t>
            </a:r>
            <a:r>
              <a:rPr lang="en" sz="1900">
                <a:solidFill>
                  <a:srgbClr val="F55E61"/>
                </a:solidFill>
                <a:latin typeface="Lato"/>
                <a:ea typeface="Lato"/>
                <a:cs typeface="Lato"/>
                <a:sym typeface="Lato"/>
              </a:rPr>
              <a:t> </a:t>
            </a:r>
            <a:r>
              <a:rPr lang="en" sz="1900">
                <a:solidFill>
                  <a:schemeClr val="dk2"/>
                </a:solidFill>
                <a:latin typeface="Lato"/>
                <a:ea typeface="Lato"/>
                <a:cs typeface="Lato"/>
                <a:sym typeface="Lato"/>
              </a:rPr>
              <a:t>programming will be offered to new students. Program including courses to improve English and math proficiency and offer workshops meant to prepare students for success as college students and increase their engagement with each other and participating staff and peer mentors.</a:t>
            </a:r>
            <a:endParaRPr sz="19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7" name="Google Shape;97;p19"/>
          <p:cNvPicPr preferRelativeResize="0"/>
          <p:nvPr/>
        </p:nvPicPr>
        <p:blipFill>
          <a:blip r:embed="rId3">
            <a:alphaModFix/>
          </a:blip>
          <a:stretch>
            <a:fillRect/>
          </a:stretch>
        </p:blipFill>
        <p:spPr>
          <a:xfrm>
            <a:off x="0" y="0"/>
            <a:ext cx="9037925" cy="5067500"/>
          </a:xfrm>
          <a:prstGeom prst="rect">
            <a:avLst/>
          </a:prstGeom>
          <a:noFill/>
          <a:ln>
            <a:noFill/>
          </a:ln>
        </p:spPr>
      </p:pic>
      <p:sp>
        <p:nvSpPr>
          <p:cNvPr id="98" name="Google Shape;98;p19"/>
          <p:cNvSpPr txBox="1"/>
          <p:nvPr/>
        </p:nvSpPr>
        <p:spPr>
          <a:xfrm>
            <a:off x="150632" y="150148"/>
            <a:ext cx="2965200" cy="295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6990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Fall 2023 Recruitment</a:t>
            </a:r>
            <a:endParaRPr/>
          </a:p>
        </p:txBody>
      </p:sp>
      <p:sp>
        <p:nvSpPr>
          <p:cNvPr id="104" name="Google Shape;104;p20"/>
          <p:cNvSpPr txBox="1"/>
          <p:nvPr/>
        </p:nvSpPr>
        <p:spPr>
          <a:xfrm>
            <a:off x="242500" y="958775"/>
            <a:ext cx="8589900" cy="2616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Increased engagement with HS juniors, community college students and local adults who have stopped out (CUNY Reconnect)</a:t>
            </a:r>
            <a:endParaRPr sz="2000">
              <a:solidFill>
                <a:srgbClr val="242424"/>
              </a:solidFill>
              <a:highlight>
                <a:srgbClr val="FFFFFF"/>
              </a:highlight>
              <a:latin typeface="Lato"/>
              <a:ea typeface="Lato"/>
              <a:cs typeface="Lato"/>
              <a:sym typeface="Lato"/>
            </a:endParaRPr>
          </a:p>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Increased registration in College Fairs</a:t>
            </a:r>
            <a:endParaRPr sz="2000">
              <a:solidFill>
                <a:srgbClr val="242424"/>
              </a:solidFill>
              <a:highlight>
                <a:srgbClr val="FFFFFF"/>
              </a:highlight>
              <a:latin typeface="Lato"/>
              <a:ea typeface="Lato"/>
              <a:cs typeface="Lato"/>
              <a:sym typeface="Lato"/>
            </a:endParaRPr>
          </a:p>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Increased engagement/ introduction  to high school counselors</a:t>
            </a:r>
            <a:endParaRPr sz="2000">
              <a:solidFill>
                <a:srgbClr val="242424"/>
              </a:solidFill>
              <a:highlight>
                <a:srgbClr val="FFFFFF"/>
              </a:highlight>
              <a:latin typeface="Lato"/>
              <a:ea typeface="Lato"/>
              <a:cs typeface="Lato"/>
              <a:sym typeface="Lato"/>
            </a:endParaRPr>
          </a:p>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Partnerships with Community Based Organizations</a:t>
            </a:r>
            <a:endParaRPr sz="2000">
              <a:solidFill>
                <a:srgbClr val="242424"/>
              </a:solidFill>
              <a:highlight>
                <a:srgbClr val="FFFFFF"/>
              </a:highlight>
              <a:latin typeface="Lato"/>
              <a:ea typeface="Lato"/>
              <a:cs typeface="Lato"/>
              <a:sym typeface="Lato"/>
            </a:endParaRPr>
          </a:p>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Expand Campus Tours Offerings</a:t>
            </a:r>
            <a:endParaRPr sz="2000">
              <a:solidFill>
                <a:srgbClr val="242424"/>
              </a:solidFill>
              <a:highlight>
                <a:srgbClr val="FFFFFF"/>
              </a:highlight>
              <a:latin typeface="Lato"/>
              <a:ea typeface="Lato"/>
              <a:cs typeface="Lato"/>
              <a:sym typeface="Lato"/>
            </a:endParaRPr>
          </a:p>
          <a:p>
            <a:pPr marL="457200" lvl="0" indent="-355600" algn="l" rtl="0">
              <a:lnSpc>
                <a:spcPct val="115000"/>
              </a:lnSpc>
              <a:spcBef>
                <a:spcPts val="0"/>
              </a:spcBef>
              <a:spcAft>
                <a:spcPts val="0"/>
              </a:spcAft>
              <a:buClr>
                <a:srgbClr val="242424"/>
              </a:buClr>
              <a:buSzPts val="2000"/>
              <a:buFont typeface="Lato"/>
              <a:buChar char="●"/>
            </a:pPr>
            <a:r>
              <a:rPr lang="en" sz="2000">
                <a:solidFill>
                  <a:srgbClr val="242424"/>
                </a:solidFill>
                <a:highlight>
                  <a:srgbClr val="FFFFFF"/>
                </a:highlight>
                <a:latin typeface="Lato"/>
                <a:ea typeface="Lato"/>
                <a:cs typeface="Lato"/>
                <a:sym typeface="Lato"/>
              </a:rPr>
              <a:t>Intentional Recruitment of College Now and ECI Students</a:t>
            </a:r>
            <a:endParaRPr sz="2000">
              <a:solidFill>
                <a:srgbClr val="242424"/>
              </a:solidFill>
              <a:highlight>
                <a:srgbClr val="FFFFFF"/>
              </a:highlight>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On-screen Show (16:9)</PresentationFormat>
  <Paragraphs>38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Lato</vt:lpstr>
      <vt:lpstr>Playfair Display</vt:lpstr>
      <vt:lpstr>Arial</vt:lpstr>
      <vt:lpstr>Coral</vt:lpstr>
      <vt:lpstr>Strategic Enrollment Management Plan Task Force</vt:lpstr>
      <vt:lpstr>Enrollment from 2013 to present</vt:lpstr>
      <vt:lpstr>Why are we engaging in this plan?</vt:lpstr>
      <vt:lpstr>Look out for information about…</vt:lpstr>
      <vt:lpstr>In the meantime, to support enrollment and retention…</vt:lpstr>
      <vt:lpstr>What else?</vt:lpstr>
      <vt:lpstr>PowerPoint Presentation</vt:lpstr>
      <vt:lpstr>Fall 2023 Recruitment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Enrollment Management Plan Task Force</dc:title>
  <dc:creator>Alex Costley</dc:creator>
  <cp:lastModifiedBy>Alex Costley</cp:lastModifiedBy>
  <cp:revision>3</cp:revision>
  <dcterms:modified xsi:type="dcterms:W3CDTF">2023-03-29T21:30:58Z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1855b2-0a05-4494-a903-f3f23f3f98e0_Enabled">
    <vt:lpwstr>true</vt:lpwstr>
  </property>
  <property fmtid="{D5CDD505-2E9C-101B-9397-08002B2CF9AE}" pid="3" name="MSIP_Label_fa1855b2-0a05-4494-a903-f3f23f3f98e0_SetDate">
    <vt:lpwstr>2023-03-28T14:32:15Z</vt:lpwstr>
  </property>
  <property fmtid="{D5CDD505-2E9C-101B-9397-08002B2CF9AE}" pid="4" name="MSIP_Label_fa1855b2-0a05-4494-a903-f3f23f3f98e0_Method">
    <vt:lpwstr>Standard</vt:lpwstr>
  </property>
  <property fmtid="{D5CDD505-2E9C-101B-9397-08002B2CF9AE}" pid="5" name="MSIP_Label_fa1855b2-0a05-4494-a903-f3f23f3f98e0_Name">
    <vt:lpwstr>defa4170-0d19-0005-0004-bc88714345d2</vt:lpwstr>
  </property>
  <property fmtid="{D5CDD505-2E9C-101B-9397-08002B2CF9AE}" pid="6" name="MSIP_Label_fa1855b2-0a05-4494-a903-f3f23f3f98e0_SiteId">
    <vt:lpwstr>6f60f0b3-5f06-4e09-9715-989dba8cc7d8</vt:lpwstr>
  </property>
  <property fmtid="{D5CDD505-2E9C-101B-9397-08002B2CF9AE}" pid="7" name="MSIP_Label_fa1855b2-0a05-4494-a903-f3f23f3f98e0_ActionId">
    <vt:lpwstr>9b0670ed-9266-468f-8fa0-9897d7d2f4d4</vt:lpwstr>
  </property>
  <property fmtid="{D5CDD505-2E9C-101B-9397-08002B2CF9AE}" pid="8" name="MSIP_Label_fa1855b2-0a05-4494-a903-f3f23f3f98e0_ContentBits">
    <vt:lpwstr>0</vt:lpwstr>
  </property>
</Properties>
</file>