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703" r:id="rId2"/>
  </p:sldMasterIdLst>
  <p:notesMasterIdLst>
    <p:notesMasterId r:id="rId44"/>
  </p:notesMasterIdLst>
  <p:handoutMasterIdLst>
    <p:handoutMasterId r:id="rId45"/>
  </p:handoutMasterIdLst>
  <p:sldIdLst>
    <p:sldId id="259" r:id="rId3"/>
    <p:sldId id="368" r:id="rId4"/>
    <p:sldId id="367" r:id="rId5"/>
    <p:sldId id="261" r:id="rId6"/>
    <p:sldId id="278" r:id="rId7"/>
    <p:sldId id="283" r:id="rId8"/>
    <p:sldId id="358" r:id="rId9"/>
    <p:sldId id="290" r:id="rId10"/>
    <p:sldId id="287" r:id="rId11"/>
    <p:sldId id="307" r:id="rId12"/>
    <p:sldId id="286" r:id="rId13"/>
    <p:sldId id="342" r:id="rId14"/>
    <p:sldId id="343" r:id="rId15"/>
    <p:sldId id="341" r:id="rId16"/>
    <p:sldId id="340" r:id="rId17"/>
    <p:sldId id="298" r:id="rId18"/>
    <p:sldId id="319" r:id="rId19"/>
    <p:sldId id="339" r:id="rId20"/>
    <p:sldId id="279" r:id="rId21"/>
    <p:sldId id="356" r:id="rId22"/>
    <p:sldId id="318" r:id="rId23"/>
    <p:sldId id="323" r:id="rId24"/>
    <p:sldId id="320" r:id="rId25"/>
    <p:sldId id="321" r:id="rId26"/>
    <p:sldId id="282" r:id="rId27"/>
    <p:sldId id="350" r:id="rId28"/>
    <p:sldId id="353" r:id="rId29"/>
    <p:sldId id="294" r:id="rId30"/>
    <p:sldId id="346" r:id="rId31"/>
    <p:sldId id="280" r:id="rId32"/>
    <p:sldId id="337" r:id="rId33"/>
    <p:sldId id="338" r:id="rId34"/>
    <p:sldId id="359" r:id="rId35"/>
    <p:sldId id="314" r:id="rId36"/>
    <p:sldId id="315" r:id="rId37"/>
    <p:sldId id="316" r:id="rId38"/>
    <p:sldId id="354" r:id="rId39"/>
    <p:sldId id="303" r:id="rId40"/>
    <p:sldId id="266" r:id="rId41"/>
    <p:sldId id="369" r:id="rId42"/>
    <p:sldId id="37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zia Naeem" initials="NN" lastIdx="27" clrIdx="0">
    <p:extLst>
      <p:ext uri="{19B8F6BF-5375-455C-9EA6-DF929625EA0E}">
        <p15:presenceInfo xmlns:p15="http://schemas.microsoft.com/office/powerpoint/2012/main" userId="S-1-5-21-2012699935-1244878432-3590754393-19764" providerId="AD"/>
      </p:ext>
    </p:extLst>
  </p:cmAuthor>
  <p:cmAuthor id="2" name="Lori Ann Hoeffner" initials="LAH" lastIdx="30" clrIdx="1">
    <p:extLst>
      <p:ext uri="{19B8F6BF-5375-455C-9EA6-DF929625EA0E}">
        <p15:presenceInfo xmlns:p15="http://schemas.microsoft.com/office/powerpoint/2012/main" userId="S-1-5-21-2012699935-1244878432-3590754393-25463" providerId="AD"/>
      </p:ext>
    </p:extLst>
  </p:cmAuthor>
  <p:cmAuthor id="3" name="Dana Trimboli" initials="DT" lastIdx="1" clrIdx="2">
    <p:extLst>
      <p:ext uri="{19B8F6BF-5375-455C-9EA6-DF929625EA0E}">
        <p15:presenceInfo xmlns:p15="http://schemas.microsoft.com/office/powerpoint/2012/main" userId="S-1-5-21-2012699935-1244878432-3590754393-26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9393"/>
    <a:srgbClr val="FFCCCC"/>
    <a:srgbClr val="FF4F4F"/>
    <a:srgbClr val="FF1919"/>
    <a:srgbClr val="EA0000"/>
    <a:srgbClr val="FED2D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1754" autoAdjust="0"/>
  </p:normalViewPr>
  <p:slideViewPr>
    <p:cSldViewPr snapToGrid="0">
      <p:cViewPr varScale="1">
        <p:scale>
          <a:sx n="90" d="100"/>
          <a:sy n="90" d="100"/>
        </p:scale>
        <p:origin x="1308" y="84"/>
      </p:cViewPr>
      <p:guideLst/>
    </p:cSldViewPr>
  </p:slideViewPr>
  <p:outlineViewPr>
    <p:cViewPr>
      <p:scale>
        <a:sx n="33" d="100"/>
        <a:sy n="33" d="100"/>
      </p:scale>
      <p:origin x="0" y="-17868"/>
    </p:cViewPr>
  </p:outlin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Undergraduate</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Fall 2014</c:v>
                </c:pt>
                <c:pt idx="1">
                  <c:v>Fall 2015</c:v>
                </c:pt>
                <c:pt idx="2">
                  <c:v>Fall 2016</c:v>
                </c:pt>
                <c:pt idx="3">
                  <c:v>Fall 2017</c:v>
                </c:pt>
                <c:pt idx="4">
                  <c:v>Fall 2018</c:v>
                </c:pt>
                <c:pt idx="5">
                  <c:v>Fall 2019</c:v>
                </c:pt>
                <c:pt idx="6">
                  <c:v>Fall 2020</c:v>
                </c:pt>
                <c:pt idx="7">
                  <c:v>Preliminary Fall 2021</c:v>
                </c:pt>
              </c:strCache>
            </c:strRef>
          </c:cat>
          <c:val>
            <c:numRef>
              <c:f>Sheet1!$B$2:$I$2</c:f>
              <c:numCache>
                <c:formatCode>General</c:formatCode>
                <c:ptCount val="8"/>
                <c:pt idx="0">
                  <c:v>8438</c:v>
                </c:pt>
                <c:pt idx="1">
                  <c:v>8446</c:v>
                </c:pt>
                <c:pt idx="2">
                  <c:v>8258</c:v>
                </c:pt>
                <c:pt idx="3">
                  <c:v>8393</c:v>
                </c:pt>
                <c:pt idx="4">
                  <c:v>8495</c:v>
                </c:pt>
                <c:pt idx="5">
                  <c:v>8116</c:v>
                </c:pt>
                <c:pt idx="6">
                  <c:v>7529</c:v>
                </c:pt>
                <c:pt idx="7">
                  <c:v>6772</c:v>
                </c:pt>
              </c:numCache>
            </c:numRef>
          </c:val>
          <c:extLst>
            <c:ext xmlns:c16="http://schemas.microsoft.com/office/drawing/2014/chart" uri="{C3380CC4-5D6E-409C-BE32-E72D297353CC}">
              <c16:uniqueId val="{00000000-A5FE-4912-9190-EA4B0673D318}"/>
            </c:ext>
          </c:extLst>
        </c:ser>
        <c:ser>
          <c:idx val="1"/>
          <c:order val="1"/>
          <c:tx>
            <c:strRef>
              <c:f>Sheet1!$A$3</c:f>
              <c:strCache>
                <c:ptCount val="1"/>
                <c:pt idx="0">
                  <c:v>Graduate</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Fall 2014</c:v>
                </c:pt>
                <c:pt idx="1">
                  <c:v>Fall 2015</c:v>
                </c:pt>
                <c:pt idx="2">
                  <c:v>Fall 2016</c:v>
                </c:pt>
                <c:pt idx="3">
                  <c:v>Fall 2017</c:v>
                </c:pt>
                <c:pt idx="4">
                  <c:v>Fall 2018</c:v>
                </c:pt>
                <c:pt idx="5">
                  <c:v>Fall 2019</c:v>
                </c:pt>
                <c:pt idx="6">
                  <c:v>Fall 2020</c:v>
                </c:pt>
                <c:pt idx="7">
                  <c:v>Preliminary Fall 2021</c:v>
                </c:pt>
              </c:strCache>
            </c:strRef>
          </c:cat>
          <c:val>
            <c:numRef>
              <c:f>Sheet1!$B$3:$I$3</c:f>
              <c:numCache>
                <c:formatCode>General</c:formatCode>
                <c:ptCount val="8"/>
                <c:pt idx="0">
                  <c:v>55</c:v>
                </c:pt>
                <c:pt idx="1">
                  <c:v>65</c:v>
                </c:pt>
                <c:pt idx="2">
                  <c:v>102</c:v>
                </c:pt>
                <c:pt idx="3">
                  <c:v>140</c:v>
                </c:pt>
                <c:pt idx="4">
                  <c:v>198</c:v>
                </c:pt>
                <c:pt idx="5">
                  <c:v>221</c:v>
                </c:pt>
                <c:pt idx="6">
                  <c:v>255</c:v>
                </c:pt>
                <c:pt idx="7">
                  <c:v>259</c:v>
                </c:pt>
              </c:numCache>
            </c:numRef>
          </c:val>
          <c:extLst>
            <c:ext xmlns:c16="http://schemas.microsoft.com/office/drawing/2014/chart" uri="{C3380CC4-5D6E-409C-BE32-E72D297353CC}">
              <c16:uniqueId val="{00000001-A5FE-4912-9190-EA4B0673D318}"/>
            </c:ext>
          </c:extLst>
        </c:ser>
        <c:dLbls>
          <c:showLegendKey val="0"/>
          <c:showVal val="0"/>
          <c:showCatName val="0"/>
          <c:showSerName val="0"/>
          <c:showPercent val="0"/>
          <c:showBubbleSize val="0"/>
        </c:dLbls>
        <c:gapWidth val="50"/>
        <c:axId val="1637704272"/>
        <c:axId val="1637706768"/>
      </c:barChart>
      <c:lineChart>
        <c:grouping val="standard"/>
        <c:varyColors val="0"/>
        <c:ser>
          <c:idx val="2"/>
          <c:order val="2"/>
          <c:tx>
            <c:strRef>
              <c:f>Sheet1!$A$4</c:f>
              <c:strCache>
                <c:ptCount val="1"/>
                <c:pt idx="0">
                  <c:v>Total</c:v>
                </c:pt>
              </c:strCache>
            </c:strRef>
          </c:tx>
          <c:spPr>
            <a:ln w="28575" cap="rnd">
              <a:solidFill>
                <a:schemeClr val="bg2">
                  <a:lumMod val="25000"/>
                </a:schemeClr>
              </a:solidFill>
              <a:round/>
            </a:ln>
            <a:effectLst/>
          </c:spPr>
          <c:marker>
            <c:symbol val="circle"/>
            <c:size val="8"/>
            <c:spPr>
              <a:solidFill>
                <a:schemeClr val="bg2">
                  <a:lumMod val="25000"/>
                </a:schemeClr>
              </a:solidFill>
              <a:ln w="9525">
                <a:solidFill>
                  <a:schemeClr val="bg2">
                    <a:lumMod val="25000"/>
                  </a:schemeClr>
                </a:solidFill>
              </a:ln>
              <a:effectLst/>
            </c:spPr>
          </c:marker>
          <c:dLbls>
            <c:numFmt formatCode="#,##0" sourceLinked="0"/>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Fall 2014</c:v>
                </c:pt>
                <c:pt idx="1">
                  <c:v>Fall 2015</c:v>
                </c:pt>
                <c:pt idx="2">
                  <c:v>Fall 2016</c:v>
                </c:pt>
                <c:pt idx="3">
                  <c:v>Fall 2017</c:v>
                </c:pt>
                <c:pt idx="4">
                  <c:v>Fall 2018</c:v>
                </c:pt>
                <c:pt idx="5">
                  <c:v>Fall 2019</c:v>
                </c:pt>
                <c:pt idx="6">
                  <c:v>Fall 2020</c:v>
                </c:pt>
                <c:pt idx="7">
                  <c:v>Preliminary Fall 2021</c:v>
                </c:pt>
              </c:strCache>
            </c:strRef>
          </c:cat>
          <c:val>
            <c:numRef>
              <c:f>Sheet1!$B$4:$I$4</c:f>
              <c:numCache>
                <c:formatCode>General</c:formatCode>
                <c:ptCount val="8"/>
                <c:pt idx="0">
                  <c:v>8493</c:v>
                </c:pt>
                <c:pt idx="1">
                  <c:v>8511</c:v>
                </c:pt>
                <c:pt idx="2">
                  <c:v>8360</c:v>
                </c:pt>
                <c:pt idx="3">
                  <c:v>8533</c:v>
                </c:pt>
                <c:pt idx="4">
                  <c:v>8693</c:v>
                </c:pt>
                <c:pt idx="5">
                  <c:v>8337</c:v>
                </c:pt>
                <c:pt idx="6">
                  <c:v>7784</c:v>
                </c:pt>
                <c:pt idx="7">
                  <c:v>7031</c:v>
                </c:pt>
              </c:numCache>
            </c:numRef>
          </c:val>
          <c:smooth val="0"/>
          <c:extLst>
            <c:ext xmlns:c16="http://schemas.microsoft.com/office/drawing/2014/chart" uri="{C3380CC4-5D6E-409C-BE32-E72D297353CC}">
              <c16:uniqueId val="{00000002-A5FE-4912-9190-EA4B0673D318}"/>
            </c:ext>
          </c:extLst>
        </c:ser>
        <c:dLbls>
          <c:showLegendKey val="0"/>
          <c:showVal val="0"/>
          <c:showCatName val="0"/>
          <c:showSerName val="0"/>
          <c:showPercent val="0"/>
          <c:showBubbleSize val="0"/>
        </c:dLbls>
        <c:marker val="1"/>
        <c:smooth val="0"/>
        <c:axId val="1637704272"/>
        <c:axId val="1637706768"/>
      </c:lineChart>
      <c:catAx>
        <c:axId val="163770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7706768"/>
        <c:crosses val="autoZero"/>
        <c:auto val="1"/>
        <c:lblAlgn val="ctr"/>
        <c:lblOffset val="100"/>
        <c:noMultiLvlLbl val="0"/>
      </c:catAx>
      <c:valAx>
        <c:axId val="163770676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7704272"/>
        <c:crosses val="autoZero"/>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6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r>
              <a:rPr lang="en-US" b="1" dirty="0"/>
              <a:t>Gender</a:t>
            </a:r>
          </a:p>
          <a:p>
            <a:pPr>
              <a:defRPr/>
            </a:pPr>
            <a:r>
              <a:rPr lang="en-US" dirty="0"/>
              <a:t>Of</a:t>
            </a:r>
            <a:r>
              <a:rPr lang="en-US" baseline="0" dirty="0"/>
              <a:t> 70 full-time faculty members hired between 2016 to 2020, over 60% are women</a:t>
            </a:r>
            <a:endParaRPr lang="en-US" dirty="0"/>
          </a:p>
        </c:rich>
      </c:tx>
      <c:overlay val="0"/>
      <c:spPr>
        <a:noFill/>
        <a:ln>
          <a:noFill/>
        </a:ln>
        <a:effectLst/>
      </c:spPr>
      <c:txPr>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06137282054672"/>
          <c:y val="0.23906810058652064"/>
          <c:w val="0.49802395091341939"/>
          <c:h val="0.61528326578025661"/>
        </c:manualLayout>
      </c:layout>
      <c:doughnutChart>
        <c:varyColors val="1"/>
        <c:ser>
          <c:idx val="0"/>
          <c:order val="0"/>
          <c:tx>
            <c:strRef>
              <c:f>Sheet1!$B$1</c:f>
              <c:strCache>
                <c:ptCount val="1"/>
                <c:pt idx="0">
                  <c:v>Sales</c:v>
                </c:pt>
              </c:strCache>
            </c:strRef>
          </c:tx>
          <c:spPr>
            <a:solidFill>
              <a:srgbClr val="FF0000"/>
            </a:solidFill>
            <a:ln>
              <a:noFill/>
            </a:ln>
          </c:spPr>
          <c:dPt>
            <c:idx val="0"/>
            <c:bubble3D val="0"/>
            <c:spPr>
              <a:solidFill>
                <a:schemeClr val="tx1"/>
              </a:solidFill>
              <a:ln w="19050">
                <a:noFill/>
              </a:ln>
              <a:effectLst/>
            </c:spPr>
            <c:extLst>
              <c:ext xmlns:c16="http://schemas.microsoft.com/office/drawing/2014/chart" uri="{C3380CC4-5D6E-409C-BE32-E72D297353CC}">
                <c16:uniqueId val="{00000002-3413-4197-A032-78EB6D2F56A2}"/>
              </c:ext>
            </c:extLst>
          </c:dPt>
          <c:dPt>
            <c:idx val="1"/>
            <c:bubble3D val="0"/>
            <c:spPr>
              <a:solidFill>
                <a:srgbClr val="FF0000"/>
              </a:solidFill>
              <a:ln w="19050">
                <a:noFill/>
              </a:ln>
              <a:effectLst/>
            </c:spPr>
            <c:extLst>
              <c:ext xmlns:c16="http://schemas.microsoft.com/office/drawing/2014/chart" uri="{C3380CC4-5D6E-409C-BE32-E72D297353CC}">
                <c16:uniqueId val="{00000001-3413-4197-A032-78EB6D2F56A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Men</c:v>
                </c:pt>
                <c:pt idx="1">
                  <c:v>Women</c:v>
                </c:pt>
              </c:strCache>
            </c:strRef>
          </c:cat>
          <c:val>
            <c:numRef>
              <c:f>Sheet1!$B$2:$B$3</c:f>
              <c:numCache>
                <c:formatCode>0.0%</c:formatCode>
                <c:ptCount val="2"/>
                <c:pt idx="0">
                  <c:v>0.37142857142857144</c:v>
                </c:pt>
                <c:pt idx="1">
                  <c:v>0.62857142857142856</c:v>
                </c:pt>
              </c:numCache>
            </c:numRef>
          </c:val>
          <c:extLst>
            <c:ext xmlns:c16="http://schemas.microsoft.com/office/drawing/2014/chart" uri="{C3380CC4-5D6E-409C-BE32-E72D297353CC}">
              <c16:uniqueId val="{00000000-3413-4197-A032-78EB6D2F56A2}"/>
            </c:ext>
          </c:extLst>
        </c:ser>
        <c:dLbls>
          <c:showLegendKey val="0"/>
          <c:showVal val="0"/>
          <c:showCatName val="0"/>
          <c:showSerName val="0"/>
          <c:showPercent val="0"/>
          <c:showBubbleSize val="0"/>
          <c:showLeaderLines val="1"/>
        </c:dLbls>
        <c:firstSliceAng val="227"/>
        <c:holeSize val="3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r>
              <a:rPr lang="en-US" b="1" dirty="0"/>
              <a:t>Race/Ethnicity</a:t>
            </a:r>
          </a:p>
          <a:p>
            <a:pPr>
              <a:defRPr/>
            </a:pPr>
            <a:r>
              <a:rPr lang="en-US" dirty="0"/>
              <a:t>Of</a:t>
            </a:r>
            <a:r>
              <a:rPr lang="en-US" baseline="0" dirty="0"/>
              <a:t> 70 full-time faculty members hired between 2016 to 2020, 3 in 5 are minority</a:t>
            </a:r>
            <a:endParaRPr lang="en-US" dirty="0"/>
          </a:p>
        </c:rich>
      </c:tx>
      <c:layout>
        <c:manualLayout>
          <c:xMode val="edge"/>
          <c:yMode val="edge"/>
          <c:x val="0.14518350376331027"/>
          <c:y val="0"/>
        </c:manualLayout>
      </c:layout>
      <c:overlay val="0"/>
      <c:spPr>
        <a:noFill/>
        <a:ln>
          <a:noFill/>
        </a:ln>
        <a:effectLst/>
      </c:spPr>
      <c:txPr>
        <a:bodyPr rot="0" spcFirstLastPara="1" vertOverflow="ellipsis" vert="horz" wrap="square" anchor="ctr" anchorCtr="1"/>
        <a:lstStyle/>
        <a:p>
          <a:pPr>
            <a:defRPr sz="1915"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361233998312155"/>
          <c:y val="0.21294969889083129"/>
          <c:w val="0.49931704955103839"/>
          <c:h val="0.61688082339022898"/>
        </c:manualLayout>
      </c:layout>
      <c:doughnutChart>
        <c:varyColors val="1"/>
        <c:ser>
          <c:idx val="0"/>
          <c:order val="0"/>
          <c:tx>
            <c:strRef>
              <c:f>Sheet1!$B$1</c:f>
              <c:strCache>
                <c:ptCount val="1"/>
                <c:pt idx="0">
                  <c:v>Sales</c:v>
                </c:pt>
              </c:strCache>
            </c:strRef>
          </c:tx>
          <c:spPr>
            <a:solidFill>
              <a:srgbClr val="0000FF"/>
            </a:solidFill>
            <a:ln>
              <a:noFill/>
            </a:ln>
          </c:spPr>
          <c:dPt>
            <c:idx val="0"/>
            <c:bubble3D val="0"/>
            <c:spPr>
              <a:solidFill>
                <a:schemeClr val="tx1"/>
              </a:solidFill>
              <a:ln w="19050">
                <a:noFill/>
              </a:ln>
              <a:effectLst/>
            </c:spPr>
            <c:extLst>
              <c:ext xmlns:c16="http://schemas.microsoft.com/office/drawing/2014/chart" uri="{C3380CC4-5D6E-409C-BE32-E72D297353CC}">
                <c16:uniqueId val="{00000001-CA6B-4BFA-A896-DE1F586B952B}"/>
              </c:ext>
            </c:extLst>
          </c:dPt>
          <c:dPt>
            <c:idx val="1"/>
            <c:bubble3D val="0"/>
            <c:spPr>
              <a:solidFill>
                <a:srgbClr val="FF0000"/>
              </a:solidFill>
              <a:ln w="19050">
                <a:noFill/>
              </a:ln>
              <a:effectLst/>
            </c:spPr>
            <c:extLst>
              <c:ext xmlns:c16="http://schemas.microsoft.com/office/drawing/2014/chart" uri="{C3380CC4-5D6E-409C-BE32-E72D297353CC}">
                <c16:uniqueId val="{00000003-CA6B-4BFA-A896-DE1F586B952B}"/>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Non-Minority Group: White and Nonresident alien</c:v>
                </c:pt>
                <c:pt idx="1">
                  <c:v>Minority Group: Asian, Black /African American and Hispanic/Latino</c:v>
                </c:pt>
              </c:strCache>
            </c:strRef>
          </c:cat>
          <c:val>
            <c:numRef>
              <c:f>Sheet1!$B$2:$B$3</c:f>
              <c:numCache>
                <c:formatCode>0.0%</c:formatCode>
                <c:ptCount val="2"/>
                <c:pt idx="0">
                  <c:v>0.4</c:v>
                </c:pt>
                <c:pt idx="1">
                  <c:v>0.6</c:v>
                </c:pt>
              </c:numCache>
            </c:numRef>
          </c:val>
          <c:extLst>
            <c:ext xmlns:c16="http://schemas.microsoft.com/office/drawing/2014/chart" uri="{C3380CC4-5D6E-409C-BE32-E72D297353CC}">
              <c16:uniqueId val="{00000004-CA6B-4BFA-A896-DE1F586B952B}"/>
            </c:ext>
          </c:extLst>
        </c:ser>
        <c:dLbls>
          <c:showLegendKey val="0"/>
          <c:showVal val="0"/>
          <c:showCatName val="0"/>
          <c:showSerName val="0"/>
          <c:showPercent val="0"/>
          <c:showBubbleSize val="0"/>
          <c:showLeaderLines val="1"/>
        </c:dLbls>
        <c:firstSliceAng val="215"/>
        <c:holeSize val="3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62" b="1" i="0" u="none" strike="noStrike" baseline="0" dirty="0">
                <a:solidFill>
                  <a:schemeClr val="tx1"/>
                </a:solidFill>
                <a:effectLst/>
              </a:rPr>
              <a:t>Number of Funded Research Grants</a:t>
            </a:r>
            <a:endParaRPr lang="en-US"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545082599969119"/>
          <c:y val="0.16653645833333333"/>
          <c:w val="0.80600760382893311"/>
          <c:h val="0.59773068405511809"/>
        </c:manualLayout>
      </c:layout>
      <c:barChart>
        <c:barDir val="col"/>
        <c:grouping val="clustered"/>
        <c:varyColors val="0"/>
        <c:ser>
          <c:idx val="0"/>
          <c:order val="0"/>
          <c:tx>
            <c:strRef>
              <c:f>Sheet1!$A$2</c:f>
              <c:strCache>
                <c:ptCount val="1"/>
                <c:pt idx="0">
                  <c:v>Total</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FY 2016</c:v>
                </c:pt>
                <c:pt idx="1">
                  <c:v>FY 2017</c:v>
                </c:pt>
                <c:pt idx="2">
                  <c:v>FY 2018</c:v>
                </c:pt>
                <c:pt idx="3">
                  <c:v>FY 2019</c:v>
                </c:pt>
                <c:pt idx="4">
                  <c:v>FY 2020</c:v>
                </c:pt>
              </c:strCache>
            </c:strRef>
          </c:cat>
          <c:val>
            <c:numRef>
              <c:f>Sheet1!$B$2:$F$2</c:f>
              <c:numCache>
                <c:formatCode>0</c:formatCode>
                <c:ptCount val="5"/>
                <c:pt idx="0">
                  <c:v>12</c:v>
                </c:pt>
                <c:pt idx="1">
                  <c:v>9</c:v>
                </c:pt>
                <c:pt idx="2">
                  <c:v>13</c:v>
                </c:pt>
                <c:pt idx="3">
                  <c:v>14</c:v>
                </c:pt>
                <c:pt idx="4">
                  <c:v>12</c:v>
                </c:pt>
              </c:numCache>
            </c:numRef>
          </c:val>
          <c:extLst>
            <c:ext xmlns:c16="http://schemas.microsoft.com/office/drawing/2014/chart" uri="{C3380CC4-5D6E-409C-BE32-E72D297353CC}">
              <c16:uniqueId val="{00000000-02CA-45CC-B3CB-0F16E954B5BB}"/>
            </c:ext>
          </c:extLst>
        </c:ser>
        <c:dLbls>
          <c:showLegendKey val="0"/>
          <c:showVal val="0"/>
          <c:showCatName val="0"/>
          <c:showSerName val="0"/>
          <c:showPercent val="0"/>
          <c:showBubbleSize val="0"/>
        </c:dLbls>
        <c:gapWidth val="50"/>
        <c:overlap val="-50"/>
        <c:axId val="1637704272"/>
        <c:axId val="1637706768"/>
      </c:barChart>
      <c:catAx>
        <c:axId val="163770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637706768"/>
        <c:crosses val="autoZero"/>
        <c:auto val="1"/>
        <c:lblAlgn val="ctr"/>
        <c:lblOffset val="100"/>
        <c:noMultiLvlLbl val="0"/>
      </c:catAx>
      <c:valAx>
        <c:axId val="1637706768"/>
        <c:scaling>
          <c:orientation val="minMax"/>
          <c:max val="2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637704272"/>
        <c:crosses val="autoZero"/>
        <c:crossBetween val="between"/>
        <c:majorUnit val="5"/>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62" b="1" i="0" u="none" strike="noStrike" baseline="0" dirty="0">
                <a:solidFill>
                  <a:schemeClr val="tx1"/>
                </a:solidFill>
                <a:effectLst/>
              </a:rPr>
              <a:t>Research Awards</a:t>
            </a:r>
            <a:endParaRPr lang="en-US"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545082599969119"/>
          <c:y val="0.16653645833333333"/>
          <c:w val="0.80600760382893311"/>
          <c:h val="0.59773068405511809"/>
        </c:manualLayout>
      </c:layout>
      <c:barChart>
        <c:barDir val="col"/>
        <c:grouping val="clustered"/>
        <c:varyColors val="0"/>
        <c:ser>
          <c:idx val="0"/>
          <c:order val="0"/>
          <c:tx>
            <c:strRef>
              <c:f>Sheet1!$A$2</c:f>
              <c:strCache>
                <c:ptCount val="1"/>
                <c:pt idx="0">
                  <c:v>Total</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FY 2016</c:v>
                </c:pt>
                <c:pt idx="1">
                  <c:v>FY 2017</c:v>
                </c:pt>
                <c:pt idx="2">
                  <c:v>FY 2018</c:v>
                </c:pt>
                <c:pt idx="3">
                  <c:v>FY 2019</c:v>
                </c:pt>
                <c:pt idx="4">
                  <c:v>FY 2020</c:v>
                </c:pt>
              </c:strCache>
            </c:strRef>
          </c:cat>
          <c:val>
            <c:numRef>
              <c:f>Sheet1!$B$2:$F$2</c:f>
              <c:numCache>
                <c:formatCode>_("$"* #,##0_);_("$"* \(#,##0\);_("$"* "-"??_);_(@_)</c:formatCode>
                <c:ptCount val="5"/>
                <c:pt idx="0">
                  <c:v>1578657</c:v>
                </c:pt>
                <c:pt idx="1">
                  <c:v>716206</c:v>
                </c:pt>
                <c:pt idx="2">
                  <c:v>859106</c:v>
                </c:pt>
                <c:pt idx="3">
                  <c:v>2523459</c:v>
                </c:pt>
                <c:pt idx="4">
                  <c:v>1188912</c:v>
                </c:pt>
              </c:numCache>
            </c:numRef>
          </c:val>
          <c:extLst>
            <c:ext xmlns:c16="http://schemas.microsoft.com/office/drawing/2014/chart" uri="{C3380CC4-5D6E-409C-BE32-E72D297353CC}">
              <c16:uniqueId val="{00000000-7948-45D5-957C-E499F1CB4C79}"/>
            </c:ext>
          </c:extLst>
        </c:ser>
        <c:dLbls>
          <c:showLegendKey val="0"/>
          <c:showVal val="0"/>
          <c:showCatName val="0"/>
          <c:showSerName val="0"/>
          <c:showPercent val="0"/>
          <c:showBubbleSize val="0"/>
        </c:dLbls>
        <c:gapWidth val="50"/>
        <c:overlap val="-50"/>
        <c:axId val="1637704272"/>
        <c:axId val="1637706768"/>
      </c:barChart>
      <c:catAx>
        <c:axId val="163770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637706768"/>
        <c:crosses val="autoZero"/>
        <c:auto val="1"/>
        <c:lblAlgn val="ctr"/>
        <c:lblOffset val="100"/>
        <c:noMultiLvlLbl val="0"/>
      </c:catAx>
      <c:valAx>
        <c:axId val="1637706768"/>
        <c:scaling>
          <c:orientation val="minMax"/>
          <c:max val="3000000"/>
          <c:min val="0"/>
        </c:scaling>
        <c:delete val="0"/>
        <c:axPos val="l"/>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637704272"/>
        <c:crosses val="autoZero"/>
        <c:crossBetween val="between"/>
        <c:majorUnit val="500000"/>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First-Time Freshmen</c:v>
                </c:pt>
              </c:strCache>
            </c:strRef>
          </c:tx>
          <c:spPr>
            <a:solidFill>
              <a:srgbClr val="C00000"/>
            </a:solidFill>
            <a:ln>
              <a:solidFill>
                <a:srgbClr val="C00000"/>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Fall 2014</c:v>
                </c:pt>
                <c:pt idx="1">
                  <c:v>Fall 2015</c:v>
                </c:pt>
                <c:pt idx="2">
                  <c:v>Fall 2016</c:v>
                </c:pt>
                <c:pt idx="3">
                  <c:v>Fall 2017</c:v>
                </c:pt>
                <c:pt idx="4">
                  <c:v>Fall 2018</c:v>
                </c:pt>
                <c:pt idx="5">
                  <c:v>Fall 2019</c:v>
                </c:pt>
                <c:pt idx="6">
                  <c:v>Fall 2020</c:v>
                </c:pt>
                <c:pt idx="7">
                  <c:v>Preliminary Fall 2021</c:v>
                </c:pt>
              </c:strCache>
            </c:strRef>
          </c:cat>
          <c:val>
            <c:numRef>
              <c:f>Sheet1!$B$2:$I$2</c:f>
              <c:numCache>
                <c:formatCode>#,##0</c:formatCode>
                <c:ptCount val="8"/>
                <c:pt idx="0">
                  <c:v>994</c:v>
                </c:pt>
                <c:pt idx="1">
                  <c:v>1030</c:v>
                </c:pt>
                <c:pt idx="2">
                  <c:v>971</c:v>
                </c:pt>
                <c:pt idx="3">
                  <c:v>1137</c:v>
                </c:pt>
                <c:pt idx="4">
                  <c:v>1169</c:v>
                </c:pt>
                <c:pt idx="5">
                  <c:v>1122</c:v>
                </c:pt>
                <c:pt idx="6">
                  <c:v>849</c:v>
                </c:pt>
                <c:pt idx="7">
                  <c:v>900</c:v>
                </c:pt>
              </c:numCache>
            </c:numRef>
          </c:val>
          <c:extLst>
            <c:ext xmlns:c16="http://schemas.microsoft.com/office/drawing/2014/chart" uri="{C3380CC4-5D6E-409C-BE32-E72D297353CC}">
              <c16:uniqueId val="{00000000-A534-4611-A678-8FA33D94F9D7}"/>
            </c:ext>
          </c:extLst>
        </c:ser>
        <c:ser>
          <c:idx val="1"/>
          <c:order val="1"/>
          <c:tx>
            <c:strRef>
              <c:f>Sheet1!$A$3</c:f>
              <c:strCache>
                <c:ptCount val="1"/>
                <c:pt idx="0">
                  <c:v>Transfer Students</c:v>
                </c:pt>
              </c:strCache>
            </c:strRef>
          </c:tx>
          <c:spPr>
            <a:solidFill>
              <a:schemeClr val="tx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Fall 2014</c:v>
                </c:pt>
                <c:pt idx="1">
                  <c:v>Fall 2015</c:v>
                </c:pt>
                <c:pt idx="2">
                  <c:v>Fall 2016</c:v>
                </c:pt>
                <c:pt idx="3">
                  <c:v>Fall 2017</c:v>
                </c:pt>
                <c:pt idx="4">
                  <c:v>Fall 2018</c:v>
                </c:pt>
                <c:pt idx="5">
                  <c:v>Fall 2019</c:v>
                </c:pt>
                <c:pt idx="6">
                  <c:v>Fall 2020</c:v>
                </c:pt>
                <c:pt idx="7">
                  <c:v>Preliminary Fall 2021</c:v>
                </c:pt>
              </c:strCache>
            </c:strRef>
          </c:cat>
          <c:val>
            <c:numRef>
              <c:f>Sheet1!$B$3:$I$3</c:f>
              <c:numCache>
                <c:formatCode>#,##0</c:formatCode>
                <c:ptCount val="8"/>
                <c:pt idx="0">
                  <c:v>844</c:v>
                </c:pt>
                <c:pt idx="1">
                  <c:v>932</c:v>
                </c:pt>
                <c:pt idx="2">
                  <c:v>853</c:v>
                </c:pt>
                <c:pt idx="3">
                  <c:v>911</c:v>
                </c:pt>
                <c:pt idx="4">
                  <c:v>860</c:v>
                </c:pt>
                <c:pt idx="5">
                  <c:v>800</c:v>
                </c:pt>
                <c:pt idx="6">
                  <c:v>581</c:v>
                </c:pt>
                <c:pt idx="7">
                  <c:v>498</c:v>
                </c:pt>
              </c:numCache>
            </c:numRef>
          </c:val>
          <c:extLst>
            <c:ext xmlns:c16="http://schemas.microsoft.com/office/drawing/2014/chart" uri="{C3380CC4-5D6E-409C-BE32-E72D297353CC}">
              <c16:uniqueId val="{00000001-A534-4611-A678-8FA33D94F9D7}"/>
            </c:ext>
          </c:extLst>
        </c:ser>
        <c:dLbls>
          <c:showLegendKey val="0"/>
          <c:showVal val="0"/>
          <c:showCatName val="0"/>
          <c:showSerName val="0"/>
          <c:showPercent val="0"/>
          <c:showBubbleSize val="0"/>
        </c:dLbls>
        <c:gapWidth val="100"/>
        <c:overlap val="100"/>
        <c:axId val="1487277312"/>
        <c:axId val="1487281888"/>
      </c:barChart>
      <c:catAx>
        <c:axId val="148727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87281888"/>
        <c:crosses val="autoZero"/>
        <c:auto val="1"/>
        <c:lblAlgn val="ctr"/>
        <c:lblOffset val="100"/>
        <c:noMultiLvlLbl val="0"/>
      </c:catAx>
      <c:valAx>
        <c:axId val="14872818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87277312"/>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One-Semester</c:v>
                </c:pt>
              </c:strCache>
            </c:strRef>
          </c:tx>
          <c:spPr>
            <a:solidFill>
              <a:srgbClr val="C00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Fall 2013</c:v>
                </c:pt>
                <c:pt idx="1">
                  <c:v>Fall 2014</c:v>
                </c:pt>
                <c:pt idx="2">
                  <c:v>Fall 2015</c:v>
                </c:pt>
                <c:pt idx="3">
                  <c:v>Fall 2016</c:v>
                </c:pt>
                <c:pt idx="4">
                  <c:v>Fall 2017</c:v>
                </c:pt>
                <c:pt idx="5">
                  <c:v>Fall 2018</c:v>
                </c:pt>
                <c:pt idx="6">
                  <c:v>Fall 2019</c:v>
                </c:pt>
                <c:pt idx="7">
                  <c:v>Preliminary 
Fall 2020</c:v>
                </c:pt>
              </c:strCache>
            </c:strRef>
          </c:cat>
          <c:val>
            <c:numRef>
              <c:f>Sheet1!$B$2:$I$2</c:f>
              <c:numCache>
                <c:formatCode>0.00%</c:formatCode>
                <c:ptCount val="8"/>
                <c:pt idx="0">
                  <c:v>0.93300000000000005</c:v>
                </c:pt>
                <c:pt idx="1">
                  <c:v>0.91300000000000003</c:v>
                </c:pt>
                <c:pt idx="2">
                  <c:v>0.89400000000000002</c:v>
                </c:pt>
                <c:pt idx="3" formatCode="0.0%">
                  <c:v>0.89400000000000002</c:v>
                </c:pt>
                <c:pt idx="4" formatCode="0.0%">
                  <c:v>0.877</c:v>
                </c:pt>
                <c:pt idx="5" formatCode="0.0%">
                  <c:v>0.84499999999999997</c:v>
                </c:pt>
                <c:pt idx="6" formatCode="0.0%">
                  <c:v>0.81499999999999995</c:v>
                </c:pt>
                <c:pt idx="7" formatCode="0.0%">
                  <c:v>0.78300000000000003</c:v>
                </c:pt>
              </c:numCache>
            </c:numRef>
          </c:val>
          <c:extLst>
            <c:ext xmlns:c16="http://schemas.microsoft.com/office/drawing/2014/chart" uri="{C3380CC4-5D6E-409C-BE32-E72D297353CC}">
              <c16:uniqueId val="{00000000-C0C0-49BE-B253-BC15DBDA8A06}"/>
            </c:ext>
          </c:extLst>
        </c:ser>
        <c:ser>
          <c:idx val="1"/>
          <c:order val="1"/>
          <c:tx>
            <c:strRef>
              <c:f>Sheet1!$A$3</c:f>
              <c:strCache>
                <c:ptCount val="1"/>
                <c:pt idx="0">
                  <c:v>One-Year</c:v>
                </c:pt>
              </c:strCache>
            </c:strRef>
          </c:tx>
          <c:spPr>
            <a:solidFill>
              <a:schemeClr val="tx1"/>
            </a:solidFill>
            <a:ln>
              <a:noFill/>
            </a:ln>
            <a:effectLst/>
          </c:spPr>
          <c:invertIfNegative val="0"/>
          <c:dLbls>
            <c:dLbl>
              <c:idx val="0"/>
              <c:layout>
                <c:manualLayout>
                  <c:x val="4.83091787439613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C0-49BE-B253-BC15DBDA8A06}"/>
                </c:ext>
              </c:extLst>
            </c:dLbl>
            <c:dLbl>
              <c:idx val="1"/>
              <c:layout>
                <c:manualLayout>
                  <c:x val="9.6618357487922701E-3"/>
                  <c:y val="-2.98953662182361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C0-49BE-B253-BC15DBDA8A06}"/>
                </c:ext>
              </c:extLst>
            </c:dLbl>
            <c:dLbl>
              <c:idx val="2"/>
              <c:layout>
                <c:manualLayout>
                  <c:x val="6.0386473429952132E-3"/>
                  <c:y val="-2.740376912937038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C0-49BE-B253-BC15DBDA8A06}"/>
                </c:ext>
              </c:extLst>
            </c:dLbl>
            <c:numFmt formatCode="0.0%" sourceLinked="0"/>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Fall 2013</c:v>
                </c:pt>
                <c:pt idx="1">
                  <c:v>Fall 2014</c:v>
                </c:pt>
                <c:pt idx="2">
                  <c:v>Fall 2015</c:v>
                </c:pt>
                <c:pt idx="3">
                  <c:v>Fall 2016</c:v>
                </c:pt>
                <c:pt idx="4">
                  <c:v>Fall 2017</c:v>
                </c:pt>
                <c:pt idx="5">
                  <c:v>Fall 2018</c:v>
                </c:pt>
                <c:pt idx="6">
                  <c:v>Fall 2019</c:v>
                </c:pt>
                <c:pt idx="7">
                  <c:v>Preliminary 
Fall 2020</c:v>
                </c:pt>
              </c:strCache>
            </c:strRef>
          </c:cat>
          <c:val>
            <c:numRef>
              <c:f>Sheet1!$B$3:$I$3</c:f>
              <c:numCache>
                <c:formatCode>0.00%</c:formatCode>
                <c:ptCount val="8"/>
                <c:pt idx="0">
                  <c:v>0.76700000000000002</c:v>
                </c:pt>
                <c:pt idx="1">
                  <c:v>0.73599999999999999</c:v>
                </c:pt>
                <c:pt idx="2">
                  <c:v>0.73099999999999998</c:v>
                </c:pt>
                <c:pt idx="3" formatCode="0.0%">
                  <c:v>0.70699999999999996</c:v>
                </c:pt>
                <c:pt idx="4" formatCode="0.0%">
                  <c:v>0.64</c:v>
                </c:pt>
                <c:pt idx="5" formatCode="0.0%">
                  <c:v>0.623</c:v>
                </c:pt>
                <c:pt idx="6" formatCode="0.0%">
                  <c:v>0.629</c:v>
                </c:pt>
                <c:pt idx="7" formatCode="0.0%">
                  <c:v>0.60699999999999998</c:v>
                </c:pt>
              </c:numCache>
            </c:numRef>
          </c:val>
          <c:extLst>
            <c:ext xmlns:c16="http://schemas.microsoft.com/office/drawing/2014/chart" uri="{C3380CC4-5D6E-409C-BE32-E72D297353CC}">
              <c16:uniqueId val="{00000004-C0C0-49BE-B253-BC15DBDA8A06}"/>
            </c:ext>
          </c:extLst>
        </c:ser>
        <c:dLbls>
          <c:showLegendKey val="0"/>
          <c:showVal val="0"/>
          <c:showCatName val="0"/>
          <c:showSerName val="0"/>
          <c:showPercent val="0"/>
          <c:showBubbleSize val="0"/>
        </c:dLbls>
        <c:gapWidth val="25"/>
        <c:axId val="1637704272"/>
        <c:axId val="1637706768"/>
      </c:barChart>
      <c:catAx>
        <c:axId val="163770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7706768"/>
        <c:crosses val="autoZero"/>
        <c:auto val="1"/>
        <c:lblAlgn val="ctr"/>
        <c:lblOffset val="100"/>
        <c:noMultiLvlLbl val="0"/>
      </c:catAx>
      <c:valAx>
        <c:axId val="1637706768"/>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770427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York College</c:v>
                </c:pt>
              </c:strCache>
            </c:strRef>
          </c:tx>
          <c:spPr>
            <a:solidFill>
              <a:srgbClr val="C00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Fall 2009</c:v>
                </c:pt>
                <c:pt idx="1">
                  <c:v>Fall 2010</c:v>
                </c:pt>
                <c:pt idx="2">
                  <c:v>Fall 2011</c:v>
                </c:pt>
                <c:pt idx="3">
                  <c:v>Fall 2012</c:v>
                </c:pt>
                <c:pt idx="4">
                  <c:v>Fall 2013</c:v>
                </c:pt>
                <c:pt idx="5">
                  <c:v>Fall 2014</c:v>
                </c:pt>
                <c:pt idx="6">
                  <c:v>Fall 2015</c:v>
                </c:pt>
                <c:pt idx="7">
                  <c:v>Fall 2016</c:v>
                </c:pt>
              </c:strCache>
            </c:strRef>
          </c:cat>
          <c:val>
            <c:numRef>
              <c:f>Sheet1!$B$2:$I$2</c:f>
              <c:numCache>
                <c:formatCode>0.00%</c:formatCode>
                <c:ptCount val="8"/>
                <c:pt idx="0">
                  <c:v>4.9000000000000002E-2</c:v>
                </c:pt>
                <c:pt idx="1">
                  <c:v>6.5000000000000002E-2</c:v>
                </c:pt>
                <c:pt idx="2">
                  <c:v>6.7000000000000004E-2</c:v>
                </c:pt>
                <c:pt idx="3" formatCode="0.0%">
                  <c:v>6.3E-2</c:v>
                </c:pt>
                <c:pt idx="4" formatCode="0.0%">
                  <c:v>8.6999999999999994E-2</c:v>
                </c:pt>
                <c:pt idx="5" formatCode="0.0%">
                  <c:v>7.4999999999999997E-2</c:v>
                </c:pt>
                <c:pt idx="6" formatCode="0.0%">
                  <c:v>9.0999999999999998E-2</c:v>
                </c:pt>
                <c:pt idx="7" formatCode="0.0%">
                  <c:v>0.115</c:v>
                </c:pt>
              </c:numCache>
            </c:numRef>
          </c:val>
          <c:extLst>
            <c:ext xmlns:c16="http://schemas.microsoft.com/office/drawing/2014/chart" uri="{C3380CC4-5D6E-409C-BE32-E72D297353CC}">
              <c16:uniqueId val="{00000000-F1AB-4FBA-B054-3CC322D9F643}"/>
            </c:ext>
          </c:extLst>
        </c:ser>
        <c:ser>
          <c:idx val="1"/>
          <c:order val="1"/>
          <c:tx>
            <c:strRef>
              <c:f>Sheet1!$A$3</c:f>
              <c:strCache>
                <c:ptCount val="1"/>
                <c:pt idx="0">
                  <c:v>University Average</c:v>
                </c:pt>
              </c:strCache>
            </c:strRef>
          </c:tx>
          <c:spPr>
            <a:solidFill>
              <a:schemeClr val="accent5">
                <a:lumMod val="75000"/>
              </a:schemeClr>
            </a:solidFill>
            <a:ln>
              <a:solidFill>
                <a:schemeClr val="accent5">
                  <a:lumMod val="50000"/>
                </a:schemeClr>
              </a:solid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Fall 2009</c:v>
                </c:pt>
                <c:pt idx="1">
                  <c:v>Fall 2010</c:v>
                </c:pt>
                <c:pt idx="2">
                  <c:v>Fall 2011</c:v>
                </c:pt>
                <c:pt idx="3">
                  <c:v>Fall 2012</c:v>
                </c:pt>
                <c:pt idx="4">
                  <c:v>Fall 2013</c:v>
                </c:pt>
                <c:pt idx="5">
                  <c:v>Fall 2014</c:v>
                </c:pt>
                <c:pt idx="6">
                  <c:v>Fall 2015</c:v>
                </c:pt>
                <c:pt idx="7">
                  <c:v>Fall 2016</c:v>
                </c:pt>
              </c:strCache>
            </c:strRef>
          </c:cat>
          <c:val>
            <c:numRef>
              <c:f>Sheet1!$B$3:$I$3</c:f>
              <c:numCache>
                <c:formatCode>0.00%</c:formatCode>
                <c:ptCount val="8"/>
                <c:pt idx="0">
                  <c:v>0.214</c:v>
                </c:pt>
                <c:pt idx="1">
                  <c:v>0.219</c:v>
                </c:pt>
                <c:pt idx="2">
                  <c:v>0.23200000000000001</c:v>
                </c:pt>
                <c:pt idx="3" formatCode="0.0%">
                  <c:v>0.245</c:v>
                </c:pt>
                <c:pt idx="4" formatCode="0.0%">
                  <c:v>0.25700000000000001</c:v>
                </c:pt>
                <c:pt idx="5" formatCode="0.0%">
                  <c:v>0.26800000000000002</c:v>
                </c:pt>
                <c:pt idx="6" formatCode="0.0%">
                  <c:v>0.29399999999999998</c:v>
                </c:pt>
                <c:pt idx="7" formatCode="0.0%">
                  <c:v>0.307</c:v>
                </c:pt>
              </c:numCache>
            </c:numRef>
          </c:val>
          <c:extLst>
            <c:ext xmlns:c16="http://schemas.microsoft.com/office/drawing/2014/chart" uri="{C3380CC4-5D6E-409C-BE32-E72D297353CC}">
              <c16:uniqueId val="{00000001-F1AB-4FBA-B054-3CC322D9F643}"/>
            </c:ext>
          </c:extLst>
        </c:ser>
        <c:dLbls>
          <c:showLegendKey val="0"/>
          <c:showVal val="0"/>
          <c:showCatName val="0"/>
          <c:showSerName val="0"/>
          <c:showPercent val="0"/>
          <c:showBubbleSize val="0"/>
        </c:dLbls>
        <c:gapWidth val="25"/>
        <c:axId val="1637704272"/>
        <c:axId val="1637706768"/>
      </c:barChart>
      <c:catAx>
        <c:axId val="163770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7706768"/>
        <c:crosses val="autoZero"/>
        <c:auto val="1"/>
        <c:lblAlgn val="ctr"/>
        <c:lblOffset val="100"/>
        <c:noMultiLvlLbl val="0"/>
      </c:catAx>
      <c:valAx>
        <c:axId val="1637706768"/>
        <c:scaling>
          <c:orientation val="minMax"/>
          <c:max val="0.4"/>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770427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York College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Fall 2007</c:v>
                </c:pt>
                <c:pt idx="1">
                  <c:v>Fall 2008</c:v>
                </c:pt>
                <c:pt idx="2">
                  <c:v>Fall 2009</c:v>
                </c:pt>
                <c:pt idx="3">
                  <c:v>Fall 2010</c:v>
                </c:pt>
                <c:pt idx="4">
                  <c:v>Fall 2011</c:v>
                </c:pt>
                <c:pt idx="5">
                  <c:v>Fall 2012</c:v>
                </c:pt>
                <c:pt idx="6">
                  <c:v>Fall 2013</c:v>
                </c:pt>
                <c:pt idx="7">
                  <c:v>Fall 2014</c:v>
                </c:pt>
              </c:strCache>
            </c:strRef>
          </c:cat>
          <c:val>
            <c:numRef>
              <c:f>Sheet1!$B$2:$I$2</c:f>
              <c:numCache>
                <c:formatCode>0.0%</c:formatCode>
                <c:ptCount val="8"/>
                <c:pt idx="0">
                  <c:v>0.26200000000000001</c:v>
                </c:pt>
                <c:pt idx="1">
                  <c:v>0.28999999999999998</c:v>
                </c:pt>
                <c:pt idx="2">
                  <c:v>0.26700000000000002</c:v>
                </c:pt>
                <c:pt idx="3">
                  <c:v>0.30299999999999999</c:v>
                </c:pt>
                <c:pt idx="4">
                  <c:v>0.29399999999999998</c:v>
                </c:pt>
                <c:pt idx="5">
                  <c:v>0.30199999999999999</c:v>
                </c:pt>
                <c:pt idx="6">
                  <c:v>0.34899999999999998</c:v>
                </c:pt>
                <c:pt idx="7">
                  <c:v>0.316</c:v>
                </c:pt>
              </c:numCache>
            </c:numRef>
          </c:val>
          <c:extLst>
            <c:ext xmlns:c16="http://schemas.microsoft.com/office/drawing/2014/chart" uri="{C3380CC4-5D6E-409C-BE32-E72D297353CC}">
              <c16:uniqueId val="{00000000-6F9E-412D-84E3-8D977DC394D9}"/>
            </c:ext>
          </c:extLst>
        </c:ser>
        <c:ser>
          <c:idx val="1"/>
          <c:order val="1"/>
          <c:tx>
            <c:strRef>
              <c:f>Sheet1!$A$3</c:f>
              <c:strCache>
                <c:ptCount val="1"/>
                <c:pt idx="0">
                  <c:v>University Average</c:v>
                </c:pt>
              </c:strCache>
            </c:strRef>
          </c:tx>
          <c:spPr>
            <a:solidFill>
              <a:schemeClr val="accent5">
                <a:lumMod val="75000"/>
              </a:schemeClr>
            </a:solidFill>
            <a:ln>
              <a:solidFill>
                <a:schemeClr val="accent5">
                  <a:lumMod val="50000"/>
                </a:schemeClr>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Fall 2007</c:v>
                </c:pt>
                <c:pt idx="1">
                  <c:v>Fall 2008</c:v>
                </c:pt>
                <c:pt idx="2">
                  <c:v>Fall 2009</c:v>
                </c:pt>
                <c:pt idx="3">
                  <c:v>Fall 2010</c:v>
                </c:pt>
                <c:pt idx="4">
                  <c:v>Fall 2011</c:v>
                </c:pt>
                <c:pt idx="5">
                  <c:v>Fall 2012</c:v>
                </c:pt>
                <c:pt idx="6">
                  <c:v>Fall 2013</c:v>
                </c:pt>
                <c:pt idx="7">
                  <c:v>Fall 2014</c:v>
                </c:pt>
              </c:strCache>
            </c:strRef>
          </c:cat>
          <c:val>
            <c:numRef>
              <c:f>Sheet1!$B$3:$I$3</c:f>
              <c:numCache>
                <c:formatCode>0.0%</c:formatCode>
                <c:ptCount val="8"/>
                <c:pt idx="0">
                  <c:v>0.47599999999999998</c:v>
                </c:pt>
                <c:pt idx="1">
                  <c:v>0.47599999999999998</c:v>
                </c:pt>
                <c:pt idx="2">
                  <c:v>0.48399999999999999</c:v>
                </c:pt>
                <c:pt idx="3">
                  <c:v>0.48799999999999999</c:v>
                </c:pt>
                <c:pt idx="4">
                  <c:v>0.50800000000000001</c:v>
                </c:pt>
                <c:pt idx="5">
                  <c:v>0.51900000000000002</c:v>
                </c:pt>
                <c:pt idx="6">
                  <c:v>0.53</c:v>
                </c:pt>
                <c:pt idx="7">
                  <c:v>0.52700000000000002</c:v>
                </c:pt>
              </c:numCache>
            </c:numRef>
          </c:val>
          <c:extLst>
            <c:ext xmlns:c16="http://schemas.microsoft.com/office/drawing/2014/chart" uri="{C3380CC4-5D6E-409C-BE32-E72D297353CC}">
              <c16:uniqueId val="{00000001-6F9E-412D-84E3-8D977DC394D9}"/>
            </c:ext>
          </c:extLst>
        </c:ser>
        <c:dLbls>
          <c:showLegendKey val="0"/>
          <c:showVal val="0"/>
          <c:showCatName val="0"/>
          <c:showSerName val="0"/>
          <c:showPercent val="0"/>
          <c:showBubbleSize val="0"/>
        </c:dLbls>
        <c:gapWidth val="25"/>
        <c:axId val="1637704272"/>
        <c:axId val="1637706768"/>
      </c:barChart>
      <c:catAx>
        <c:axId val="163770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7706768"/>
        <c:crosses val="autoZero"/>
        <c:auto val="1"/>
        <c:lblAlgn val="ctr"/>
        <c:lblOffset val="100"/>
        <c:noMultiLvlLbl val="0"/>
      </c:catAx>
      <c:valAx>
        <c:axId val="1637706768"/>
        <c:scaling>
          <c:orientation val="minMax"/>
          <c:max val="0.60000000000000009"/>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770427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York College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Fall 2012</c:v>
                </c:pt>
                <c:pt idx="1">
                  <c:v>Fall 2013</c:v>
                </c:pt>
                <c:pt idx="2">
                  <c:v>Fall 2014</c:v>
                </c:pt>
                <c:pt idx="3">
                  <c:v>Fall 2015</c:v>
                </c:pt>
                <c:pt idx="4">
                  <c:v>Fall 2016</c:v>
                </c:pt>
                <c:pt idx="5">
                  <c:v>Fall 2017</c:v>
                </c:pt>
                <c:pt idx="6">
                  <c:v>Fall 2018</c:v>
                </c:pt>
                <c:pt idx="7">
                  <c:v>Fall 2019</c:v>
                </c:pt>
              </c:strCache>
            </c:strRef>
          </c:cat>
          <c:val>
            <c:numRef>
              <c:f>Sheet1!$B$2:$I$2</c:f>
              <c:numCache>
                <c:formatCode>0.0%</c:formatCode>
                <c:ptCount val="8"/>
                <c:pt idx="0">
                  <c:v>0.3</c:v>
                </c:pt>
                <c:pt idx="1">
                  <c:v>0.27</c:v>
                </c:pt>
                <c:pt idx="2">
                  <c:v>0.27600000000000002</c:v>
                </c:pt>
                <c:pt idx="3">
                  <c:v>0.25700000000000001</c:v>
                </c:pt>
                <c:pt idx="4">
                  <c:v>0.26200000000000001</c:v>
                </c:pt>
                <c:pt idx="5">
                  <c:v>0.27900000000000003</c:v>
                </c:pt>
                <c:pt idx="6">
                  <c:v>0.32</c:v>
                </c:pt>
                <c:pt idx="7">
                  <c:v>0.30099999999999999</c:v>
                </c:pt>
              </c:numCache>
            </c:numRef>
          </c:val>
          <c:extLst>
            <c:ext xmlns:c16="http://schemas.microsoft.com/office/drawing/2014/chart" uri="{C3380CC4-5D6E-409C-BE32-E72D297353CC}">
              <c16:uniqueId val="{00000000-9B31-47FB-B33E-0A29DD86A52A}"/>
            </c:ext>
          </c:extLst>
        </c:ser>
        <c:ser>
          <c:idx val="1"/>
          <c:order val="1"/>
          <c:tx>
            <c:strRef>
              <c:f>Sheet1!$A$3</c:f>
              <c:strCache>
                <c:ptCount val="1"/>
                <c:pt idx="0">
                  <c:v>University Average</c:v>
                </c:pt>
              </c:strCache>
            </c:strRef>
          </c:tx>
          <c:spPr>
            <a:solidFill>
              <a:schemeClr val="accent5">
                <a:lumMod val="75000"/>
              </a:schemeClr>
            </a:solidFill>
            <a:ln>
              <a:solidFill>
                <a:schemeClr val="accent5">
                  <a:lumMod val="50000"/>
                </a:schemeClr>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Fall 2012</c:v>
                </c:pt>
                <c:pt idx="1">
                  <c:v>Fall 2013</c:v>
                </c:pt>
                <c:pt idx="2">
                  <c:v>Fall 2014</c:v>
                </c:pt>
                <c:pt idx="3">
                  <c:v>Fall 2015</c:v>
                </c:pt>
                <c:pt idx="4">
                  <c:v>Fall 2016</c:v>
                </c:pt>
                <c:pt idx="5">
                  <c:v>Fall 2017</c:v>
                </c:pt>
                <c:pt idx="6">
                  <c:v>Fall 2018</c:v>
                </c:pt>
                <c:pt idx="7">
                  <c:v>Fall 2019</c:v>
                </c:pt>
              </c:strCache>
            </c:strRef>
          </c:cat>
          <c:val>
            <c:numRef>
              <c:f>Sheet1!$B$3:$I$3</c:f>
              <c:numCache>
                <c:formatCode>0.0%</c:formatCode>
                <c:ptCount val="8"/>
                <c:pt idx="0">
                  <c:v>0.436</c:v>
                </c:pt>
                <c:pt idx="1">
                  <c:v>0.44700000000000001</c:v>
                </c:pt>
                <c:pt idx="2">
                  <c:v>0.45200000000000001</c:v>
                </c:pt>
                <c:pt idx="3">
                  <c:v>0.49</c:v>
                </c:pt>
                <c:pt idx="4">
                  <c:v>0.51200000000000001</c:v>
                </c:pt>
                <c:pt idx="5">
                  <c:v>0.54500000000000004</c:v>
                </c:pt>
                <c:pt idx="6">
                  <c:v>0.55600000000000005</c:v>
                </c:pt>
                <c:pt idx="7">
                  <c:v>0.57899999999999996</c:v>
                </c:pt>
              </c:numCache>
            </c:numRef>
          </c:val>
          <c:extLst>
            <c:ext xmlns:c16="http://schemas.microsoft.com/office/drawing/2014/chart" uri="{C3380CC4-5D6E-409C-BE32-E72D297353CC}">
              <c16:uniqueId val="{00000001-9B31-47FB-B33E-0A29DD86A52A}"/>
            </c:ext>
          </c:extLst>
        </c:ser>
        <c:dLbls>
          <c:showLegendKey val="0"/>
          <c:showVal val="0"/>
          <c:showCatName val="0"/>
          <c:showSerName val="0"/>
          <c:showPercent val="0"/>
          <c:showBubbleSize val="0"/>
        </c:dLbls>
        <c:gapWidth val="25"/>
        <c:axId val="1637704272"/>
        <c:axId val="1637706768"/>
      </c:barChart>
      <c:catAx>
        <c:axId val="163770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7706768"/>
        <c:crosses val="autoZero"/>
        <c:auto val="1"/>
        <c:lblAlgn val="ctr"/>
        <c:lblOffset val="100"/>
        <c:noMultiLvlLbl val="0"/>
      </c:catAx>
      <c:valAx>
        <c:axId val="1637706768"/>
        <c:scaling>
          <c:orientation val="minMax"/>
          <c:max val="0.60000000000000009"/>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770427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Total</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FY 2016</c:v>
                </c:pt>
                <c:pt idx="1">
                  <c:v>FY 2017
(50th Anniversary)</c:v>
                </c:pt>
                <c:pt idx="2">
                  <c:v>FY 2018</c:v>
                </c:pt>
                <c:pt idx="3">
                  <c:v>FY 2019</c:v>
                </c:pt>
                <c:pt idx="4">
                  <c:v>FY 2020</c:v>
                </c:pt>
              </c:strCache>
            </c:strRef>
          </c:cat>
          <c:val>
            <c:numRef>
              <c:f>Sheet1!$B$2:$F$2</c:f>
              <c:numCache>
                <c:formatCode>"$"#,##0</c:formatCode>
                <c:ptCount val="5"/>
                <c:pt idx="0">
                  <c:v>493071</c:v>
                </c:pt>
                <c:pt idx="1">
                  <c:v>1045143</c:v>
                </c:pt>
                <c:pt idx="2">
                  <c:v>386207</c:v>
                </c:pt>
                <c:pt idx="3">
                  <c:v>469581</c:v>
                </c:pt>
                <c:pt idx="4">
                  <c:v>604943</c:v>
                </c:pt>
              </c:numCache>
            </c:numRef>
          </c:val>
          <c:extLst>
            <c:ext xmlns:c16="http://schemas.microsoft.com/office/drawing/2014/chart" uri="{C3380CC4-5D6E-409C-BE32-E72D297353CC}">
              <c16:uniqueId val="{00000000-C77E-428A-BE5D-1DEAADFC1F74}"/>
            </c:ext>
          </c:extLst>
        </c:ser>
        <c:dLbls>
          <c:showLegendKey val="0"/>
          <c:showVal val="0"/>
          <c:showCatName val="0"/>
          <c:showSerName val="0"/>
          <c:showPercent val="0"/>
          <c:showBubbleSize val="0"/>
        </c:dLbls>
        <c:gapWidth val="150"/>
        <c:axId val="1637704272"/>
        <c:axId val="1637706768"/>
      </c:barChart>
      <c:catAx>
        <c:axId val="163770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7706768"/>
        <c:crosses val="autoZero"/>
        <c:auto val="1"/>
        <c:lblAlgn val="ctr"/>
        <c:lblOffset val="100"/>
        <c:noMultiLvlLbl val="0"/>
      </c:catAx>
      <c:valAx>
        <c:axId val="1637706768"/>
        <c:scaling>
          <c:orientation val="minMax"/>
          <c:max val="1500000"/>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7704272"/>
        <c:crosses val="autoZero"/>
        <c:crossBetween val="between"/>
        <c:majorUnit val="500000"/>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dirty="0"/>
              <a:t>York College’s</a:t>
            </a:r>
            <a:r>
              <a:rPr lang="en-US" sz="2000" b="0" baseline="0" dirty="0"/>
              <a:t> Institutional </a:t>
            </a:r>
            <a:r>
              <a:rPr lang="en-US" sz="2000" b="0" i="0" u="none" strike="noStrike" baseline="0" dirty="0">
                <a:effectLst/>
              </a:rPr>
              <a:t>Advancement awarded a total of </a:t>
            </a:r>
            <a:r>
              <a:rPr lang="en-US" sz="2000" b="1" i="0" u="none" strike="noStrike" baseline="0" dirty="0">
                <a:effectLst/>
              </a:rPr>
              <a:t>$146,718 </a:t>
            </a:r>
          </a:p>
          <a:p>
            <a:pPr>
              <a:defRPr sz="2000"/>
            </a:pPr>
            <a:r>
              <a:rPr lang="en-US" sz="2000" b="0" i="0" u="none" strike="noStrike" baseline="0" dirty="0">
                <a:effectLst/>
              </a:rPr>
              <a:t>to our s</a:t>
            </a:r>
            <a:r>
              <a:rPr lang="en-US" sz="2000" b="0" dirty="0"/>
              <a:t>tudents in FY 2021</a:t>
            </a:r>
            <a:r>
              <a:rPr lang="en-US" sz="2000" b="0" baseline="30000" dirty="0"/>
              <a:t>1</a:t>
            </a:r>
          </a:p>
        </c:rich>
      </c:tx>
      <c:layout>
        <c:manualLayout>
          <c:xMode val="edge"/>
          <c:yMode val="edge"/>
          <c:x val="0.13815407499724011"/>
          <c:y val="9.3316093940160622E-3"/>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559987066834041"/>
          <c:y val="0.18402284157836266"/>
          <c:w val="0.33121571760051732"/>
          <c:h val="0.70523069471742938"/>
        </c:manualLayout>
      </c:layout>
      <c:pieChart>
        <c:varyColors val="1"/>
        <c:ser>
          <c:idx val="0"/>
          <c:order val="0"/>
          <c:tx>
            <c:strRef>
              <c:f>Sheet1!$B$1</c:f>
              <c:strCache>
                <c:ptCount val="1"/>
                <c:pt idx="0">
                  <c:v>Total Amount Awarded to York Students</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3-68BA-429E-A953-E16AC56CE006}"/>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2-68BA-429E-A953-E16AC56CE006}"/>
              </c:ext>
            </c:extLst>
          </c:dPt>
          <c:dPt>
            <c:idx val="2"/>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4-68BA-429E-A953-E16AC56CE006}"/>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BA-429E-A953-E16AC56CE006}"/>
                </c:ext>
              </c:extLst>
            </c:dLbl>
            <c:dLbl>
              <c:idx val="1"/>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BA-429E-A953-E16AC56CE00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Emergency Grant (48 awarded)</c:v>
                </c:pt>
                <c:pt idx="1">
                  <c:v>Scholarships (120 awarded)</c:v>
                </c:pt>
                <c:pt idx="2">
                  <c:v>Stipends  (2 awarded)</c:v>
                </c:pt>
              </c:strCache>
            </c:strRef>
          </c:cat>
          <c:val>
            <c:numRef>
              <c:f>Sheet1!$B$2:$B$4</c:f>
              <c:numCache>
                <c:formatCode>"$"#,##0</c:formatCode>
                <c:ptCount val="3"/>
                <c:pt idx="0">
                  <c:v>44900</c:v>
                </c:pt>
                <c:pt idx="1">
                  <c:v>96818</c:v>
                </c:pt>
                <c:pt idx="2">
                  <c:v>5000</c:v>
                </c:pt>
              </c:numCache>
            </c:numRef>
          </c:val>
          <c:extLst>
            <c:ext xmlns:c16="http://schemas.microsoft.com/office/drawing/2014/chart" uri="{C3380CC4-5D6E-409C-BE32-E72D297353CC}">
              <c16:uniqueId val="{00000000-68BA-429E-A953-E16AC56CE006}"/>
            </c:ext>
          </c:extLst>
        </c:ser>
        <c:ser>
          <c:idx val="1"/>
          <c:order val="1"/>
          <c:tx>
            <c:strRef>
              <c:f>Sheet1!$C$1</c:f>
              <c:strCache>
                <c:ptCount val="1"/>
                <c:pt idx="0">
                  <c:v>Number of Award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7-E461-445E-8657-BD887D4915F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9-E461-445E-8657-BD887D4915F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B-E461-445E-8657-BD887D4915FA}"/>
              </c:ext>
            </c:extLst>
          </c:dPt>
          <c:cat>
            <c:strRef>
              <c:f>Sheet1!$A$2:$A$4</c:f>
              <c:strCache>
                <c:ptCount val="3"/>
                <c:pt idx="0">
                  <c:v>Emergency Grant (48 awarded)</c:v>
                </c:pt>
                <c:pt idx="1">
                  <c:v>Scholarships (120 awarded)</c:v>
                </c:pt>
                <c:pt idx="2">
                  <c:v>Stipends  (2 awarded)</c:v>
                </c:pt>
              </c:strCache>
            </c:strRef>
          </c:cat>
          <c:val>
            <c:numRef>
              <c:f>Sheet1!$C$2:$C$4</c:f>
              <c:numCache>
                <c:formatCode>General</c:formatCode>
                <c:ptCount val="3"/>
                <c:pt idx="0">
                  <c:v>48</c:v>
                </c:pt>
                <c:pt idx="1">
                  <c:v>120</c:v>
                </c:pt>
                <c:pt idx="2">
                  <c:v>2</c:v>
                </c:pt>
              </c:numCache>
            </c:numRef>
          </c:val>
          <c:extLst>
            <c:ext xmlns:c16="http://schemas.microsoft.com/office/drawing/2014/chart" uri="{C3380CC4-5D6E-409C-BE32-E72D297353CC}">
              <c16:uniqueId val="{00000001-68BA-429E-A953-E16AC56CE006}"/>
            </c:ext>
          </c:extLst>
        </c:ser>
        <c:dLbls>
          <c:showLegendKey val="0"/>
          <c:showVal val="0"/>
          <c:showCatName val="0"/>
          <c:showSerName val="0"/>
          <c:showPercent val="0"/>
          <c:showBubbleSize val="0"/>
          <c:showLeaderLines val="1"/>
        </c:dLbls>
        <c:firstSliceAng val="42"/>
      </c:pieChart>
      <c:spPr>
        <a:noFill/>
        <a:ln>
          <a:noFill/>
        </a:ln>
        <a:effectLst/>
      </c:spPr>
    </c:plotArea>
    <c:legend>
      <c:legendPos val="b"/>
      <c:layout>
        <c:manualLayout>
          <c:xMode val="edge"/>
          <c:yMode val="edge"/>
          <c:x val="5.7191505953060218E-2"/>
          <c:y val="0.9091362466294356"/>
          <c:w val="0.88078607021948341"/>
          <c:h val="6.514855185956341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York</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Fall 2016</c:v>
                </c:pt>
                <c:pt idx="1">
                  <c:v>Fall 2017</c:v>
                </c:pt>
                <c:pt idx="2">
                  <c:v>Fall 2018</c:v>
                </c:pt>
                <c:pt idx="3">
                  <c:v>Fall 2019</c:v>
                </c:pt>
                <c:pt idx="4">
                  <c:v>Fall 2020</c:v>
                </c:pt>
              </c:strCache>
            </c:strRef>
          </c:cat>
          <c:val>
            <c:numRef>
              <c:f>Sheet1!$B$2:$F$2</c:f>
              <c:numCache>
                <c:formatCode>0.0%</c:formatCode>
                <c:ptCount val="5"/>
                <c:pt idx="0">
                  <c:v>0.443</c:v>
                </c:pt>
                <c:pt idx="1">
                  <c:v>0.45600000000000002</c:v>
                </c:pt>
                <c:pt idx="2">
                  <c:v>0.48099999999999998</c:v>
                </c:pt>
                <c:pt idx="3">
                  <c:v>0.47599999999999998</c:v>
                </c:pt>
                <c:pt idx="4">
                  <c:v>0.46500000000000002</c:v>
                </c:pt>
              </c:numCache>
            </c:numRef>
          </c:val>
          <c:extLst>
            <c:ext xmlns:c16="http://schemas.microsoft.com/office/drawing/2014/chart" uri="{C3380CC4-5D6E-409C-BE32-E72D297353CC}">
              <c16:uniqueId val="{00000000-C469-46A0-BEE0-4CCD69B3EDD2}"/>
            </c:ext>
          </c:extLst>
        </c:ser>
        <c:ser>
          <c:idx val="1"/>
          <c:order val="1"/>
          <c:tx>
            <c:strRef>
              <c:f>Sheet1!$A$3</c:f>
              <c:strCache>
                <c:ptCount val="1"/>
                <c:pt idx="0">
                  <c:v>Senior College Average</c:v>
                </c:pt>
              </c:strCache>
            </c:strRef>
          </c:tx>
          <c:spPr>
            <a:solidFill>
              <a:schemeClr val="accent5">
                <a:lumMod val="75000"/>
              </a:schemeClr>
            </a:solidFill>
            <a:ln>
              <a:solidFill>
                <a:schemeClr val="accent5">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Fall 2016</c:v>
                </c:pt>
                <c:pt idx="1">
                  <c:v>Fall 2017</c:v>
                </c:pt>
                <c:pt idx="2">
                  <c:v>Fall 2018</c:v>
                </c:pt>
                <c:pt idx="3">
                  <c:v>Fall 2019</c:v>
                </c:pt>
                <c:pt idx="4">
                  <c:v>Fall 2020</c:v>
                </c:pt>
              </c:strCache>
            </c:strRef>
          </c:cat>
          <c:val>
            <c:numRef>
              <c:f>Sheet1!$B$3:$F$3</c:f>
              <c:numCache>
                <c:formatCode>0.0%</c:formatCode>
                <c:ptCount val="5"/>
                <c:pt idx="0">
                  <c:v>0.32600000000000001</c:v>
                </c:pt>
                <c:pt idx="1">
                  <c:v>0.33700000000000002</c:v>
                </c:pt>
                <c:pt idx="2">
                  <c:v>0.35099999999999998</c:v>
                </c:pt>
                <c:pt idx="3">
                  <c:v>0.35799999999999998</c:v>
                </c:pt>
                <c:pt idx="4">
                  <c:v>0.36199999999999999</c:v>
                </c:pt>
              </c:numCache>
            </c:numRef>
          </c:val>
          <c:extLst>
            <c:ext xmlns:c16="http://schemas.microsoft.com/office/drawing/2014/chart" uri="{C3380CC4-5D6E-409C-BE32-E72D297353CC}">
              <c16:uniqueId val="{00000001-C469-46A0-BEE0-4CCD69B3EDD2}"/>
            </c:ext>
          </c:extLst>
        </c:ser>
        <c:dLbls>
          <c:showLegendKey val="0"/>
          <c:showVal val="0"/>
          <c:showCatName val="0"/>
          <c:showSerName val="0"/>
          <c:showPercent val="0"/>
          <c:showBubbleSize val="0"/>
        </c:dLbls>
        <c:gapWidth val="100"/>
        <c:axId val="1637704272"/>
        <c:axId val="1637706768"/>
      </c:barChart>
      <c:catAx>
        <c:axId val="163770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7706768"/>
        <c:crosses val="autoZero"/>
        <c:auto val="1"/>
        <c:lblAlgn val="ctr"/>
        <c:lblOffset val="100"/>
        <c:noMultiLvlLbl val="0"/>
      </c:catAx>
      <c:valAx>
        <c:axId val="1637706768"/>
        <c:scaling>
          <c:orientation val="minMax"/>
          <c:max val="0.60000000000000009"/>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3770427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diagrams/_rels/data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ata6.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D68056-502D-407F-87D3-1BB152A77D9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B86D304-D31E-4AA5-8D62-E4689A2491B5}">
      <dgm:prSet/>
      <dgm:spPr/>
      <dgm:t>
        <a:bodyPr/>
        <a:lstStyle/>
        <a:p>
          <a:pPr>
            <a:lnSpc>
              <a:spcPct val="100000"/>
            </a:lnSpc>
            <a:defRPr cap="all"/>
          </a:pPr>
          <a:r>
            <a:rPr lang="en-US" dirty="0"/>
            <a:t>Student success</a:t>
          </a:r>
        </a:p>
      </dgm:t>
    </dgm:pt>
    <dgm:pt modelId="{73F3D1A8-B448-4B7C-9029-947004B2EFA1}" type="parTrans" cxnId="{BEBA893D-02AD-4C24-AA00-CB4AF26341EB}">
      <dgm:prSet/>
      <dgm:spPr/>
      <dgm:t>
        <a:bodyPr/>
        <a:lstStyle/>
        <a:p>
          <a:endParaRPr lang="en-US"/>
        </a:p>
      </dgm:t>
    </dgm:pt>
    <dgm:pt modelId="{DC7E5A06-259B-4670-B47B-B0086D7786A6}" type="sibTrans" cxnId="{BEBA893D-02AD-4C24-AA00-CB4AF26341EB}">
      <dgm:prSet/>
      <dgm:spPr/>
      <dgm:t>
        <a:bodyPr/>
        <a:lstStyle/>
        <a:p>
          <a:endParaRPr lang="en-US"/>
        </a:p>
      </dgm:t>
    </dgm:pt>
    <dgm:pt modelId="{23D2C2B8-A933-4116-8066-F233FE5D0AE0}">
      <dgm:prSet/>
      <dgm:spPr/>
      <dgm:t>
        <a:bodyPr/>
        <a:lstStyle/>
        <a:p>
          <a:pPr>
            <a:lnSpc>
              <a:spcPct val="100000"/>
            </a:lnSpc>
            <a:defRPr cap="all"/>
          </a:pPr>
          <a:r>
            <a:rPr lang="en-US" dirty="0"/>
            <a:t>FACULTY/STAFF SUPPORT</a:t>
          </a:r>
        </a:p>
      </dgm:t>
    </dgm:pt>
    <dgm:pt modelId="{9B26DF38-7FEB-40B6-AA6D-1AE4961238F4}" type="parTrans" cxnId="{4966D130-9DD7-49AA-9190-DC960D1A87EA}">
      <dgm:prSet/>
      <dgm:spPr/>
      <dgm:t>
        <a:bodyPr/>
        <a:lstStyle/>
        <a:p>
          <a:endParaRPr lang="en-US"/>
        </a:p>
      </dgm:t>
    </dgm:pt>
    <dgm:pt modelId="{64BAF65D-3D10-4B79-B7B5-7E0AD3590910}" type="sibTrans" cxnId="{4966D130-9DD7-49AA-9190-DC960D1A87EA}">
      <dgm:prSet/>
      <dgm:spPr/>
      <dgm:t>
        <a:bodyPr/>
        <a:lstStyle/>
        <a:p>
          <a:endParaRPr lang="en-US"/>
        </a:p>
      </dgm:t>
    </dgm:pt>
    <dgm:pt modelId="{D12DE49A-C2B5-4180-9401-01DB9EB32660}">
      <dgm:prSet/>
      <dgm:spPr/>
      <dgm:t>
        <a:bodyPr/>
        <a:lstStyle/>
        <a:p>
          <a:pPr>
            <a:lnSpc>
              <a:spcPct val="100000"/>
            </a:lnSpc>
            <a:defRPr cap="all"/>
          </a:pPr>
          <a:r>
            <a:rPr lang="en-US" dirty="0"/>
            <a:t>Vibrant Community and Campus Spirit</a:t>
          </a:r>
        </a:p>
      </dgm:t>
    </dgm:pt>
    <dgm:pt modelId="{2E1CB1C6-2EAF-44A9-BAFD-EEA11BEBE088}" type="parTrans" cxnId="{78F718F1-EA65-4016-8CFB-824B2E6B81C4}">
      <dgm:prSet/>
      <dgm:spPr/>
      <dgm:t>
        <a:bodyPr/>
        <a:lstStyle/>
        <a:p>
          <a:endParaRPr lang="en-US"/>
        </a:p>
      </dgm:t>
    </dgm:pt>
    <dgm:pt modelId="{425C7A78-5F36-49CD-B9E3-FCE8E026DF41}" type="sibTrans" cxnId="{78F718F1-EA65-4016-8CFB-824B2E6B81C4}">
      <dgm:prSet/>
      <dgm:spPr/>
      <dgm:t>
        <a:bodyPr/>
        <a:lstStyle/>
        <a:p>
          <a:endParaRPr lang="en-US"/>
        </a:p>
      </dgm:t>
    </dgm:pt>
    <dgm:pt modelId="{E22405AD-25CC-4B5C-9C7D-C5C39B218212}">
      <dgm:prSet/>
      <dgm:spPr/>
      <dgm:t>
        <a:bodyPr/>
        <a:lstStyle/>
        <a:p>
          <a:r>
            <a:rPr lang="en-US" dirty="0"/>
            <a:t>ACADEMIC EXCELLENCE</a:t>
          </a:r>
        </a:p>
      </dgm:t>
    </dgm:pt>
    <dgm:pt modelId="{8659A952-045B-42C9-A81B-74964F883590}" type="parTrans" cxnId="{45227507-A589-4AAB-BC2D-1C8F56340F2D}">
      <dgm:prSet/>
      <dgm:spPr/>
      <dgm:t>
        <a:bodyPr/>
        <a:lstStyle/>
        <a:p>
          <a:endParaRPr lang="en-US"/>
        </a:p>
      </dgm:t>
    </dgm:pt>
    <dgm:pt modelId="{178C7867-83AF-4F58-9162-1D08F726E8BC}" type="sibTrans" cxnId="{45227507-A589-4AAB-BC2D-1C8F56340F2D}">
      <dgm:prSet/>
      <dgm:spPr/>
      <dgm:t>
        <a:bodyPr/>
        <a:lstStyle/>
        <a:p>
          <a:endParaRPr lang="en-US"/>
        </a:p>
      </dgm:t>
    </dgm:pt>
    <dgm:pt modelId="{537618AF-AAD0-4B37-8417-8AC067459CFE}" type="pres">
      <dgm:prSet presAssocID="{4ED68056-502D-407F-87D3-1BB152A77D97}" presName="root" presStyleCnt="0">
        <dgm:presLayoutVars>
          <dgm:dir/>
          <dgm:resizeHandles val="exact"/>
        </dgm:presLayoutVars>
      </dgm:prSet>
      <dgm:spPr/>
    </dgm:pt>
    <dgm:pt modelId="{5DF557ED-1018-439C-A82F-68DB486596AA}" type="pres">
      <dgm:prSet presAssocID="{5B86D304-D31E-4AA5-8D62-E4689A2491B5}" presName="compNode" presStyleCnt="0"/>
      <dgm:spPr/>
    </dgm:pt>
    <dgm:pt modelId="{6285F37A-A3F4-4392-BAE7-F41676587B87}" type="pres">
      <dgm:prSet presAssocID="{5B86D304-D31E-4AA5-8D62-E4689A2491B5}" presName="iconBgRect" presStyleLbl="bgShp" presStyleIdx="0" presStyleCnt="4"/>
      <dgm:spPr/>
    </dgm:pt>
    <dgm:pt modelId="{76467C96-E829-462E-8017-192487743C5A}" type="pres">
      <dgm:prSet presAssocID="{5B86D304-D31E-4AA5-8D62-E4689A2491B5}"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8A11165A-7017-482F-A908-312B3179EC66}" type="pres">
      <dgm:prSet presAssocID="{5B86D304-D31E-4AA5-8D62-E4689A2491B5}" presName="spaceRect" presStyleCnt="0"/>
      <dgm:spPr/>
    </dgm:pt>
    <dgm:pt modelId="{5B66CD2D-6CC8-498F-BA2F-CCA4A2E7179E}" type="pres">
      <dgm:prSet presAssocID="{5B86D304-D31E-4AA5-8D62-E4689A2491B5}" presName="textRect" presStyleLbl="revTx" presStyleIdx="0" presStyleCnt="4">
        <dgm:presLayoutVars>
          <dgm:chMax val="1"/>
          <dgm:chPref val="1"/>
        </dgm:presLayoutVars>
      </dgm:prSet>
      <dgm:spPr/>
    </dgm:pt>
    <dgm:pt modelId="{CBEDB20F-152E-420E-A399-7AD007F82599}" type="pres">
      <dgm:prSet presAssocID="{DC7E5A06-259B-4670-B47B-B0086D7786A6}" presName="sibTrans" presStyleCnt="0"/>
      <dgm:spPr/>
    </dgm:pt>
    <dgm:pt modelId="{07CC2BFB-EC74-44EB-A52D-DF22A72C5E10}" type="pres">
      <dgm:prSet presAssocID="{E22405AD-25CC-4B5C-9C7D-C5C39B218212}" presName="compNode" presStyleCnt="0"/>
      <dgm:spPr/>
    </dgm:pt>
    <dgm:pt modelId="{28399A63-E8A9-4277-A0F4-D904B46B8458}" type="pres">
      <dgm:prSet presAssocID="{E22405AD-25CC-4B5C-9C7D-C5C39B218212}" presName="iconBgRect" presStyleLbl="bgShp" presStyleIdx="1" presStyleCnt="4"/>
      <dgm:spPr/>
    </dgm:pt>
    <dgm:pt modelId="{C58F3C2A-CF31-4092-94D5-DFCB5233085F}" type="pres">
      <dgm:prSet presAssocID="{E22405AD-25CC-4B5C-9C7D-C5C39B218212}"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5AB3BA54-F7F5-4245-B368-529E8F0DFB88}" type="pres">
      <dgm:prSet presAssocID="{E22405AD-25CC-4B5C-9C7D-C5C39B218212}" presName="spaceRect" presStyleCnt="0"/>
      <dgm:spPr/>
    </dgm:pt>
    <dgm:pt modelId="{CC4628BA-62BC-4A39-9B4A-B40BA674E606}" type="pres">
      <dgm:prSet presAssocID="{E22405AD-25CC-4B5C-9C7D-C5C39B218212}" presName="textRect" presStyleLbl="revTx" presStyleIdx="1" presStyleCnt="4">
        <dgm:presLayoutVars>
          <dgm:chMax val="1"/>
          <dgm:chPref val="1"/>
        </dgm:presLayoutVars>
      </dgm:prSet>
      <dgm:spPr/>
    </dgm:pt>
    <dgm:pt modelId="{01C4ACC8-6724-4BFA-AA55-4E019ECFF3F2}" type="pres">
      <dgm:prSet presAssocID="{178C7867-83AF-4F58-9162-1D08F726E8BC}" presName="sibTrans" presStyleCnt="0"/>
      <dgm:spPr/>
    </dgm:pt>
    <dgm:pt modelId="{28581383-B94A-41BA-A8E3-DEC854AB9D63}" type="pres">
      <dgm:prSet presAssocID="{23D2C2B8-A933-4116-8066-F233FE5D0AE0}" presName="compNode" presStyleCnt="0"/>
      <dgm:spPr/>
    </dgm:pt>
    <dgm:pt modelId="{1E45647A-9F7B-4F15-9E64-77CF790BADA7}" type="pres">
      <dgm:prSet presAssocID="{23D2C2B8-A933-4116-8066-F233FE5D0AE0}" presName="iconBgRect" presStyleLbl="bgShp" presStyleIdx="2" presStyleCnt="4"/>
      <dgm:spPr>
        <a:solidFill>
          <a:schemeClr val="accent4">
            <a:lumMod val="75000"/>
          </a:schemeClr>
        </a:solidFill>
      </dgm:spPr>
    </dgm:pt>
    <dgm:pt modelId="{8E261CBE-DA24-4ED4-BD12-1AB153B99CD6}" type="pres">
      <dgm:prSet presAssocID="{23D2C2B8-A933-4116-8066-F233FE5D0AE0}" presName="iconRect" presStyleLbl="node1" presStyleIdx="2" presStyleCnt="4" custLinFactNeighborY="12620"/>
      <dgm:spPr>
        <a:blipFill>
          <a:blip xmlns:r="http://schemas.openxmlformats.org/officeDocument/2006/relationships" r:embed="rId4"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Handshake"/>
        </a:ext>
      </dgm:extLst>
    </dgm:pt>
    <dgm:pt modelId="{3B199961-DA2A-4493-B500-2936B77775BE}" type="pres">
      <dgm:prSet presAssocID="{23D2C2B8-A933-4116-8066-F233FE5D0AE0}" presName="spaceRect" presStyleCnt="0"/>
      <dgm:spPr/>
    </dgm:pt>
    <dgm:pt modelId="{1687475B-E7ED-47BE-98A8-8DEB2F14C262}" type="pres">
      <dgm:prSet presAssocID="{23D2C2B8-A933-4116-8066-F233FE5D0AE0}" presName="textRect" presStyleLbl="revTx" presStyleIdx="2" presStyleCnt="4">
        <dgm:presLayoutVars>
          <dgm:chMax val="1"/>
          <dgm:chPref val="1"/>
        </dgm:presLayoutVars>
      </dgm:prSet>
      <dgm:spPr/>
    </dgm:pt>
    <dgm:pt modelId="{6E91FECB-13F2-4AD8-90B4-54C72E1339BB}" type="pres">
      <dgm:prSet presAssocID="{64BAF65D-3D10-4B79-B7B5-7E0AD3590910}" presName="sibTrans" presStyleCnt="0"/>
      <dgm:spPr/>
    </dgm:pt>
    <dgm:pt modelId="{75B38720-FB94-4B08-9561-865EB38716FF}" type="pres">
      <dgm:prSet presAssocID="{D12DE49A-C2B5-4180-9401-01DB9EB32660}" presName="compNode" presStyleCnt="0"/>
      <dgm:spPr/>
    </dgm:pt>
    <dgm:pt modelId="{0D4054F9-6DBB-40E8-8F28-1A773DD87190}" type="pres">
      <dgm:prSet presAssocID="{D12DE49A-C2B5-4180-9401-01DB9EB32660}" presName="iconBgRect" presStyleLbl="bgShp" presStyleIdx="3" presStyleCnt="4"/>
      <dgm:spPr>
        <a:solidFill>
          <a:srgbClr val="7030A0"/>
        </a:solidFill>
      </dgm:spPr>
    </dgm:pt>
    <dgm:pt modelId="{97E42065-1666-4325-963E-18945537C6DD}" type="pres">
      <dgm:prSet presAssocID="{D12DE49A-C2B5-4180-9401-01DB9EB32660}" presName="iconRect" presStyleLbl="node1" presStyleIdx="3" presStyleCnt="4"/>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Group success"/>
        </a:ext>
      </dgm:extLst>
    </dgm:pt>
    <dgm:pt modelId="{96FEAC30-560A-4480-A5B4-800612B63EAF}" type="pres">
      <dgm:prSet presAssocID="{D12DE49A-C2B5-4180-9401-01DB9EB32660}" presName="spaceRect" presStyleCnt="0"/>
      <dgm:spPr/>
    </dgm:pt>
    <dgm:pt modelId="{198D65F1-B544-4B52-A2A3-30A1A62F8CCF}" type="pres">
      <dgm:prSet presAssocID="{D12DE49A-C2B5-4180-9401-01DB9EB32660}" presName="textRect" presStyleLbl="revTx" presStyleIdx="3" presStyleCnt="4">
        <dgm:presLayoutVars>
          <dgm:chMax val="1"/>
          <dgm:chPref val="1"/>
        </dgm:presLayoutVars>
      </dgm:prSet>
      <dgm:spPr/>
    </dgm:pt>
  </dgm:ptLst>
  <dgm:cxnLst>
    <dgm:cxn modelId="{45227507-A589-4AAB-BC2D-1C8F56340F2D}" srcId="{4ED68056-502D-407F-87D3-1BB152A77D97}" destId="{E22405AD-25CC-4B5C-9C7D-C5C39B218212}" srcOrd="1" destOrd="0" parTransId="{8659A952-045B-42C9-A81B-74964F883590}" sibTransId="{178C7867-83AF-4F58-9162-1D08F726E8BC}"/>
    <dgm:cxn modelId="{3F646613-C901-354D-8228-65EB40FD58CC}" type="presOf" srcId="{D12DE49A-C2B5-4180-9401-01DB9EB32660}" destId="{198D65F1-B544-4B52-A2A3-30A1A62F8CCF}" srcOrd="0" destOrd="0" presId="urn:microsoft.com/office/officeart/2018/5/layout/IconCircleLabelList"/>
    <dgm:cxn modelId="{4966D130-9DD7-49AA-9190-DC960D1A87EA}" srcId="{4ED68056-502D-407F-87D3-1BB152A77D97}" destId="{23D2C2B8-A933-4116-8066-F233FE5D0AE0}" srcOrd="2" destOrd="0" parTransId="{9B26DF38-7FEB-40B6-AA6D-1AE4961238F4}" sibTransId="{64BAF65D-3D10-4B79-B7B5-7E0AD3590910}"/>
    <dgm:cxn modelId="{BEBA893D-02AD-4C24-AA00-CB4AF26341EB}" srcId="{4ED68056-502D-407F-87D3-1BB152A77D97}" destId="{5B86D304-D31E-4AA5-8D62-E4689A2491B5}" srcOrd="0" destOrd="0" parTransId="{73F3D1A8-B448-4B7C-9029-947004B2EFA1}" sibTransId="{DC7E5A06-259B-4670-B47B-B0086D7786A6}"/>
    <dgm:cxn modelId="{07CC7A5B-31D9-794A-9E28-7C421014216D}" type="presOf" srcId="{5B86D304-D31E-4AA5-8D62-E4689A2491B5}" destId="{5B66CD2D-6CC8-498F-BA2F-CCA4A2E7179E}" srcOrd="0" destOrd="0" presId="urn:microsoft.com/office/officeart/2018/5/layout/IconCircleLabelList"/>
    <dgm:cxn modelId="{FE362DA2-05C6-0D41-80B3-B0C6A1017403}" type="presOf" srcId="{23D2C2B8-A933-4116-8066-F233FE5D0AE0}" destId="{1687475B-E7ED-47BE-98A8-8DEB2F14C262}" srcOrd="0" destOrd="0" presId="urn:microsoft.com/office/officeart/2018/5/layout/IconCircleLabelList"/>
    <dgm:cxn modelId="{3C012CA4-8EB2-7B46-B773-2F2E87180892}" type="presOf" srcId="{4ED68056-502D-407F-87D3-1BB152A77D97}" destId="{537618AF-AAD0-4B37-8417-8AC067459CFE}" srcOrd="0" destOrd="0" presId="urn:microsoft.com/office/officeart/2018/5/layout/IconCircleLabelList"/>
    <dgm:cxn modelId="{78F718F1-EA65-4016-8CFB-824B2E6B81C4}" srcId="{4ED68056-502D-407F-87D3-1BB152A77D97}" destId="{D12DE49A-C2B5-4180-9401-01DB9EB32660}" srcOrd="3" destOrd="0" parTransId="{2E1CB1C6-2EAF-44A9-BAFD-EEA11BEBE088}" sibTransId="{425C7A78-5F36-49CD-B9E3-FCE8E026DF41}"/>
    <dgm:cxn modelId="{CBDD3AF7-9E75-4082-B815-95A6A8002E7B}" type="presOf" srcId="{E22405AD-25CC-4B5C-9C7D-C5C39B218212}" destId="{CC4628BA-62BC-4A39-9B4A-B40BA674E606}" srcOrd="0" destOrd="0" presId="urn:microsoft.com/office/officeart/2018/5/layout/IconCircleLabelList"/>
    <dgm:cxn modelId="{D95DB7E7-AC1A-5E4A-A58B-4691822FDA13}" type="presParOf" srcId="{537618AF-AAD0-4B37-8417-8AC067459CFE}" destId="{5DF557ED-1018-439C-A82F-68DB486596AA}" srcOrd="0" destOrd="0" presId="urn:microsoft.com/office/officeart/2018/5/layout/IconCircleLabelList"/>
    <dgm:cxn modelId="{66F00F4A-892B-D745-9792-9D04B53FC36F}" type="presParOf" srcId="{5DF557ED-1018-439C-A82F-68DB486596AA}" destId="{6285F37A-A3F4-4392-BAE7-F41676587B87}" srcOrd="0" destOrd="0" presId="urn:microsoft.com/office/officeart/2018/5/layout/IconCircleLabelList"/>
    <dgm:cxn modelId="{2813C6D1-7070-4B43-AE9D-560FC6865A3F}" type="presParOf" srcId="{5DF557ED-1018-439C-A82F-68DB486596AA}" destId="{76467C96-E829-462E-8017-192487743C5A}" srcOrd="1" destOrd="0" presId="urn:microsoft.com/office/officeart/2018/5/layout/IconCircleLabelList"/>
    <dgm:cxn modelId="{E116130E-E33A-7845-9B12-4121ED318B10}" type="presParOf" srcId="{5DF557ED-1018-439C-A82F-68DB486596AA}" destId="{8A11165A-7017-482F-A908-312B3179EC66}" srcOrd="2" destOrd="0" presId="urn:microsoft.com/office/officeart/2018/5/layout/IconCircleLabelList"/>
    <dgm:cxn modelId="{03DAA3B4-92FB-FD40-866B-EC04C68ED057}" type="presParOf" srcId="{5DF557ED-1018-439C-A82F-68DB486596AA}" destId="{5B66CD2D-6CC8-498F-BA2F-CCA4A2E7179E}" srcOrd="3" destOrd="0" presId="urn:microsoft.com/office/officeart/2018/5/layout/IconCircleLabelList"/>
    <dgm:cxn modelId="{DC117F91-A927-5141-8033-2AC6053DCA1F}" type="presParOf" srcId="{537618AF-AAD0-4B37-8417-8AC067459CFE}" destId="{CBEDB20F-152E-420E-A399-7AD007F82599}" srcOrd="1" destOrd="0" presId="urn:microsoft.com/office/officeart/2018/5/layout/IconCircleLabelList"/>
    <dgm:cxn modelId="{2D70855A-8A46-458B-AC9E-ACFE91C434A5}" type="presParOf" srcId="{537618AF-AAD0-4B37-8417-8AC067459CFE}" destId="{07CC2BFB-EC74-44EB-A52D-DF22A72C5E10}" srcOrd="2" destOrd="0" presId="urn:microsoft.com/office/officeart/2018/5/layout/IconCircleLabelList"/>
    <dgm:cxn modelId="{E933397C-F7AE-4E5C-BF2E-92E97C762037}" type="presParOf" srcId="{07CC2BFB-EC74-44EB-A52D-DF22A72C5E10}" destId="{28399A63-E8A9-4277-A0F4-D904B46B8458}" srcOrd="0" destOrd="0" presId="urn:microsoft.com/office/officeart/2018/5/layout/IconCircleLabelList"/>
    <dgm:cxn modelId="{78294C2F-C9A9-433E-B108-5C9384E7C9F2}" type="presParOf" srcId="{07CC2BFB-EC74-44EB-A52D-DF22A72C5E10}" destId="{C58F3C2A-CF31-4092-94D5-DFCB5233085F}" srcOrd="1" destOrd="0" presId="urn:microsoft.com/office/officeart/2018/5/layout/IconCircleLabelList"/>
    <dgm:cxn modelId="{118522E7-E005-4B7E-9BC0-8BD1FF1931D5}" type="presParOf" srcId="{07CC2BFB-EC74-44EB-A52D-DF22A72C5E10}" destId="{5AB3BA54-F7F5-4245-B368-529E8F0DFB88}" srcOrd="2" destOrd="0" presId="urn:microsoft.com/office/officeart/2018/5/layout/IconCircleLabelList"/>
    <dgm:cxn modelId="{11C1086E-768F-42A1-B951-F9E2CC9D6F65}" type="presParOf" srcId="{07CC2BFB-EC74-44EB-A52D-DF22A72C5E10}" destId="{CC4628BA-62BC-4A39-9B4A-B40BA674E606}" srcOrd="3" destOrd="0" presId="urn:microsoft.com/office/officeart/2018/5/layout/IconCircleLabelList"/>
    <dgm:cxn modelId="{0BE59B7E-E9B5-4EA3-9877-F76E383ABFD7}" type="presParOf" srcId="{537618AF-AAD0-4B37-8417-8AC067459CFE}" destId="{01C4ACC8-6724-4BFA-AA55-4E019ECFF3F2}" srcOrd="3" destOrd="0" presId="urn:microsoft.com/office/officeart/2018/5/layout/IconCircleLabelList"/>
    <dgm:cxn modelId="{B51336BF-FE68-1E42-8575-314A7AA015AD}" type="presParOf" srcId="{537618AF-AAD0-4B37-8417-8AC067459CFE}" destId="{28581383-B94A-41BA-A8E3-DEC854AB9D63}" srcOrd="4" destOrd="0" presId="urn:microsoft.com/office/officeart/2018/5/layout/IconCircleLabelList"/>
    <dgm:cxn modelId="{DED50C25-0C4A-8E46-9029-81AAEBB97E35}" type="presParOf" srcId="{28581383-B94A-41BA-A8E3-DEC854AB9D63}" destId="{1E45647A-9F7B-4F15-9E64-77CF790BADA7}" srcOrd="0" destOrd="0" presId="urn:microsoft.com/office/officeart/2018/5/layout/IconCircleLabelList"/>
    <dgm:cxn modelId="{F232EEBE-5F77-2346-9D6D-EE86A0C3B98A}" type="presParOf" srcId="{28581383-B94A-41BA-A8E3-DEC854AB9D63}" destId="{8E261CBE-DA24-4ED4-BD12-1AB153B99CD6}" srcOrd="1" destOrd="0" presId="urn:microsoft.com/office/officeart/2018/5/layout/IconCircleLabelList"/>
    <dgm:cxn modelId="{9A938438-C011-3543-A53A-A88A5B06A1A5}" type="presParOf" srcId="{28581383-B94A-41BA-A8E3-DEC854AB9D63}" destId="{3B199961-DA2A-4493-B500-2936B77775BE}" srcOrd="2" destOrd="0" presId="urn:microsoft.com/office/officeart/2018/5/layout/IconCircleLabelList"/>
    <dgm:cxn modelId="{B109EBA6-F64C-8A49-BA06-E26D92DE10FE}" type="presParOf" srcId="{28581383-B94A-41BA-A8E3-DEC854AB9D63}" destId="{1687475B-E7ED-47BE-98A8-8DEB2F14C262}" srcOrd="3" destOrd="0" presId="urn:microsoft.com/office/officeart/2018/5/layout/IconCircleLabelList"/>
    <dgm:cxn modelId="{69DFF4C5-4568-FF4E-A569-C19A7610CB24}" type="presParOf" srcId="{537618AF-AAD0-4B37-8417-8AC067459CFE}" destId="{6E91FECB-13F2-4AD8-90B4-54C72E1339BB}" srcOrd="5" destOrd="0" presId="urn:microsoft.com/office/officeart/2018/5/layout/IconCircleLabelList"/>
    <dgm:cxn modelId="{1EB066CE-DEE7-BF4B-A0E5-DA3B2D6A5D30}" type="presParOf" srcId="{537618AF-AAD0-4B37-8417-8AC067459CFE}" destId="{75B38720-FB94-4B08-9561-865EB38716FF}" srcOrd="6" destOrd="0" presId="urn:microsoft.com/office/officeart/2018/5/layout/IconCircleLabelList"/>
    <dgm:cxn modelId="{65AFC4F1-A0C9-F545-9318-86F2B29930D6}" type="presParOf" srcId="{75B38720-FB94-4B08-9561-865EB38716FF}" destId="{0D4054F9-6DBB-40E8-8F28-1A773DD87190}" srcOrd="0" destOrd="0" presId="urn:microsoft.com/office/officeart/2018/5/layout/IconCircleLabelList"/>
    <dgm:cxn modelId="{CF83C066-15FA-3D4A-8EA8-96C4EF9EE160}" type="presParOf" srcId="{75B38720-FB94-4B08-9561-865EB38716FF}" destId="{97E42065-1666-4325-963E-18945537C6DD}" srcOrd="1" destOrd="0" presId="urn:microsoft.com/office/officeart/2018/5/layout/IconCircleLabelList"/>
    <dgm:cxn modelId="{1AF35EE6-1A7A-1742-8C9E-2FB9B079C8DC}" type="presParOf" srcId="{75B38720-FB94-4B08-9561-865EB38716FF}" destId="{96FEAC30-560A-4480-A5B4-800612B63EAF}" srcOrd="2" destOrd="0" presId="urn:microsoft.com/office/officeart/2018/5/layout/IconCircleLabelList"/>
    <dgm:cxn modelId="{A86AF11A-D878-E243-B7F6-A0D1C40ACFA3}" type="presParOf" srcId="{75B38720-FB94-4B08-9561-865EB38716FF}" destId="{198D65F1-B544-4B52-A2A3-30A1A62F8CC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D68056-502D-407F-87D3-1BB152A77D9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B86D304-D31E-4AA5-8D62-E4689A2491B5}">
      <dgm:prSet custT="1"/>
      <dgm:spPr/>
      <dgm:t>
        <a:bodyPr/>
        <a:lstStyle/>
        <a:p>
          <a:pPr>
            <a:lnSpc>
              <a:spcPct val="100000"/>
            </a:lnSpc>
            <a:defRPr cap="all"/>
          </a:pPr>
          <a:r>
            <a:rPr lang="en-US" sz="3700" dirty="0"/>
            <a:t>Student success</a:t>
          </a:r>
        </a:p>
        <a:p>
          <a:pPr>
            <a:lnSpc>
              <a:spcPct val="100000"/>
            </a:lnSpc>
            <a:defRPr cap="all"/>
          </a:pPr>
          <a:r>
            <a:rPr lang="en-US" sz="2000" dirty="0">
              <a:solidFill>
                <a:schemeClr val="tx1">
                  <a:lumMod val="65000"/>
                  <a:lumOff val="35000"/>
                </a:schemeClr>
              </a:solidFill>
            </a:rPr>
            <a:t>Strategic goal 1</a:t>
          </a:r>
        </a:p>
      </dgm:t>
    </dgm:pt>
    <dgm:pt modelId="{73F3D1A8-B448-4B7C-9029-947004B2EFA1}" type="parTrans" cxnId="{BEBA893D-02AD-4C24-AA00-CB4AF26341EB}">
      <dgm:prSet/>
      <dgm:spPr/>
      <dgm:t>
        <a:bodyPr/>
        <a:lstStyle/>
        <a:p>
          <a:endParaRPr lang="en-US"/>
        </a:p>
      </dgm:t>
    </dgm:pt>
    <dgm:pt modelId="{DC7E5A06-259B-4670-B47B-B0086D7786A6}" type="sibTrans" cxnId="{BEBA893D-02AD-4C24-AA00-CB4AF26341EB}">
      <dgm:prSet/>
      <dgm:spPr/>
      <dgm:t>
        <a:bodyPr/>
        <a:lstStyle/>
        <a:p>
          <a:endParaRPr lang="en-US"/>
        </a:p>
      </dgm:t>
    </dgm:pt>
    <dgm:pt modelId="{537618AF-AAD0-4B37-8417-8AC067459CFE}" type="pres">
      <dgm:prSet presAssocID="{4ED68056-502D-407F-87D3-1BB152A77D97}" presName="root" presStyleCnt="0">
        <dgm:presLayoutVars>
          <dgm:dir/>
          <dgm:resizeHandles val="exact"/>
        </dgm:presLayoutVars>
      </dgm:prSet>
      <dgm:spPr/>
    </dgm:pt>
    <dgm:pt modelId="{5DF557ED-1018-439C-A82F-68DB486596AA}" type="pres">
      <dgm:prSet presAssocID="{5B86D304-D31E-4AA5-8D62-E4689A2491B5}" presName="compNode" presStyleCnt="0"/>
      <dgm:spPr/>
    </dgm:pt>
    <dgm:pt modelId="{6285F37A-A3F4-4392-BAE7-F41676587B87}" type="pres">
      <dgm:prSet presAssocID="{5B86D304-D31E-4AA5-8D62-E4689A2491B5}" presName="iconBgRect" presStyleLbl="bgShp" presStyleIdx="0" presStyleCnt="1"/>
      <dgm:spPr/>
    </dgm:pt>
    <dgm:pt modelId="{76467C96-E829-462E-8017-192487743C5A}" type="pres">
      <dgm:prSet presAssocID="{5B86D304-D31E-4AA5-8D62-E4689A2491B5}" presName="iconRect" presStyleLbl="node1" presStyleIdx="0" presStyleCnt="1"/>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aduation Cap"/>
        </a:ext>
      </dgm:extLst>
    </dgm:pt>
    <dgm:pt modelId="{8A11165A-7017-482F-A908-312B3179EC66}" type="pres">
      <dgm:prSet presAssocID="{5B86D304-D31E-4AA5-8D62-E4689A2491B5}" presName="spaceRect" presStyleCnt="0"/>
      <dgm:spPr/>
    </dgm:pt>
    <dgm:pt modelId="{5B66CD2D-6CC8-498F-BA2F-CCA4A2E7179E}" type="pres">
      <dgm:prSet presAssocID="{5B86D304-D31E-4AA5-8D62-E4689A2491B5}" presName="textRect" presStyleLbl="revTx" presStyleIdx="0" presStyleCnt="1">
        <dgm:presLayoutVars>
          <dgm:chMax val="1"/>
          <dgm:chPref val="1"/>
        </dgm:presLayoutVars>
      </dgm:prSet>
      <dgm:spPr/>
    </dgm:pt>
  </dgm:ptLst>
  <dgm:cxnLst>
    <dgm:cxn modelId="{BEBA893D-02AD-4C24-AA00-CB4AF26341EB}" srcId="{4ED68056-502D-407F-87D3-1BB152A77D97}" destId="{5B86D304-D31E-4AA5-8D62-E4689A2491B5}" srcOrd="0" destOrd="0" parTransId="{73F3D1A8-B448-4B7C-9029-947004B2EFA1}" sibTransId="{DC7E5A06-259B-4670-B47B-B0086D7786A6}"/>
    <dgm:cxn modelId="{07CC7A5B-31D9-794A-9E28-7C421014216D}" type="presOf" srcId="{5B86D304-D31E-4AA5-8D62-E4689A2491B5}" destId="{5B66CD2D-6CC8-498F-BA2F-CCA4A2E7179E}" srcOrd="0" destOrd="0" presId="urn:microsoft.com/office/officeart/2018/5/layout/IconCircleLabelList"/>
    <dgm:cxn modelId="{3C012CA4-8EB2-7B46-B773-2F2E87180892}" type="presOf" srcId="{4ED68056-502D-407F-87D3-1BB152A77D97}" destId="{537618AF-AAD0-4B37-8417-8AC067459CFE}" srcOrd="0" destOrd="0" presId="urn:microsoft.com/office/officeart/2018/5/layout/IconCircleLabelList"/>
    <dgm:cxn modelId="{D95DB7E7-AC1A-5E4A-A58B-4691822FDA13}" type="presParOf" srcId="{537618AF-AAD0-4B37-8417-8AC067459CFE}" destId="{5DF557ED-1018-439C-A82F-68DB486596AA}" srcOrd="0" destOrd="0" presId="urn:microsoft.com/office/officeart/2018/5/layout/IconCircleLabelList"/>
    <dgm:cxn modelId="{66F00F4A-892B-D745-9792-9D04B53FC36F}" type="presParOf" srcId="{5DF557ED-1018-439C-A82F-68DB486596AA}" destId="{6285F37A-A3F4-4392-BAE7-F41676587B87}" srcOrd="0" destOrd="0" presId="urn:microsoft.com/office/officeart/2018/5/layout/IconCircleLabelList"/>
    <dgm:cxn modelId="{2813C6D1-7070-4B43-AE9D-560FC6865A3F}" type="presParOf" srcId="{5DF557ED-1018-439C-A82F-68DB486596AA}" destId="{76467C96-E829-462E-8017-192487743C5A}" srcOrd="1" destOrd="0" presId="urn:microsoft.com/office/officeart/2018/5/layout/IconCircleLabelList"/>
    <dgm:cxn modelId="{E116130E-E33A-7845-9B12-4121ED318B10}" type="presParOf" srcId="{5DF557ED-1018-439C-A82F-68DB486596AA}" destId="{8A11165A-7017-482F-A908-312B3179EC66}" srcOrd="2" destOrd="0" presId="urn:microsoft.com/office/officeart/2018/5/layout/IconCircleLabelList"/>
    <dgm:cxn modelId="{03DAA3B4-92FB-FD40-866B-EC04C68ED057}" type="presParOf" srcId="{5DF557ED-1018-439C-A82F-68DB486596AA}" destId="{5B66CD2D-6CC8-498F-BA2F-CCA4A2E7179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2898B-75F5-4F3C-8B8D-EF3EBBE80EEC}" type="doc">
      <dgm:prSet loTypeId="urn:microsoft.com/office/officeart/2009/3/layout/IncreasingArrowsProcess" loCatId="process" qsTypeId="urn:microsoft.com/office/officeart/2005/8/quickstyle/simple5" qsCatId="simple" csTypeId="urn:microsoft.com/office/officeart/2005/8/colors/colorful1" csCatId="colorful" phldr="1"/>
      <dgm:spPr/>
      <dgm:t>
        <a:bodyPr/>
        <a:lstStyle/>
        <a:p>
          <a:endParaRPr lang="en-US"/>
        </a:p>
      </dgm:t>
    </dgm:pt>
    <dgm:pt modelId="{93D196CF-E3E6-4203-B9D4-2ACD337C4B30}">
      <dgm:prSet phldrT="[Text]" custT="1"/>
      <dgm:spPr>
        <a:solidFill>
          <a:srgbClr val="FF1919"/>
        </a:solidFill>
      </dgm:spPr>
      <dgm:t>
        <a:bodyPr/>
        <a:lstStyle/>
        <a:p>
          <a:r>
            <a:rPr lang="en-US" sz="1800" dirty="0"/>
            <a:t>$110,815 raised: The One York Emergency Fund</a:t>
          </a:r>
        </a:p>
      </dgm:t>
    </dgm:pt>
    <dgm:pt modelId="{ED77439C-F193-41DB-94F7-3528BC77709C}" type="parTrans" cxnId="{014100E1-6C02-415D-97C8-F8264CB1FDFF}">
      <dgm:prSet/>
      <dgm:spPr/>
      <dgm:t>
        <a:bodyPr/>
        <a:lstStyle/>
        <a:p>
          <a:endParaRPr lang="en-US"/>
        </a:p>
      </dgm:t>
    </dgm:pt>
    <dgm:pt modelId="{06F95542-57F9-4815-9800-879E2DBBFF4F}" type="sibTrans" cxnId="{014100E1-6C02-415D-97C8-F8264CB1FDFF}">
      <dgm:prSet/>
      <dgm:spPr/>
      <dgm:t>
        <a:bodyPr/>
        <a:lstStyle/>
        <a:p>
          <a:endParaRPr lang="en-US"/>
        </a:p>
      </dgm:t>
    </dgm:pt>
    <dgm:pt modelId="{13024AD3-2A66-4B2E-8772-2082B70956C5}">
      <dgm:prSet phldrT="[Text]" custT="1"/>
      <dgm:spPr>
        <a:solidFill>
          <a:srgbClr val="FF4F4F"/>
        </a:solidFill>
      </dgm:spPr>
      <dgm:t>
        <a:bodyPr/>
        <a:lstStyle/>
        <a:p>
          <a:r>
            <a:rPr lang="en-US" sz="1800" dirty="0"/>
            <a:t>$96,121 raised: York Day of Giving</a:t>
          </a:r>
        </a:p>
      </dgm:t>
    </dgm:pt>
    <dgm:pt modelId="{63CDFBC6-46D7-4B8D-AC9B-751A9AE5A88B}" type="parTrans" cxnId="{836A7053-F25F-4605-8EC5-D4CB74B48787}">
      <dgm:prSet/>
      <dgm:spPr/>
      <dgm:t>
        <a:bodyPr/>
        <a:lstStyle/>
        <a:p>
          <a:endParaRPr lang="en-US"/>
        </a:p>
      </dgm:t>
    </dgm:pt>
    <dgm:pt modelId="{E309233A-2745-43BE-BEE2-24C8EFC4EA78}" type="sibTrans" cxnId="{836A7053-F25F-4605-8EC5-D4CB74B48787}">
      <dgm:prSet/>
      <dgm:spPr/>
      <dgm:t>
        <a:bodyPr/>
        <a:lstStyle/>
        <a:p>
          <a:endParaRPr lang="en-US"/>
        </a:p>
      </dgm:t>
    </dgm:pt>
    <dgm:pt modelId="{6B197AEB-0260-40B1-9174-27EEA6E4FED3}">
      <dgm:prSet phldrT="[Text]" custT="1"/>
      <dgm:spPr>
        <a:solidFill>
          <a:srgbClr val="FF9393"/>
        </a:solidFill>
      </dgm:spPr>
      <dgm:t>
        <a:bodyPr/>
        <a:lstStyle/>
        <a:p>
          <a:r>
            <a:rPr lang="en-US" sz="1800" dirty="0"/>
            <a:t>$50,000 raised: Created 6 new scholarships </a:t>
          </a:r>
        </a:p>
      </dgm:t>
    </dgm:pt>
    <dgm:pt modelId="{FAA97CF7-4FD1-45F3-8804-A1AF780ED675}" type="parTrans" cxnId="{1742FFF7-4D51-47BA-A87D-F7B421A3E41E}">
      <dgm:prSet/>
      <dgm:spPr/>
      <dgm:t>
        <a:bodyPr/>
        <a:lstStyle/>
        <a:p>
          <a:endParaRPr lang="en-US"/>
        </a:p>
      </dgm:t>
    </dgm:pt>
    <dgm:pt modelId="{763C401D-0BD7-4053-8BA8-8D978EF21D97}" type="sibTrans" cxnId="{1742FFF7-4D51-47BA-A87D-F7B421A3E41E}">
      <dgm:prSet/>
      <dgm:spPr/>
      <dgm:t>
        <a:bodyPr/>
        <a:lstStyle/>
        <a:p>
          <a:endParaRPr lang="en-US"/>
        </a:p>
      </dgm:t>
    </dgm:pt>
    <dgm:pt modelId="{8CC1C47A-0B82-4A8A-8973-AD75B9171B93}">
      <dgm:prSet phldrT="[Text]" custT="1"/>
      <dgm:spPr>
        <a:solidFill>
          <a:srgbClr val="EA0000"/>
        </a:solidFill>
      </dgm:spPr>
      <dgm:t>
        <a:bodyPr/>
        <a:lstStyle/>
        <a:p>
          <a:r>
            <a:rPr lang="en-US" sz="1800" dirty="0"/>
            <a:t>$237,027 raised: A “Virtual Mosaic”</a:t>
          </a:r>
        </a:p>
      </dgm:t>
    </dgm:pt>
    <dgm:pt modelId="{F681177B-E696-4399-AFE2-82410E6689C2}" type="parTrans" cxnId="{ADD713A8-E4F9-4DE1-9CB6-C7A08ED7A631}">
      <dgm:prSet/>
      <dgm:spPr/>
      <dgm:t>
        <a:bodyPr/>
        <a:lstStyle/>
        <a:p>
          <a:endParaRPr lang="en-US"/>
        </a:p>
      </dgm:t>
    </dgm:pt>
    <dgm:pt modelId="{8B9A4F22-9B40-49B8-A5C4-A237B274610D}" type="sibTrans" cxnId="{ADD713A8-E4F9-4DE1-9CB6-C7A08ED7A631}">
      <dgm:prSet/>
      <dgm:spPr/>
      <dgm:t>
        <a:bodyPr/>
        <a:lstStyle/>
        <a:p>
          <a:endParaRPr lang="en-US"/>
        </a:p>
      </dgm:t>
    </dgm:pt>
    <dgm:pt modelId="{49D30341-EB6B-4BA1-A140-7BDBE78CE07A}">
      <dgm:prSet phldrT="[Text]" custT="1"/>
      <dgm:spPr>
        <a:solidFill>
          <a:srgbClr val="C00000"/>
        </a:solidFill>
      </dgm:spPr>
      <dgm:t>
        <a:bodyPr/>
        <a:lstStyle/>
        <a:p>
          <a:r>
            <a:rPr lang="en-US" sz="1800" dirty="0"/>
            <a:t>$485,040 raised: Renewed five grants and secured two new grants</a:t>
          </a:r>
        </a:p>
      </dgm:t>
    </dgm:pt>
    <dgm:pt modelId="{C072A8E1-7DDB-4E4B-9B50-12BC4D2135EC}" type="parTrans" cxnId="{46A6F096-22F8-45EB-92C7-04AAA48EEBCF}">
      <dgm:prSet/>
      <dgm:spPr/>
      <dgm:t>
        <a:bodyPr/>
        <a:lstStyle/>
        <a:p>
          <a:endParaRPr lang="en-US"/>
        </a:p>
      </dgm:t>
    </dgm:pt>
    <dgm:pt modelId="{B2051FF8-16A5-445A-B6B9-BB7B740A9EC2}" type="sibTrans" cxnId="{46A6F096-22F8-45EB-92C7-04AAA48EEBCF}">
      <dgm:prSet/>
      <dgm:spPr/>
      <dgm:t>
        <a:bodyPr/>
        <a:lstStyle/>
        <a:p>
          <a:endParaRPr lang="en-US"/>
        </a:p>
      </dgm:t>
    </dgm:pt>
    <dgm:pt modelId="{7C615AD1-C39E-408B-8FA5-F20F43119598}" type="pres">
      <dgm:prSet presAssocID="{4822898B-75F5-4F3C-8B8D-EF3EBBE80EEC}" presName="Name0" presStyleCnt="0">
        <dgm:presLayoutVars>
          <dgm:chMax val="5"/>
          <dgm:chPref val="5"/>
          <dgm:dir/>
          <dgm:animLvl val="lvl"/>
        </dgm:presLayoutVars>
      </dgm:prSet>
      <dgm:spPr/>
    </dgm:pt>
    <dgm:pt modelId="{2CD403F9-DA23-4704-9194-408434A6B5D6}" type="pres">
      <dgm:prSet presAssocID="{49D30341-EB6B-4BA1-A140-7BDBE78CE07A}" presName="parentText1" presStyleLbl="node1" presStyleIdx="0" presStyleCnt="5">
        <dgm:presLayoutVars>
          <dgm:chMax/>
          <dgm:chPref val="3"/>
          <dgm:bulletEnabled val="1"/>
        </dgm:presLayoutVars>
      </dgm:prSet>
      <dgm:spPr/>
    </dgm:pt>
    <dgm:pt modelId="{0B45C6A6-ABCE-4F23-8350-A3BCE5539D69}" type="pres">
      <dgm:prSet presAssocID="{8CC1C47A-0B82-4A8A-8973-AD75B9171B93}" presName="parentText2" presStyleLbl="node1" presStyleIdx="1" presStyleCnt="5">
        <dgm:presLayoutVars>
          <dgm:chMax/>
          <dgm:chPref val="3"/>
          <dgm:bulletEnabled val="1"/>
        </dgm:presLayoutVars>
      </dgm:prSet>
      <dgm:spPr/>
    </dgm:pt>
    <dgm:pt modelId="{67560729-9FC2-430E-9EA6-F2C9A1BBD044}" type="pres">
      <dgm:prSet presAssocID="{93D196CF-E3E6-4203-B9D4-2ACD337C4B30}" presName="parentText3" presStyleLbl="node1" presStyleIdx="2" presStyleCnt="5">
        <dgm:presLayoutVars>
          <dgm:chMax/>
          <dgm:chPref val="3"/>
          <dgm:bulletEnabled val="1"/>
        </dgm:presLayoutVars>
      </dgm:prSet>
      <dgm:spPr/>
    </dgm:pt>
    <dgm:pt modelId="{E9BD3B22-0BC4-4785-A20A-C332AB4FEFDE}" type="pres">
      <dgm:prSet presAssocID="{13024AD3-2A66-4B2E-8772-2082B70956C5}" presName="parentText4" presStyleLbl="node1" presStyleIdx="3" presStyleCnt="5">
        <dgm:presLayoutVars>
          <dgm:chMax/>
          <dgm:chPref val="3"/>
          <dgm:bulletEnabled val="1"/>
        </dgm:presLayoutVars>
      </dgm:prSet>
      <dgm:spPr/>
    </dgm:pt>
    <dgm:pt modelId="{742D45F8-F1D7-4D4F-B64A-58CBB948AE28}" type="pres">
      <dgm:prSet presAssocID="{6B197AEB-0260-40B1-9174-27EEA6E4FED3}" presName="parentText5" presStyleLbl="node1" presStyleIdx="4" presStyleCnt="5" custScaleX="149051" custLinFactNeighborX="-24777" custLinFactNeighborY="8328">
        <dgm:presLayoutVars>
          <dgm:chMax/>
          <dgm:chPref val="3"/>
          <dgm:bulletEnabled val="1"/>
        </dgm:presLayoutVars>
      </dgm:prSet>
      <dgm:spPr/>
    </dgm:pt>
  </dgm:ptLst>
  <dgm:cxnLst>
    <dgm:cxn modelId="{47C23D4C-2ABD-4B51-9960-B3F536BFABE1}" type="presOf" srcId="{13024AD3-2A66-4B2E-8772-2082B70956C5}" destId="{E9BD3B22-0BC4-4785-A20A-C332AB4FEFDE}" srcOrd="0" destOrd="0" presId="urn:microsoft.com/office/officeart/2009/3/layout/IncreasingArrowsProcess"/>
    <dgm:cxn modelId="{836A7053-F25F-4605-8EC5-D4CB74B48787}" srcId="{4822898B-75F5-4F3C-8B8D-EF3EBBE80EEC}" destId="{13024AD3-2A66-4B2E-8772-2082B70956C5}" srcOrd="3" destOrd="0" parTransId="{63CDFBC6-46D7-4B8D-AC9B-751A9AE5A88B}" sibTransId="{E309233A-2745-43BE-BEE2-24C8EFC4EA78}"/>
    <dgm:cxn modelId="{A658EF7D-5943-4617-9B88-43BD8116BC41}" type="presOf" srcId="{6B197AEB-0260-40B1-9174-27EEA6E4FED3}" destId="{742D45F8-F1D7-4D4F-B64A-58CBB948AE28}" srcOrd="0" destOrd="0" presId="urn:microsoft.com/office/officeart/2009/3/layout/IncreasingArrowsProcess"/>
    <dgm:cxn modelId="{E8B39B8F-B8FE-4AB7-B48A-35896B4D5E49}" type="presOf" srcId="{4822898B-75F5-4F3C-8B8D-EF3EBBE80EEC}" destId="{7C615AD1-C39E-408B-8FA5-F20F43119598}" srcOrd="0" destOrd="0" presId="urn:microsoft.com/office/officeart/2009/3/layout/IncreasingArrowsProcess"/>
    <dgm:cxn modelId="{46A6F096-22F8-45EB-92C7-04AAA48EEBCF}" srcId="{4822898B-75F5-4F3C-8B8D-EF3EBBE80EEC}" destId="{49D30341-EB6B-4BA1-A140-7BDBE78CE07A}" srcOrd="0" destOrd="0" parTransId="{C072A8E1-7DDB-4E4B-9B50-12BC4D2135EC}" sibTransId="{B2051FF8-16A5-445A-B6B9-BB7B740A9EC2}"/>
    <dgm:cxn modelId="{ADD713A8-E4F9-4DE1-9CB6-C7A08ED7A631}" srcId="{4822898B-75F5-4F3C-8B8D-EF3EBBE80EEC}" destId="{8CC1C47A-0B82-4A8A-8973-AD75B9171B93}" srcOrd="1" destOrd="0" parTransId="{F681177B-E696-4399-AFE2-82410E6689C2}" sibTransId="{8B9A4F22-9B40-49B8-A5C4-A237B274610D}"/>
    <dgm:cxn modelId="{402526B9-881A-4D4C-AFEA-D8E1D0314AD6}" type="presOf" srcId="{8CC1C47A-0B82-4A8A-8973-AD75B9171B93}" destId="{0B45C6A6-ABCE-4F23-8350-A3BCE5539D69}" srcOrd="0" destOrd="0" presId="urn:microsoft.com/office/officeart/2009/3/layout/IncreasingArrowsProcess"/>
    <dgm:cxn modelId="{FF14D9D5-BFFF-4F34-A9E3-B0E8325135AD}" type="presOf" srcId="{93D196CF-E3E6-4203-B9D4-2ACD337C4B30}" destId="{67560729-9FC2-430E-9EA6-F2C9A1BBD044}" srcOrd="0" destOrd="0" presId="urn:microsoft.com/office/officeart/2009/3/layout/IncreasingArrowsProcess"/>
    <dgm:cxn modelId="{014100E1-6C02-415D-97C8-F8264CB1FDFF}" srcId="{4822898B-75F5-4F3C-8B8D-EF3EBBE80EEC}" destId="{93D196CF-E3E6-4203-B9D4-2ACD337C4B30}" srcOrd="2" destOrd="0" parTransId="{ED77439C-F193-41DB-94F7-3528BC77709C}" sibTransId="{06F95542-57F9-4815-9800-879E2DBBFF4F}"/>
    <dgm:cxn modelId="{1742FFF7-4D51-47BA-A87D-F7B421A3E41E}" srcId="{4822898B-75F5-4F3C-8B8D-EF3EBBE80EEC}" destId="{6B197AEB-0260-40B1-9174-27EEA6E4FED3}" srcOrd="4" destOrd="0" parTransId="{FAA97CF7-4FD1-45F3-8804-A1AF780ED675}" sibTransId="{763C401D-0BD7-4053-8BA8-8D978EF21D97}"/>
    <dgm:cxn modelId="{665E12FF-2C8B-4C2F-825E-D017200A3F22}" type="presOf" srcId="{49D30341-EB6B-4BA1-A140-7BDBE78CE07A}" destId="{2CD403F9-DA23-4704-9194-408434A6B5D6}" srcOrd="0" destOrd="0" presId="urn:microsoft.com/office/officeart/2009/3/layout/IncreasingArrowsProcess"/>
    <dgm:cxn modelId="{BA140E25-4865-48BC-8E1B-267D91D74247}" type="presParOf" srcId="{7C615AD1-C39E-408B-8FA5-F20F43119598}" destId="{2CD403F9-DA23-4704-9194-408434A6B5D6}" srcOrd="0" destOrd="0" presId="urn:microsoft.com/office/officeart/2009/3/layout/IncreasingArrowsProcess"/>
    <dgm:cxn modelId="{39A4E8E5-AA8A-4C23-9F05-1BBD2BCDE5FB}" type="presParOf" srcId="{7C615AD1-C39E-408B-8FA5-F20F43119598}" destId="{0B45C6A6-ABCE-4F23-8350-A3BCE5539D69}" srcOrd="1" destOrd="0" presId="urn:microsoft.com/office/officeart/2009/3/layout/IncreasingArrowsProcess"/>
    <dgm:cxn modelId="{4E673439-5263-4DC3-B74E-C29381DC545D}" type="presParOf" srcId="{7C615AD1-C39E-408B-8FA5-F20F43119598}" destId="{67560729-9FC2-430E-9EA6-F2C9A1BBD044}" srcOrd="2" destOrd="0" presId="urn:microsoft.com/office/officeart/2009/3/layout/IncreasingArrowsProcess"/>
    <dgm:cxn modelId="{6168378A-0682-457F-8D09-35B3DB85B602}" type="presParOf" srcId="{7C615AD1-C39E-408B-8FA5-F20F43119598}" destId="{E9BD3B22-0BC4-4785-A20A-C332AB4FEFDE}" srcOrd="3" destOrd="0" presId="urn:microsoft.com/office/officeart/2009/3/layout/IncreasingArrowsProcess"/>
    <dgm:cxn modelId="{B4DE7CC9-EB0E-47EA-9270-2E2416F2EE6C}" type="presParOf" srcId="{7C615AD1-C39E-408B-8FA5-F20F43119598}" destId="{742D45F8-F1D7-4D4F-B64A-58CBB948AE28}" srcOrd="4"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D68056-502D-407F-87D3-1BB152A77D9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22405AD-25CC-4B5C-9C7D-C5C39B218212}">
      <dgm:prSet custT="1"/>
      <dgm:spPr/>
      <dgm:t>
        <a:bodyPr/>
        <a:lstStyle/>
        <a:p>
          <a:r>
            <a:rPr lang="en-US" sz="3700" dirty="0"/>
            <a:t>ACADEMIC EXCELLENCE</a:t>
          </a:r>
        </a:p>
        <a:p>
          <a:r>
            <a:rPr lang="en-US" sz="2000" cap="all" baseline="0" dirty="0">
              <a:solidFill>
                <a:schemeClr val="tx1">
                  <a:lumMod val="65000"/>
                  <a:lumOff val="35000"/>
                </a:schemeClr>
              </a:solidFill>
            </a:rPr>
            <a:t>Strategic goal 2</a:t>
          </a:r>
          <a:endParaRPr lang="en-US" sz="2000" cap="all" baseline="0" dirty="0"/>
        </a:p>
      </dgm:t>
    </dgm:pt>
    <dgm:pt modelId="{8659A952-045B-42C9-A81B-74964F883590}" type="parTrans" cxnId="{45227507-A589-4AAB-BC2D-1C8F56340F2D}">
      <dgm:prSet/>
      <dgm:spPr/>
      <dgm:t>
        <a:bodyPr/>
        <a:lstStyle/>
        <a:p>
          <a:endParaRPr lang="en-US"/>
        </a:p>
      </dgm:t>
    </dgm:pt>
    <dgm:pt modelId="{178C7867-83AF-4F58-9162-1D08F726E8BC}" type="sibTrans" cxnId="{45227507-A589-4AAB-BC2D-1C8F56340F2D}">
      <dgm:prSet/>
      <dgm:spPr/>
      <dgm:t>
        <a:bodyPr/>
        <a:lstStyle/>
        <a:p>
          <a:endParaRPr lang="en-US"/>
        </a:p>
      </dgm:t>
    </dgm:pt>
    <dgm:pt modelId="{537618AF-AAD0-4B37-8417-8AC067459CFE}" type="pres">
      <dgm:prSet presAssocID="{4ED68056-502D-407F-87D3-1BB152A77D97}" presName="root" presStyleCnt="0">
        <dgm:presLayoutVars>
          <dgm:dir/>
          <dgm:resizeHandles val="exact"/>
        </dgm:presLayoutVars>
      </dgm:prSet>
      <dgm:spPr/>
    </dgm:pt>
    <dgm:pt modelId="{07CC2BFB-EC74-44EB-A52D-DF22A72C5E10}" type="pres">
      <dgm:prSet presAssocID="{E22405AD-25CC-4B5C-9C7D-C5C39B218212}" presName="compNode" presStyleCnt="0"/>
      <dgm:spPr/>
    </dgm:pt>
    <dgm:pt modelId="{28399A63-E8A9-4277-A0F4-D904B46B8458}" type="pres">
      <dgm:prSet presAssocID="{E22405AD-25CC-4B5C-9C7D-C5C39B218212}" presName="iconBgRect" presStyleLbl="bgShp" presStyleIdx="0" presStyleCnt="1"/>
      <dgm:spPr>
        <a:solidFill>
          <a:schemeClr val="accent3">
            <a:lumMod val="75000"/>
          </a:schemeClr>
        </a:solidFill>
      </dgm:spPr>
    </dgm:pt>
    <dgm:pt modelId="{C58F3C2A-CF31-4092-94D5-DFCB5233085F}" type="pres">
      <dgm:prSet presAssocID="{E22405AD-25CC-4B5C-9C7D-C5C39B218212}" presName="iconRect" presStyleLbl="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AB3BA54-F7F5-4245-B368-529E8F0DFB88}" type="pres">
      <dgm:prSet presAssocID="{E22405AD-25CC-4B5C-9C7D-C5C39B218212}" presName="spaceRect" presStyleCnt="0"/>
      <dgm:spPr/>
    </dgm:pt>
    <dgm:pt modelId="{CC4628BA-62BC-4A39-9B4A-B40BA674E606}" type="pres">
      <dgm:prSet presAssocID="{E22405AD-25CC-4B5C-9C7D-C5C39B218212}" presName="textRect" presStyleLbl="revTx" presStyleIdx="0" presStyleCnt="1" custScaleX="132119" custScaleY="97612">
        <dgm:presLayoutVars>
          <dgm:chMax val="1"/>
          <dgm:chPref val="1"/>
        </dgm:presLayoutVars>
      </dgm:prSet>
      <dgm:spPr/>
    </dgm:pt>
  </dgm:ptLst>
  <dgm:cxnLst>
    <dgm:cxn modelId="{45227507-A589-4AAB-BC2D-1C8F56340F2D}" srcId="{4ED68056-502D-407F-87D3-1BB152A77D97}" destId="{E22405AD-25CC-4B5C-9C7D-C5C39B218212}" srcOrd="0" destOrd="0" parTransId="{8659A952-045B-42C9-A81B-74964F883590}" sibTransId="{178C7867-83AF-4F58-9162-1D08F726E8BC}"/>
    <dgm:cxn modelId="{3C012CA4-8EB2-7B46-B773-2F2E87180892}" type="presOf" srcId="{4ED68056-502D-407F-87D3-1BB152A77D97}" destId="{537618AF-AAD0-4B37-8417-8AC067459CFE}" srcOrd="0" destOrd="0" presId="urn:microsoft.com/office/officeart/2018/5/layout/IconCircleLabelList"/>
    <dgm:cxn modelId="{CBDD3AF7-9E75-4082-B815-95A6A8002E7B}" type="presOf" srcId="{E22405AD-25CC-4B5C-9C7D-C5C39B218212}" destId="{CC4628BA-62BC-4A39-9B4A-B40BA674E606}" srcOrd="0" destOrd="0" presId="urn:microsoft.com/office/officeart/2018/5/layout/IconCircleLabelList"/>
    <dgm:cxn modelId="{2D70855A-8A46-458B-AC9E-ACFE91C434A5}" type="presParOf" srcId="{537618AF-AAD0-4B37-8417-8AC067459CFE}" destId="{07CC2BFB-EC74-44EB-A52D-DF22A72C5E10}" srcOrd="0" destOrd="0" presId="urn:microsoft.com/office/officeart/2018/5/layout/IconCircleLabelList"/>
    <dgm:cxn modelId="{E933397C-F7AE-4E5C-BF2E-92E97C762037}" type="presParOf" srcId="{07CC2BFB-EC74-44EB-A52D-DF22A72C5E10}" destId="{28399A63-E8A9-4277-A0F4-D904B46B8458}" srcOrd="0" destOrd="0" presId="urn:microsoft.com/office/officeart/2018/5/layout/IconCircleLabelList"/>
    <dgm:cxn modelId="{78294C2F-C9A9-433E-B108-5C9384E7C9F2}" type="presParOf" srcId="{07CC2BFB-EC74-44EB-A52D-DF22A72C5E10}" destId="{C58F3C2A-CF31-4092-94D5-DFCB5233085F}" srcOrd="1" destOrd="0" presId="urn:microsoft.com/office/officeart/2018/5/layout/IconCircleLabelList"/>
    <dgm:cxn modelId="{118522E7-E005-4B7E-9BC0-8BD1FF1931D5}" type="presParOf" srcId="{07CC2BFB-EC74-44EB-A52D-DF22A72C5E10}" destId="{5AB3BA54-F7F5-4245-B368-529E8F0DFB88}" srcOrd="2" destOrd="0" presId="urn:microsoft.com/office/officeart/2018/5/layout/IconCircleLabelList"/>
    <dgm:cxn modelId="{11C1086E-768F-42A1-B951-F9E2CC9D6F65}" type="presParOf" srcId="{07CC2BFB-EC74-44EB-A52D-DF22A72C5E10}" destId="{CC4628BA-62BC-4A39-9B4A-B40BA674E60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D68056-502D-407F-87D3-1BB152A77D9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3D2C2B8-A933-4116-8066-F233FE5D0AE0}">
      <dgm:prSet custT="1"/>
      <dgm:spPr/>
      <dgm:t>
        <a:bodyPr/>
        <a:lstStyle/>
        <a:p>
          <a:pPr>
            <a:lnSpc>
              <a:spcPct val="100000"/>
            </a:lnSpc>
            <a:defRPr cap="all"/>
          </a:pPr>
          <a:r>
            <a:rPr lang="en-US" sz="3700" dirty="0"/>
            <a:t>FACULTY/STAFF SUPPORT</a:t>
          </a:r>
        </a:p>
        <a:p>
          <a:pPr>
            <a:lnSpc>
              <a:spcPct val="100000"/>
            </a:lnSpc>
            <a:defRPr cap="all"/>
          </a:pPr>
          <a:r>
            <a:rPr lang="en-US" sz="2000" dirty="0">
              <a:solidFill>
                <a:schemeClr val="tx1">
                  <a:lumMod val="65000"/>
                  <a:lumOff val="35000"/>
                </a:schemeClr>
              </a:solidFill>
            </a:rPr>
            <a:t>Strategic goal 3</a:t>
          </a:r>
          <a:endParaRPr lang="en-US" sz="2000" dirty="0"/>
        </a:p>
      </dgm:t>
    </dgm:pt>
    <dgm:pt modelId="{9B26DF38-7FEB-40B6-AA6D-1AE4961238F4}" type="parTrans" cxnId="{4966D130-9DD7-49AA-9190-DC960D1A87EA}">
      <dgm:prSet/>
      <dgm:spPr/>
      <dgm:t>
        <a:bodyPr/>
        <a:lstStyle/>
        <a:p>
          <a:endParaRPr lang="en-US"/>
        </a:p>
      </dgm:t>
    </dgm:pt>
    <dgm:pt modelId="{64BAF65D-3D10-4B79-B7B5-7E0AD3590910}" type="sibTrans" cxnId="{4966D130-9DD7-49AA-9190-DC960D1A87EA}">
      <dgm:prSet/>
      <dgm:spPr/>
      <dgm:t>
        <a:bodyPr/>
        <a:lstStyle/>
        <a:p>
          <a:endParaRPr lang="en-US"/>
        </a:p>
      </dgm:t>
    </dgm:pt>
    <dgm:pt modelId="{537618AF-AAD0-4B37-8417-8AC067459CFE}" type="pres">
      <dgm:prSet presAssocID="{4ED68056-502D-407F-87D3-1BB152A77D97}" presName="root" presStyleCnt="0">
        <dgm:presLayoutVars>
          <dgm:dir/>
          <dgm:resizeHandles val="exact"/>
        </dgm:presLayoutVars>
      </dgm:prSet>
      <dgm:spPr/>
    </dgm:pt>
    <dgm:pt modelId="{28581383-B94A-41BA-A8E3-DEC854AB9D63}" type="pres">
      <dgm:prSet presAssocID="{23D2C2B8-A933-4116-8066-F233FE5D0AE0}" presName="compNode" presStyleCnt="0"/>
      <dgm:spPr/>
    </dgm:pt>
    <dgm:pt modelId="{1E45647A-9F7B-4F15-9E64-77CF790BADA7}" type="pres">
      <dgm:prSet presAssocID="{23D2C2B8-A933-4116-8066-F233FE5D0AE0}" presName="iconBgRect" presStyleLbl="bgShp" presStyleIdx="0" presStyleCnt="1"/>
      <dgm:spPr>
        <a:solidFill>
          <a:schemeClr val="accent4">
            <a:lumMod val="75000"/>
          </a:schemeClr>
        </a:solidFill>
      </dgm:spPr>
    </dgm:pt>
    <dgm:pt modelId="{8E261CBE-DA24-4ED4-BD12-1AB153B99CD6}" type="pres">
      <dgm:prSet presAssocID="{23D2C2B8-A933-4116-8066-F233FE5D0AE0}" presName="iconRect" presStyleLbl="node1" presStyleIdx="0" presStyleCnt="1" custLinFactNeighborY="12620"/>
      <dgm:spPr>
        <a:blipFill>
          <a:blip xmlns:r="http://schemas.openxmlformats.org/officeDocument/2006/relationships" r:embed="rId1"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B199961-DA2A-4493-B500-2936B77775BE}" type="pres">
      <dgm:prSet presAssocID="{23D2C2B8-A933-4116-8066-F233FE5D0AE0}" presName="spaceRect" presStyleCnt="0"/>
      <dgm:spPr/>
    </dgm:pt>
    <dgm:pt modelId="{1687475B-E7ED-47BE-98A8-8DEB2F14C262}" type="pres">
      <dgm:prSet presAssocID="{23D2C2B8-A933-4116-8066-F233FE5D0AE0}" presName="textRect" presStyleLbl="revTx" presStyleIdx="0" presStyleCnt="1" custScaleX="162460">
        <dgm:presLayoutVars>
          <dgm:chMax val="1"/>
          <dgm:chPref val="1"/>
        </dgm:presLayoutVars>
      </dgm:prSet>
      <dgm:spPr/>
    </dgm:pt>
  </dgm:ptLst>
  <dgm:cxnLst>
    <dgm:cxn modelId="{4966D130-9DD7-49AA-9190-DC960D1A87EA}" srcId="{4ED68056-502D-407F-87D3-1BB152A77D97}" destId="{23D2C2B8-A933-4116-8066-F233FE5D0AE0}" srcOrd="0" destOrd="0" parTransId="{9B26DF38-7FEB-40B6-AA6D-1AE4961238F4}" sibTransId="{64BAF65D-3D10-4B79-B7B5-7E0AD3590910}"/>
    <dgm:cxn modelId="{FE362DA2-05C6-0D41-80B3-B0C6A1017403}" type="presOf" srcId="{23D2C2B8-A933-4116-8066-F233FE5D0AE0}" destId="{1687475B-E7ED-47BE-98A8-8DEB2F14C262}" srcOrd="0" destOrd="0" presId="urn:microsoft.com/office/officeart/2018/5/layout/IconCircleLabelList"/>
    <dgm:cxn modelId="{3C012CA4-8EB2-7B46-B773-2F2E87180892}" type="presOf" srcId="{4ED68056-502D-407F-87D3-1BB152A77D97}" destId="{537618AF-AAD0-4B37-8417-8AC067459CFE}" srcOrd="0" destOrd="0" presId="urn:microsoft.com/office/officeart/2018/5/layout/IconCircleLabelList"/>
    <dgm:cxn modelId="{B51336BF-FE68-1E42-8575-314A7AA015AD}" type="presParOf" srcId="{537618AF-AAD0-4B37-8417-8AC067459CFE}" destId="{28581383-B94A-41BA-A8E3-DEC854AB9D63}" srcOrd="0" destOrd="0" presId="urn:microsoft.com/office/officeart/2018/5/layout/IconCircleLabelList"/>
    <dgm:cxn modelId="{DED50C25-0C4A-8E46-9029-81AAEBB97E35}" type="presParOf" srcId="{28581383-B94A-41BA-A8E3-DEC854AB9D63}" destId="{1E45647A-9F7B-4F15-9E64-77CF790BADA7}" srcOrd="0" destOrd="0" presId="urn:microsoft.com/office/officeart/2018/5/layout/IconCircleLabelList"/>
    <dgm:cxn modelId="{F232EEBE-5F77-2346-9D6D-EE86A0C3B98A}" type="presParOf" srcId="{28581383-B94A-41BA-A8E3-DEC854AB9D63}" destId="{8E261CBE-DA24-4ED4-BD12-1AB153B99CD6}" srcOrd="1" destOrd="0" presId="urn:microsoft.com/office/officeart/2018/5/layout/IconCircleLabelList"/>
    <dgm:cxn modelId="{9A938438-C011-3543-A53A-A88A5B06A1A5}" type="presParOf" srcId="{28581383-B94A-41BA-A8E3-DEC854AB9D63}" destId="{3B199961-DA2A-4493-B500-2936B77775BE}" srcOrd="2" destOrd="0" presId="urn:microsoft.com/office/officeart/2018/5/layout/IconCircleLabelList"/>
    <dgm:cxn modelId="{B109EBA6-F64C-8A49-BA06-E26D92DE10FE}" type="presParOf" srcId="{28581383-B94A-41BA-A8E3-DEC854AB9D63}" destId="{1687475B-E7ED-47BE-98A8-8DEB2F14C26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D68056-502D-407F-87D3-1BB152A77D9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12DE49A-C2B5-4180-9401-01DB9EB32660}">
      <dgm:prSet custT="1"/>
      <dgm:spPr/>
      <dgm:t>
        <a:bodyPr/>
        <a:lstStyle/>
        <a:p>
          <a:pPr>
            <a:lnSpc>
              <a:spcPct val="100000"/>
            </a:lnSpc>
            <a:defRPr cap="all"/>
          </a:pPr>
          <a:r>
            <a:rPr lang="en-US" sz="3700" dirty="0"/>
            <a:t>Vibrant Community and Campus Spirit</a:t>
          </a:r>
        </a:p>
        <a:p>
          <a:pPr>
            <a:lnSpc>
              <a:spcPct val="100000"/>
            </a:lnSpc>
            <a:defRPr cap="all"/>
          </a:pPr>
          <a:r>
            <a:rPr lang="en-US" sz="2000" dirty="0">
              <a:solidFill>
                <a:schemeClr val="tx1">
                  <a:lumMod val="65000"/>
                  <a:lumOff val="35000"/>
                </a:schemeClr>
              </a:solidFill>
            </a:rPr>
            <a:t>Strategic goal 4</a:t>
          </a:r>
          <a:endParaRPr lang="en-US" sz="2000" dirty="0"/>
        </a:p>
      </dgm:t>
    </dgm:pt>
    <dgm:pt modelId="{2E1CB1C6-2EAF-44A9-BAFD-EEA11BEBE088}" type="parTrans" cxnId="{78F718F1-EA65-4016-8CFB-824B2E6B81C4}">
      <dgm:prSet/>
      <dgm:spPr/>
      <dgm:t>
        <a:bodyPr/>
        <a:lstStyle/>
        <a:p>
          <a:endParaRPr lang="en-US"/>
        </a:p>
      </dgm:t>
    </dgm:pt>
    <dgm:pt modelId="{425C7A78-5F36-49CD-B9E3-FCE8E026DF41}" type="sibTrans" cxnId="{78F718F1-EA65-4016-8CFB-824B2E6B81C4}">
      <dgm:prSet/>
      <dgm:spPr/>
      <dgm:t>
        <a:bodyPr/>
        <a:lstStyle/>
        <a:p>
          <a:endParaRPr lang="en-US"/>
        </a:p>
      </dgm:t>
    </dgm:pt>
    <dgm:pt modelId="{537618AF-AAD0-4B37-8417-8AC067459CFE}" type="pres">
      <dgm:prSet presAssocID="{4ED68056-502D-407F-87D3-1BB152A77D97}" presName="root" presStyleCnt="0">
        <dgm:presLayoutVars>
          <dgm:dir/>
          <dgm:resizeHandles val="exact"/>
        </dgm:presLayoutVars>
      </dgm:prSet>
      <dgm:spPr/>
    </dgm:pt>
    <dgm:pt modelId="{75B38720-FB94-4B08-9561-865EB38716FF}" type="pres">
      <dgm:prSet presAssocID="{D12DE49A-C2B5-4180-9401-01DB9EB32660}" presName="compNode" presStyleCnt="0"/>
      <dgm:spPr/>
    </dgm:pt>
    <dgm:pt modelId="{0D4054F9-6DBB-40E8-8F28-1A773DD87190}" type="pres">
      <dgm:prSet presAssocID="{D12DE49A-C2B5-4180-9401-01DB9EB32660}" presName="iconBgRect" presStyleLbl="bgShp" presStyleIdx="0" presStyleCnt="1"/>
      <dgm:spPr>
        <a:solidFill>
          <a:srgbClr val="7030A0"/>
        </a:solidFill>
      </dgm:spPr>
    </dgm:pt>
    <dgm:pt modelId="{97E42065-1666-4325-963E-18945537C6DD}" type="pres">
      <dgm:prSet presAssocID="{D12DE49A-C2B5-4180-9401-01DB9EB32660}"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success"/>
        </a:ext>
      </dgm:extLst>
    </dgm:pt>
    <dgm:pt modelId="{96FEAC30-560A-4480-A5B4-800612B63EAF}" type="pres">
      <dgm:prSet presAssocID="{D12DE49A-C2B5-4180-9401-01DB9EB32660}" presName="spaceRect" presStyleCnt="0"/>
      <dgm:spPr/>
    </dgm:pt>
    <dgm:pt modelId="{198D65F1-B544-4B52-A2A3-30A1A62F8CCF}" type="pres">
      <dgm:prSet presAssocID="{D12DE49A-C2B5-4180-9401-01DB9EB32660}" presName="textRect" presStyleLbl="revTx" presStyleIdx="0" presStyleCnt="1" custScaleX="242882">
        <dgm:presLayoutVars>
          <dgm:chMax val="1"/>
          <dgm:chPref val="1"/>
        </dgm:presLayoutVars>
      </dgm:prSet>
      <dgm:spPr/>
    </dgm:pt>
  </dgm:ptLst>
  <dgm:cxnLst>
    <dgm:cxn modelId="{3F646613-C901-354D-8228-65EB40FD58CC}" type="presOf" srcId="{D12DE49A-C2B5-4180-9401-01DB9EB32660}" destId="{198D65F1-B544-4B52-A2A3-30A1A62F8CCF}" srcOrd="0" destOrd="0" presId="urn:microsoft.com/office/officeart/2018/5/layout/IconCircleLabelList"/>
    <dgm:cxn modelId="{3C012CA4-8EB2-7B46-B773-2F2E87180892}" type="presOf" srcId="{4ED68056-502D-407F-87D3-1BB152A77D97}" destId="{537618AF-AAD0-4B37-8417-8AC067459CFE}" srcOrd="0" destOrd="0" presId="urn:microsoft.com/office/officeart/2018/5/layout/IconCircleLabelList"/>
    <dgm:cxn modelId="{78F718F1-EA65-4016-8CFB-824B2E6B81C4}" srcId="{4ED68056-502D-407F-87D3-1BB152A77D97}" destId="{D12DE49A-C2B5-4180-9401-01DB9EB32660}" srcOrd="0" destOrd="0" parTransId="{2E1CB1C6-2EAF-44A9-BAFD-EEA11BEBE088}" sibTransId="{425C7A78-5F36-49CD-B9E3-FCE8E026DF41}"/>
    <dgm:cxn modelId="{1EB066CE-DEE7-BF4B-A0E5-DA3B2D6A5D30}" type="presParOf" srcId="{537618AF-AAD0-4B37-8417-8AC067459CFE}" destId="{75B38720-FB94-4B08-9561-865EB38716FF}" srcOrd="0" destOrd="0" presId="urn:microsoft.com/office/officeart/2018/5/layout/IconCircleLabelList"/>
    <dgm:cxn modelId="{65AFC4F1-A0C9-F545-9318-86F2B29930D6}" type="presParOf" srcId="{75B38720-FB94-4B08-9561-865EB38716FF}" destId="{0D4054F9-6DBB-40E8-8F28-1A773DD87190}" srcOrd="0" destOrd="0" presId="urn:microsoft.com/office/officeart/2018/5/layout/IconCircleLabelList"/>
    <dgm:cxn modelId="{CF83C066-15FA-3D4A-8EA8-96C4EF9EE160}" type="presParOf" srcId="{75B38720-FB94-4B08-9561-865EB38716FF}" destId="{97E42065-1666-4325-963E-18945537C6DD}" srcOrd="1" destOrd="0" presId="urn:microsoft.com/office/officeart/2018/5/layout/IconCircleLabelList"/>
    <dgm:cxn modelId="{1AF35EE6-1A7A-1742-8C9E-2FB9B079C8DC}" type="presParOf" srcId="{75B38720-FB94-4B08-9561-865EB38716FF}" destId="{96FEAC30-560A-4480-A5B4-800612B63EAF}" srcOrd="2" destOrd="0" presId="urn:microsoft.com/office/officeart/2018/5/layout/IconCircleLabelList"/>
    <dgm:cxn modelId="{A86AF11A-D878-E243-B7F6-A0D1C40ACFA3}" type="presParOf" srcId="{75B38720-FB94-4B08-9561-865EB38716FF}" destId="{198D65F1-B544-4B52-A2A3-30A1A62F8CC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3B08AD-FFE0-4EF8-A9E5-92A9470798E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5E093837-B8A5-4A88-B589-EBB5F6CA8F43}">
      <dgm:prSet custT="1"/>
      <dgm:spPr>
        <a:solidFill>
          <a:srgbClr val="FF0000"/>
        </a:solidFill>
      </dgm:spPr>
      <dgm:t>
        <a:bodyPr/>
        <a:lstStyle/>
        <a:p>
          <a:r>
            <a:rPr lang="en-US" sz="4000" dirty="0"/>
            <a:t>CELEBRATE</a:t>
          </a:r>
        </a:p>
      </dgm:t>
    </dgm:pt>
    <dgm:pt modelId="{63118353-430B-4437-A131-044E8CC5429B}" type="parTrans" cxnId="{62F5FFC0-44B5-4E47-B43D-D8EE894143C8}">
      <dgm:prSet/>
      <dgm:spPr/>
      <dgm:t>
        <a:bodyPr/>
        <a:lstStyle/>
        <a:p>
          <a:endParaRPr lang="en-US"/>
        </a:p>
      </dgm:t>
    </dgm:pt>
    <dgm:pt modelId="{EA7BCC2F-26F2-462A-9C26-6587FBC7A08B}" type="sibTrans" cxnId="{62F5FFC0-44B5-4E47-B43D-D8EE894143C8}">
      <dgm:prSet/>
      <dgm:spPr/>
      <dgm:t>
        <a:bodyPr/>
        <a:lstStyle/>
        <a:p>
          <a:endParaRPr lang="en-US"/>
        </a:p>
      </dgm:t>
    </dgm:pt>
    <dgm:pt modelId="{816C1598-9ED7-4A74-95C3-F63C8102996A}">
      <dgm:prSet custT="1"/>
      <dgm:spPr>
        <a:solidFill>
          <a:schemeClr val="tx1"/>
        </a:solidFill>
      </dgm:spPr>
      <dgm:t>
        <a:bodyPr/>
        <a:lstStyle/>
        <a:p>
          <a:r>
            <a:rPr lang="en-US" sz="4000" dirty="0"/>
            <a:t>GROW</a:t>
          </a:r>
          <a:endParaRPr lang="en-US" sz="4400" dirty="0"/>
        </a:p>
      </dgm:t>
    </dgm:pt>
    <dgm:pt modelId="{5F4C227B-E6FE-42C7-BBF3-74DAFDB115A1}" type="parTrans" cxnId="{4519099D-837F-4757-BAC2-85B1D819BF36}">
      <dgm:prSet/>
      <dgm:spPr/>
      <dgm:t>
        <a:bodyPr/>
        <a:lstStyle/>
        <a:p>
          <a:endParaRPr lang="en-US"/>
        </a:p>
      </dgm:t>
    </dgm:pt>
    <dgm:pt modelId="{4F8D1D46-C0F0-4C53-9D56-B8B2A232DB61}" type="sibTrans" cxnId="{4519099D-837F-4757-BAC2-85B1D819BF36}">
      <dgm:prSet/>
      <dgm:spPr/>
      <dgm:t>
        <a:bodyPr/>
        <a:lstStyle/>
        <a:p>
          <a:endParaRPr lang="en-US"/>
        </a:p>
      </dgm:t>
    </dgm:pt>
    <dgm:pt modelId="{BDF7BFB0-6EDB-49D5-B8D2-7DF89748840A}">
      <dgm:prSet custT="1"/>
      <dgm:spPr>
        <a:solidFill>
          <a:schemeClr val="bg2">
            <a:lumMod val="50000"/>
          </a:schemeClr>
        </a:solidFill>
      </dgm:spPr>
      <dgm:t>
        <a:bodyPr/>
        <a:lstStyle/>
        <a:p>
          <a:r>
            <a:rPr lang="en-US" sz="4000" dirty="0"/>
            <a:t>EVALUATE</a:t>
          </a:r>
          <a:endParaRPr lang="en-US" sz="4400" dirty="0"/>
        </a:p>
      </dgm:t>
    </dgm:pt>
    <dgm:pt modelId="{858A67C7-1F94-4696-A4A1-B116F4CEF64F}" type="parTrans" cxnId="{5444A509-5E99-46EE-8929-DEAC110A95BB}">
      <dgm:prSet/>
      <dgm:spPr/>
      <dgm:t>
        <a:bodyPr/>
        <a:lstStyle/>
        <a:p>
          <a:endParaRPr lang="en-US"/>
        </a:p>
      </dgm:t>
    </dgm:pt>
    <dgm:pt modelId="{944FE9C3-FA96-4C02-BCA1-179E365A4B05}" type="sibTrans" cxnId="{5444A509-5E99-46EE-8929-DEAC110A95BB}">
      <dgm:prSet/>
      <dgm:spPr/>
      <dgm:t>
        <a:bodyPr/>
        <a:lstStyle/>
        <a:p>
          <a:endParaRPr lang="en-US"/>
        </a:p>
      </dgm:t>
    </dgm:pt>
    <dgm:pt modelId="{0893B313-886B-8E40-AAC2-CCA710A7932B}" type="pres">
      <dgm:prSet presAssocID="{CE3B08AD-FFE0-4EF8-A9E5-92A9470798E1}" presName="diagram" presStyleCnt="0">
        <dgm:presLayoutVars>
          <dgm:dir/>
          <dgm:resizeHandles val="exact"/>
        </dgm:presLayoutVars>
      </dgm:prSet>
      <dgm:spPr/>
    </dgm:pt>
    <dgm:pt modelId="{AD9B04BF-7337-A244-9B08-10A3BAA6B0E9}" type="pres">
      <dgm:prSet presAssocID="{5E093837-B8A5-4A88-B589-EBB5F6CA8F43}" presName="node" presStyleLbl="node1" presStyleIdx="0" presStyleCnt="3">
        <dgm:presLayoutVars>
          <dgm:bulletEnabled val="1"/>
        </dgm:presLayoutVars>
      </dgm:prSet>
      <dgm:spPr/>
    </dgm:pt>
    <dgm:pt modelId="{3B8A3F78-7DAF-E247-9420-FC26ECE561AB}" type="pres">
      <dgm:prSet presAssocID="{EA7BCC2F-26F2-462A-9C26-6587FBC7A08B}" presName="sibTrans" presStyleCnt="0"/>
      <dgm:spPr/>
    </dgm:pt>
    <dgm:pt modelId="{25F22577-8225-4EFD-B813-465E56ED843E}" type="pres">
      <dgm:prSet presAssocID="{BDF7BFB0-6EDB-49D5-B8D2-7DF89748840A}" presName="node" presStyleLbl="node1" presStyleIdx="1" presStyleCnt="3">
        <dgm:presLayoutVars>
          <dgm:bulletEnabled val="1"/>
        </dgm:presLayoutVars>
      </dgm:prSet>
      <dgm:spPr/>
    </dgm:pt>
    <dgm:pt modelId="{B480D59D-0242-44A4-AF84-263EE89590BF}" type="pres">
      <dgm:prSet presAssocID="{944FE9C3-FA96-4C02-BCA1-179E365A4B05}" presName="sibTrans" presStyleCnt="0"/>
      <dgm:spPr/>
    </dgm:pt>
    <dgm:pt modelId="{B68C0127-C5A4-E240-9709-534248DDF8FE}" type="pres">
      <dgm:prSet presAssocID="{816C1598-9ED7-4A74-95C3-F63C8102996A}" presName="node" presStyleLbl="node1" presStyleIdx="2" presStyleCnt="3">
        <dgm:presLayoutVars>
          <dgm:bulletEnabled val="1"/>
        </dgm:presLayoutVars>
      </dgm:prSet>
      <dgm:spPr/>
    </dgm:pt>
  </dgm:ptLst>
  <dgm:cxnLst>
    <dgm:cxn modelId="{5444A509-5E99-46EE-8929-DEAC110A95BB}" srcId="{CE3B08AD-FFE0-4EF8-A9E5-92A9470798E1}" destId="{BDF7BFB0-6EDB-49D5-B8D2-7DF89748840A}" srcOrd="1" destOrd="0" parTransId="{858A67C7-1F94-4696-A4A1-B116F4CEF64F}" sibTransId="{944FE9C3-FA96-4C02-BCA1-179E365A4B05}"/>
    <dgm:cxn modelId="{BA43A60C-14E8-854F-8EAF-E0AFD7500FA0}" type="presOf" srcId="{5E093837-B8A5-4A88-B589-EBB5F6CA8F43}" destId="{AD9B04BF-7337-A244-9B08-10A3BAA6B0E9}" srcOrd="0" destOrd="0" presId="urn:microsoft.com/office/officeart/2005/8/layout/default"/>
    <dgm:cxn modelId="{16E9C12D-5771-4C87-8776-E330A1E554AA}" type="presOf" srcId="{BDF7BFB0-6EDB-49D5-B8D2-7DF89748840A}" destId="{25F22577-8225-4EFD-B813-465E56ED843E}" srcOrd="0" destOrd="0" presId="urn:microsoft.com/office/officeart/2005/8/layout/default"/>
    <dgm:cxn modelId="{8470904C-9455-E042-B790-58A79350080F}" type="presOf" srcId="{816C1598-9ED7-4A74-95C3-F63C8102996A}" destId="{B68C0127-C5A4-E240-9709-534248DDF8FE}" srcOrd="0" destOrd="0" presId="urn:microsoft.com/office/officeart/2005/8/layout/default"/>
    <dgm:cxn modelId="{4519099D-837F-4757-BAC2-85B1D819BF36}" srcId="{CE3B08AD-FFE0-4EF8-A9E5-92A9470798E1}" destId="{816C1598-9ED7-4A74-95C3-F63C8102996A}" srcOrd="2" destOrd="0" parTransId="{5F4C227B-E6FE-42C7-BBF3-74DAFDB115A1}" sibTransId="{4F8D1D46-C0F0-4C53-9D56-B8B2A232DB61}"/>
    <dgm:cxn modelId="{145E5ABE-9DC7-2545-BC78-137FD48AA046}" type="presOf" srcId="{CE3B08AD-FFE0-4EF8-A9E5-92A9470798E1}" destId="{0893B313-886B-8E40-AAC2-CCA710A7932B}" srcOrd="0" destOrd="0" presId="urn:microsoft.com/office/officeart/2005/8/layout/default"/>
    <dgm:cxn modelId="{62F5FFC0-44B5-4E47-B43D-D8EE894143C8}" srcId="{CE3B08AD-FFE0-4EF8-A9E5-92A9470798E1}" destId="{5E093837-B8A5-4A88-B589-EBB5F6CA8F43}" srcOrd="0" destOrd="0" parTransId="{63118353-430B-4437-A131-044E8CC5429B}" sibTransId="{EA7BCC2F-26F2-462A-9C26-6587FBC7A08B}"/>
    <dgm:cxn modelId="{418C500A-5D1D-834E-A303-03DC81D9918E}" type="presParOf" srcId="{0893B313-886B-8E40-AAC2-CCA710A7932B}" destId="{AD9B04BF-7337-A244-9B08-10A3BAA6B0E9}" srcOrd="0" destOrd="0" presId="urn:microsoft.com/office/officeart/2005/8/layout/default"/>
    <dgm:cxn modelId="{29AA8DCF-C31A-1D45-9AB8-939FCFA34FCC}" type="presParOf" srcId="{0893B313-886B-8E40-AAC2-CCA710A7932B}" destId="{3B8A3F78-7DAF-E247-9420-FC26ECE561AB}" srcOrd="1" destOrd="0" presId="urn:microsoft.com/office/officeart/2005/8/layout/default"/>
    <dgm:cxn modelId="{93B4865C-86C8-416F-A95B-1F6B489A3636}" type="presParOf" srcId="{0893B313-886B-8E40-AAC2-CCA710A7932B}" destId="{25F22577-8225-4EFD-B813-465E56ED843E}" srcOrd="2" destOrd="0" presId="urn:microsoft.com/office/officeart/2005/8/layout/default"/>
    <dgm:cxn modelId="{2E27C4BA-8B08-42F9-9913-894A7329E921}" type="presParOf" srcId="{0893B313-886B-8E40-AAC2-CCA710A7932B}" destId="{B480D59D-0242-44A4-AF84-263EE89590BF}" srcOrd="3" destOrd="0" presId="urn:microsoft.com/office/officeart/2005/8/layout/default"/>
    <dgm:cxn modelId="{0420B1A8-D805-524F-B019-A0523B3184BB}" type="presParOf" srcId="{0893B313-886B-8E40-AAC2-CCA710A7932B}" destId="{B68C0127-C5A4-E240-9709-534248DDF8FE}" srcOrd="4" destOrd="0" presId="urn:microsoft.com/office/officeart/2005/8/layout/default"/>
  </dgm:cxnLst>
  <dgm:bg>
    <a:solidFill>
      <a:schemeClr val="bg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5F37A-A3F4-4392-BAE7-F41676587B87}">
      <dsp:nvSpPr>
        <dsp:cNvPr id="0" name=""/>
        <dsp:cNvSpPr/>
      </dsp:nvSpPr>
      <dsp:spPr>
        <a:xfrm>
          <a:off x="498040" y="1350478"/>
          <a:ext cx="1439326" cy="143932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467C96-E829-462E-8017-192487743C5A}">
      <dsp:nvSpPr>
        <dsp:cNvPr id="0" name=""/>
        <dsp:cNvSpPr/>
      </dsp:nvSpPr>
      <dsp:spPr>
        <a:xfrm>
          <a:off x="804782" y="1657220"/>
          <a:ext cx="825843" cy="82584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66CD2D-6CC8-498F-BA2F-CCA4A2E7179E}">
      <dsp:nvSpPr>
        <dsp:cNvPr id="0" name=""/>
        <dsp:cNvSpPr/>
      </dsp:nvSpPr>
      <dsp:spPr>
        <a:xfrm>
          <a:off x="37927" y="3238120"/>
          <a:ext cx="235955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Student success</a:t>
          </a:r>
        </a:p>
      </dsp:txBody>
      <dsp:txXfrm>
        <a:off x="37927" y="3238120"/>
        <a:ext cx="2359551" cy="720000"/>
      </dsp:txXfrm>
    </dsp:sp>
    <dsp:sp modelId="{28399A63-E8A9-4277-A0F4-D904B46B8458}">
      <dsp:nvSpPr>
        <dsp:cNvPr id="0" name=""/>
        <dsp:cNvSpPr/>
      </dsp:nvSpPr>
      <dsp:spPr>
        <a:xfrm>
          <a:off x="3270513" y="1350478"/>
          <a:ext cx="1439326" cy="143932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8F3C2A-CF31-4092-94D5-DFCB5233085F}">
      <dsp:nvSpPr>
        <dsp:cNvPr id="0" name=""/>
        <dsp:cNvSpPr/>
      </dsp:nvSpPr>
      <dsp:spPr>
        <a:xfrm>
          <a:off x="3577255" y="1657220"/>
          <a:ext cx="825843" cy="82584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628BA-62BC-4A39-9B4A-B40BA674E606}">
      <dsp:nvSpPr>
        <dsp:cNvPr id="0" name=""/>
        <dsp:cNvSpPr/>
      </dsp:nvSpPr>
      <dsp:spPr>
        <a:xfrm>
          <a:off x="2810401" y="3238120"/>
          <a:ext cx="235955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ACADEMIC EXCELLENCE</a:t>
          </a:r>
        </a:p>
      </dsp:txBody>
      <dsp:txXfrm>
        <a:off x="2810401" y="3238120"/>
        <a:ext cx="2359551" cy="720000"/>
      </dsp:txXfrm>
    </dsp:sp>
    <dsp:sp modelId="{1E45647A-9F7B-4F15-9E64-77CF790BADA7}">
      <dsp:nvSpPr>
        <dsp:cNvPr id="0" name=""/>
        <dsp:cNvSpPr/>
      </dsp:nvSpPr>
      <dsp:spPr>
        <a:xfrm>
          <a:off x="6042986" y="1350478"/>
          <a:ext cx="1439326" cy="1439326"/>
        </a:xfrm>
        <a:prstGeom prst="ellipse">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8E261CBE-DA24-4ED4-BD12-1AB153B99CD6}">
      <dsp:nvSpPr>
        <dsp:cNvPr id="0" name=""/>
        <dsp:cNvSpPr/>
      </dsp:nvSpPr>
      <dsp:spPr>
        <a:xfrm>
          <a:off x="6349728" y="1761441"/>
          <a:ext cx="825843" cy="825843"/>
        </a:xfrm>
        <a:prstGeom prst="rect">
          <a:avLst/>
        </a:prstGeom>
        <a:blipFill>
          <a:blip xmlns:r="http://schemas.openxmlformats.org/officeDocument/2006/relationships" r:embed="rId4"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87475B-E7ED-47BE-98A8-8DEB2F14C262}">
      <dsp:nvSpPr>
        <dsp:cNvPr id="0" name=""/>
        <dsp:cNvSpPr/>
      </dsp:nvSpPr>
      <dsp:spPr>
        <a:xfrm>
          <a:off x="5582874" y="3238120"/>
          <a:ext cx="235955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FACULTY/STAFF SUPPORT</a:t>
          </a:r>
        </a:p>
      </dsp:txBody>
      <dsp:txXfrm>
        <a:off x="5582874" y="3238120"/>
        <a:ext cx="2359551" cy="720000"/>
      </dsp:txXfrm>
    </dsp:sp>
    <dsp:sp modelId="{0D4054F9-6DBB-40E8-8F28-1A773DD87190}">
      <dsp:nvSpPr>
        <dsp:cNvPr id="0" name=""/>
        <dsp:cNvSpPr/>
      </dsp:nvSpPr>
      <dsp:spPr>
        <a:xfrm>
          <a:off x="8815460" y="1350478"/>
          <a:ext cx="1439326" cy="1439326"/>
        </a:xfrm>
        <a:prstGeom prst="ellipse">
          <a:avLst/>
        </a:prstGeom>
        <a:solidFill>
          <a:srgbClr val="7030A0"/>
        </a:solidFill>
        <a:ln>
          <a:noFill/>
        </a:ln>
        <a:effectLst/>
      </dsp:spPr>
      <dsp:style>
        <a:lnRef idx="0">
          <a:scrgbClr r="0" g="0" b="0"/>
        </a:lnRef>
        <a:fillRef idx="1">
          <a:scrgbClr r="0" g="0" b="0"/>
        </a:fillRef>
        <a:effectRef idx="0">
          <a:scrgbClr r="0" g="0" b="0"/>
        </a:effectRef>
        <a:fontRef idx="minor"/>
      </dsp:style>
    </dsp:sp>
    <dsp:sp modelId="{97E42065-1666-4325-963E-18945537C6DD}">
      <dsp:nvSpPr>
        <dsp:cNvPr id="0" name=""/>
        <dsp:cNvSpPr/>
      </dsp:nvSpPr>
      <dsp:spPr>
        <a:xfrm>
          <a:off x="9122201" y="1657220"/>
          <a:ext cx="825843" cy="825843"/>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8D65F1-B544-4B52-A2A3-30A1A62F8CCF}">
      <dsp:nvSpPr>
        <dsp:cNvPr id="0" name=""/>
        <dsp:cNvSpPr/>
      </dsp:nvSpPr>
      <dsp:spPr>
        <a:xfrm>
          <a:off x="8355347" y="3238120"/>
          <a:ext cx="235955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Vibrant Community and Campus Spirit</a:t>
          </a:r>
        </a:p>
      </dsp:txBody>
      <dsp:txXfrm>
        <a:off x="8355347" y="3238120"/>
        <a:ext cx="2359551"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5F37A-A3F4-4392-BAE7-F41676587B87}">
      <dsp:nvSpPr>
        <dsp:cNvPr id="0" name=""/>
        <dsp:cNvSpPr/>
      </dsp:nvSpPr>
      <dsp:spPr>
        <a:xfrm>
          <a:off x="4278413" y="663049"/>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467C96-E829-462E-8017-192487743C5A}">
      <dsp:nvSpPr>
        <dsp:cNvPr id="0" name=""/>
        <dsp:cNvSpPr/>
      </dsp:nvSpPr>
      <dsp:spPr>
        <a:xfrm>
          <a:off x="4746413" y="1131049"/>
          <a:ext cx="1260000" cy="126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66CD2D-6CC8-498F-BA2F-CCA4A2E7179E}">
      <dsp:nvSpPr>
        <dsp:cNvPr id="0" name=""/>
        <dsp:cNvSpPr/>
      </dsp:nvSpPr>
      <dsp:spPr>
        <a:xfrm>
          <a:off x="3576413" y="3543049"/>
          <a:ext cx="3600000"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44650">
            <a:lnSpc>
              <a:spcPct val="100000"/>
            </a:lnSpc>
            <a:spcBef>
              <a:spcPct val="0"/>
            </a:spcBef>
            <a:spcAft>
              <a:spcPct val="35000"/>
            </a:spcAft>
            <a:buNone/>
            <a:defRPr cap="all"/>
          </a:pPr>
          <a:r>
            <a:rPr lang="en-US" sz="3700" kern="1200" dirty="0"/>
            <a:t>Student success</a:t>
          </a:r>
        </a:p>
        <a:p>
          <a:pPr marL="0" lvl="0" indent="0" algn="ctr" defTabSz="1644650">
            <a:lnSpc>
              <a:spcPct val="100000"/>
            </a:lnSpc>
            <a:spcBef>
              <a:spcPct val="0"/>
            </a:spcBef>
            <a:spcAft>
              <a:spcPct val="35000"/>
            </a:spcAft>
            <a:buNone/>
            <a:defRPr cap="all"/>
          </a:pPr>
          <a:r>
            <a:rPr lang="en-US" sz="2000" kern="1200" dirty="0">
              <a:solidFill>
                <a:schemeClr val="tx1">
                  <a:lumMod val="65000"/>
                  <a:lumOff val="35000"/>
                </a:schemeClr>
              </a:solidFill>
            </a:rPr>
            <a:t>Strategic goal 1</a:t>
          </a:r>
        </a:p>
      </dsp:txBody>
      <dsp:txXfrm>
        <a:off x="3576413" y="3543049"/>
        <a:ext cx="3600000" cy="110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403F9-DA23-4704-9194-408434A6B5D6}">
      <dsp:nvSpPr>
        <dsp:cNvPr id="0" name=""/>
        <dsp:cNvSpPr/>
      </dsp:nvSpPr>
      <dsp:spPr>
        <a:xfrm>
          <a:off x="-344803" y="1130556"/>
          <a:ext cx="10785567" cy="1568616"/>
        </a:xfrm>
        <a:prstGeom prst="rightArrow">
          <a:avLst>
            <a:gd name="adj1" fmla="val 50000"/>
            <a:gd name="adj2" fmla="val 50000"/>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254000" bIns="249018" numCol="1" spcCol="1270" anchor="ctr" anchorCtr="0">
          <a:noAutofit/>
        </a:bodyPr>
        <a:lstStyle/>
        <a:p>
          <a:pPr marL="0" lvl="0" indent="0" algn="l" defTabSz="800100">
            <a:lnSpc>
              <a:spcPct val="90000"/>
            </a:lnSpc>
            <a:spcBef>
              <a:spcPct val="0"/>
            </a:spcBef>
            <a:spcAft>
              <a:spcPct val="35000"/>
            </a:spcAft>
            <a:buNone/>
          </a:pPr>
          <a:r>
            <a:rPr lang="en-US" sz="1800" kern="1200" dirty="0"/>
            <a:t>$485,040 raised: Renewed five grants and secured two new grants</a:t>
          </a:r>
        </a:p>
      </dsp:txBody>
      <dsp:txXfrm>
        <a:off x="-344803" y="1522710"/>
        <a:ext cx="10393413" cy="784308"/>
      </dsp:txXfrm>
    </dsp:sp>
    <dsp:sp modelId="{0B45C6A6-ABCE-4F23-8350-A3BCE5539D69}">
      <dsp:nvSpPr>
        <dsp:cNvPr id="0" name=""/>
        <dsp:cNvSpPr/>
      </dsp:nvSpPr>
      <dsp:spPr>
        <a:xfrm>
          <a:off x="1648369" y="1653672"/>
          <a:ext cx="8792394" cy="1568616"/>
        </a:xfrm>
        <a:prstGeom prst="rightArrow">
          <a:avLst>
            <a:gd name="adj1" fmla="val 50000"/>
            <a:gd name="adj2" fmla="val 50000"/>
          </a:avLst>
        </a:prstGeom>
        <a:solidFill>
          <a:srgbClr val="EA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254000" bIns="249018" numCol="1" spcCol="1270" anchor="ctr" anchorCtr="0">
          <a:noAutofit/>
        </a:bodyPr>
        <a:lstStyle/>
        <a:p>
          <a:pPr marL="0" lvl="0" indent="0" algn="l" defTabSz="800100">
            <a:lnSpc>
              <a:spcPct val="90000"/>
            </a:lnSpc>
            <a:spcBef>
              <a:spcPct val="0"/>
            </a:spcBef>
            <a:spcAft>
              <a:spcPct val="35000"/>
            </a:spcAft>
            <a:buNone/>
          </a:pPr>
          <a:r>
            <a:rPr lang="en-US" sz="1800" kern="1200" dirty="0"/>
            <a:t>$237,027 raised: A “Virtual Mosaic”</a:t>
          </a:r>
        </a:p>
      </dsp:txBody>
      <dsp:txXfrm>
        <a:off x="1648369" y="2045826"/>
        <a:ext cx="8400240" cy="784308"/>
      </dsp:txXfrm>
    </dsp:sp>
    <dsp:sp modelId="{67560729-9FC2-430E-9EA6-F2C9A1BBD044}">
      <dsp:nvSpPr>
        <dsp:cNvPr id="0" name=""/>
        <dsp:cNvSpPr/>
      </dsp:nvSpPr>
      <dsp:spPr>
        <a:xfrm>
          <a:off x="3641541" y="2176789"/>
          <a:ext cx="6799221" cy="1568616"/>
        </a:xfrm>
        <a:prstGeom prst="rightArrow">
          <a:avLst>
            <a:gd name="adj1" fmla="val 50000"/>
            <a:gd name="adj2" fmla="val 50000"/>
          </a:avLst>
        </a:prstGeom>
        <a:solidFill>
          <a:srgbClr val="FF191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254000" bIns="249018" numCol="1" spcCol="1270" anchor="ctr" anchorCtr="0">
          <a:noAutofit/>
        </a:bodyPr>
        <a:lstStyle/>
        <a:p>
          <a:pPr marL="0" lvl="0" indent="0" algn="l" defTabSz="800100">
            <a:lnSpc>
              <a:spcPct val="90000"/>
            </a:lnSpc>
            <a:spcBef>
              <a:spcPct val="0"/>
            </a:spcBef>
            <a:spcAft>
              <a:spcPct val="35000"/>
            </a:spcAft>
            <a:buNone/>
          </a:pPr>
          <a:r>
            <a:rPr lang="en-US" sz="1800" kern="1200" dirty="0"/>
            <a:t>$110,815 raised: The One York Emergency Fund</a:t>
          </a:r>
        </a:p>
      </dsp:txBody>
      <dsp:txXfrm>
        <a:off x="3641541" y="2568943"/>
        <a:ext cx="6407067" cy="784308"/>
      </dsp:txXfrm>
    </dsp:sp>
    <dsp:sp modelId="{E9BD3B22-0BC4-4785-A20A-C332AB4FEFDE}">
      <dsp:nvSpPr>
        <dsp:cNvPr id="0" name=""/>
        <dsp:cNvSpPr/>
      </dsp:nvSpPr>
      <dsp:spPr>
        <a:xfrm>
          <a:off x="5635793" y="2699539"/>
          <a:ext cx="4804970" cy="1568616"/>
        </a:xfrm>
        <a:prstGeom prst="rightArrow">
          <a:avLst>
            <a:gd name="adj1" fmla="val 50000"/>
            <a:gd name="adj2" fmla="val 50000"/>
          </a:avLst>
        </a:prstGeom>
        <a:solidFill>
          <a:srgbClr val="FF4F4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254000" bIns="249018" numCol="1" spcCol="1270" anchor="ctr" anchorCtr="0">
          <a:noAutofit/>
        </a:bodyPr>
        <a:lstStyle/>
        <a:p>
          <a:pPr marL="0" lvl="0" indent="0" algn="l" defTabSz="800100">
            <a:lnSpc>
              <a:spcPct val="90000"/>
            </a:lnSpc>
            <a:spcBef>
              <a:spcPct val="0"/>
            </a:spcBef>
            <a:spcAft>
              <a:spcPct val="35000"/>
            </a:spcAft>
            <a:buNone/>
          </a:pPr>
          <a:r>
            <a:rPr lang="en-US" sz="1800" kern="1200" dirty="0"/>
            <a:t>$96,121 raised: York Day of Giving</a:t>
          </a:r>
        </a:p>
      </dsp:txBody>
      <dsp:txXfrm>
        <a:off x="5635793" y="3091693"/>
        <a:ext cx="4412816" cy="784308"/>
      </dsp:txXfrm>
    </dsp:sp>
    <dsp:sp modelId="{742D45F8-F1D7-4D4F-B64A-58CBB948AE28}">
      <dsp:nvSpPr>
        <dsp:cNvPr id="0" name=""/>
        <dsp:cNvSpPr/>
      </dsp:nvSpPr>
      <dsp:spPr>
        <a:xfrm>
          <a:off x="6242679" y="3353290"/>
          <a:ext cx="4191012" cy="1568616"/>
        </a:xfrm>
        <a:prstGeom prst="rightArrow">
          <a:avLst>
            <a:gd name="adj1" fmla="val 50000"/>
            <a:gd name="adj2" fmla="val 50000"/>
          </a:avLst>
        </a:prstGeom>
        <a:solidFill>
          <a:srgbClr val="FF939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254000" bIns="249018" numCol="1" spcCol="1270" anchor="ctr" anchorCtr="0">
          <a:noAutofit/>
        </a:bodyPr>
        <a:lstStyle/>
        <a:p>
          <a:pPr marL="0" lvl="0" indent="0" algn="l" defTabSz="800100">
            <a:lnSpc>
              <a:spcPct val="90000"/>
            </a:lnSpc>
            <a:spcBef>
              <a:spcPct val="0"/>
            </a:spcBef>
            <a:spcAft>
              <a:spcPct val="35000"/>
            </a:spcAft>
            <a:buNone/>
          </a:pPr>
          <a:r>
            <a:rPr lang="en-US" sz="1800" kern="1200" dirty="0"/>
            <a:t>$50,000 raised: Created 6 new scholarships </a:t>
          </a:r>
        </a:p>
      </dsp:txBody>
      <dsp:txXfrm>
        <a:off x="6242679" y="3745444"/>
        <a:ext cx="3798858" cy="7843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99A63-E8A9-4277-A0F4-D904B46B8458}">
      <dsp:nvSpPr>
        <dsp:cNvPr id="0" name=""/>
        <dsp:cNvSpPr/>
      </dsp:nvSpPr>
      <dsp:spPr>
        <a:xfrm>
          <a:off x="4295569" y="769043"/>
          <a:ext cx="2161687" cy="2129979"/>
        </a:xfrm>
        <a:prstGeom prst="ellipse">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C58F3C2A-CF31-4092-94D5-DFCB5233085F}">
      <dsp:nvSpPr>
        <dsp:cNvPr id="0" name=""/>
        <dsp:cNvSpPr/>
      </dsp:nvSpPr>
      <dsp:spPr>
        <a:xfrm>
          <a:off x="4756257" y="1222973"/>
          <a:ext cx="1240312" cy="122211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628BA-62BC-4A39-9B4A-B40BA674E606}">
      <dsp:nvSpPr>
        <dsp:cNvPr id="0" name=""/>
        <dsp:cNvSpPr/>
      </dsp:nvSpPr>
      <dsp:spPr>
        <a:xfrm>
          <a:off x="3035429" y="3574266"/>
          <a:ext cx="4681967" cy="9652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44650">
            <a:lnSpc>
              <a:spcPct val="90000"/>
            </a:lnSpc>
            <a:spcBef>
              <a:spcPct val="0"/>
            </a:spcBef>
            <a:spcAft>
              <a:spcPct val="35000"/>
            </a:spcAft>
            <a:buNone/>
          </a:pPr>
          <a:r>
            <a:rPr lang="en-US" sz="3700" kern="1200" dirty="0"/>
            <a:t>ACADEMIC EXCELLENCE</a:t>
          </a:r>
        </a:p>
        <a:p>
          <a:pPr marL="0" lvl="0" indent="0" algn="ctr" defTabSz="1644650">
            <a:lnSpc>
              <a:spcPct val="90000"/>
            </a:lnSpc>
            <a:spcBef>
              <a:spcPct val="0"/>
            </a:spcBef>
            <a:spcAft>
              <a:spcPct val="35000"/>
            </a:spcAft>
            <a:buNone/>
          </a:pPr>
          <a:r>
            <a:rPr lang="en-US" sz="2000" kern="1200" cap="all" baseline="0" dirty="0">
              <a:solidFill>
                <a:schemeClr val="tx1">
                  <a:lumMod val="65000"/>
                  <a:lumOff val="35000"/>
                </a:schemeClr>
              </a:solidFill>
            </a:rPr>
            <a:t>Strategic goal 2</a:t>
          </a:r>
          <a:endParaRPr lang="en-US" sz="2000" kern="1200" cap="all" baseline="0" dirty="0"/>
        </a:p>
      </dsp:txBody>
      <dsp:txXfrm>
        <a:off x="3035429" y="3574266"/>
        <a:ext cx="4681967" cy="9652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5647A-9F7B-4F15-9E64-77CF790BADA7}">
      <dsp:nvSpPr>
        <dsp:cNvPr id="0" name=""/>
        <dsp:cNvSpPr/>
      </dsp:nvSpPr>
      <dsp:spPr>
        <a:xfrm>
          <a:off x="4295569" y="703657"/>
          <a:ext cx="2161687" cy="2130012"/>
        </a:xfrm>
        <a:prstGeom prst="ellipse">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8E261CBE-DA24-4ED4-BD12-1AB153B99CD6}">
      <dsp:nvSpPr>
        <dsp:cNvPr id="0" name=""/>
        <dsp:cNvSpPr/>
      </dsp:nvSpPr>
      <dsp:spPr>
        <a:xfrm>
          <a:off x="4756257" y="1311828"/>
          <a:ext cx="1240312" cy="1222138"/>
        </a:xfrm>
        <a:prstGeom prst="rect">
          <a:avLst/>
        </a:prstGeom>
        <a:blipFill>
          <a:blip xmlns:r="http://schemas.openxmlformats.org/officeDocument/2006/relationships" r:embed="rId1"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87475B-E7ED-47BE-98A8-8DEB2F14C262}">
      <dsp:nvSpPr>
        <dsp:cNvPr id="0" name=""/>
        <dsp:cNvSpPr/>
      </dsp:nvSpPr>
      <dsp:spPr>
        <a:xfrm>
          <a:off x="2497825" y="3497117"/>
          <a:ext cx="5757176" cy="1107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44650">
            <a:lnSpc>
              <a:spcPct val="100000"/>
            </a:lnSpc>
            <a:spcBef>
              <a:spcPct val="0"/>
            </a:spcBef>
            <a:spcAft>
              <a:spcPct val="35000"/>
            </a:spcAft>
            <a:buNone/>
            <a:defRPr cap="all"/>
          </a:pPr>
          <a:r>
            <a:rPr lang="en-US" sz="3700" kern="1200" dirty="0"/>
            <a:t>FACULTY/STAFF SUPPORT</a:t>
          </a:r>
        </a:p>
        <a:p>
          <a:pPr marL="0" lvl="0" indent="0" algn="ctr" defTabSz="1644650">
            <a:lnSpc>
              <a:spcPct val="100000"/>
            </a:lnSpc>
            <a:spcBef>
              <a:spcPct val="0"/>
            </a:spcBef>
            <a:spcAft>
              <a:spcPct val="35000"/>
            </a:spcAft>
            <a:buNone/>
            <a:defRPr cap="all"/>
          </a:pPr>
          <a:r>
            <a:rPr lang="en-US" sz="2000" kern="1200" dirty="0">
              <a:solidFill>
                <a:schemeClr val="tx1">
                  <a:lumMod val="65000"/>
                  <a:lumOff val="35000"/>
                </a:schemeClr>
              </a:solidFill>
            </a:rPr>
            <a:t>Strategic goal 3</a:t>
          </a:r>
          <a:endParaRPr lang="en-US" sz="2000" kern="1200" dirty="0"/>
        </a:p>
      </dsp:txBody>
      <dsp:txXfrm>
        <a:off x="2497825" y="3497117"/>
        <a:ext cx="5757176" cy="11078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054F9-6DBB-40E8-8F28-1A773DD87190}">
      <dsp:nvSpPr>
        <dsp:cNvPr id="0" name=""/>
        <dsp:cNvSpPr/>
      </dsp:nvSpPr>
      <dsp:spPr>
        <a:xfrm>
          <a:off x="4295569" y="703657"/>
          <a:ext cx="2161687" cy="2130012"/>
        </a:xfrm>
        <a:prstGeom prst="ellipse">
          <a:avLst/>
        </a:prstGeom>
        <a:solidFill>
          <a:srgbClr val="7030A0"/>
        </a:solidFill>
        <a:ln>
          <a:noFill/>
        </a:ln>
        <a:effectLst/>
      </dsp:spPr>
      <dsp:style>
        <a:lnRef idx="0">
          <a:scrgbClr r="0" g="0" b="0"/>
        </a:lnRef>
        <a:fillRef idx="1">
          <a:scrgbClr r="0" g="0" b="0"/>
        </a:fillRef>
        <a:effectRef idx="0">
          <a:scrgbClr r="0" g="0" b="0"/>
        </a:effectRef>
        <a:fontRef idx="minor"/>
      </dsp:style>
    </dsp:sp>
    <dsp:sp modelId="{97E42065-1666-4325-963E-18945537C6DD}">
      <dsp:nvSpPr>
        <dsp:cNvPr id="0" name=""/>
        <dsp:cNvSpPr/>
      </dsp:nvSpPr>
      <dsp:spPr>
        <a:xfrm>
          <a:off x="4756257" y="1157594"/>
          <a:ext cx="1240312" cy="122213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8D65F1-B544-4B52-A2A3-30A1A62F8CCF}">
      <dsp:nvSpPr>
        <dsp:cNvPr id="0" name=""/>
        <dsp:cNvSpPr/>
      </dsp:nvSpPr>
      <dsp:spPr>
        <a:xfrm>
          <a:off x="1072848" y="3497117"/>
          <a:ext cx="8607130" cy="1107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44650">
            <a:lnSpc>
              <a:spcPct val="100000"/>
            </a:lnSpc>
            <a:spcBef>
              <a:spcPct val="0"/>
            </a:spcBef>
            <a:spcAft>
              <a:spcPct val="35000"/>
            </a:spcAft>
            <a:buNone/>
            <a:defRPr cap="all"/>
          </a:pPr>
          <a:r>
            <a:rPr lang="en-US" sz="3700" kern="1200" dirty="0"/>
            <a:t>Vibrant Community and Campus Spirit</a:t>
          </a:r>
        </a:p>
        <a:p>
          <a:pPr marL="0" lvl="0" indent="0" algn="ctr" defTabSz="1644650">
            <a:lnSpc>
              <a:spcPct val="100000"/>
            </a:lnSpc>
            <a:spcBef>
              <a:spcPct val="0"/>
            </a:spcBef>
            <a:spcAft>
              <a:spcPct val="35000"/>
            </a:spcAft>
            <a:buNone/>
            <a:defRPr cap="all"/>
          </a:pPr>
          <a:r>
            <a:rPr lang="en-US" sz="2000" kern="1200" dirty="0">
              <a:solidFill>
                <a:schemeClr val="tx1">
                  <a:lumMod val="65000"/>
                  <a:lumOff val="35000"/>
                </a:schemeClr>
              </a:solidFill>
            </a:rPr>
            <a:t>Strategic goal 4</a:t>
          </a:r>
          <a:endParaRPr lang="en-US" sz="2000" kern="1200" dirty="0"/>
        </a:p>
      </dsp:txBody>
      <dsp:txXfrm>
        <a:off x="1072848" y="3497117"/>
        <a:ext cx="8607130" cy="11078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B04BF-7337-A244-9B08-10A3BAA6B0E9}">
      <dsp:nvSpPr>
        <dsp:cNvPr id="0" name=""/>
        <dsp:cNvSpPr/>
      </dsp:nvSpPr>
      <dsp:spPr>
        <a:xfrm>
          <a:off x="0" y="1106217"/>
          <a:ext cx="3564839" cy="213890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CELEBRATE</a:t>
          </a:r>
        </a:p>
      </dsp:txBody>
      <dsp:txXfrm>
        <a:off x="0" y="1106217"/>
        <a:ext cx="3564839" cy="2138903"/>
      </dsp:txXfrm>
    </dsp:sp>
    <dsp:sp modelId="{25F22577-8225-4EFD-B813-465E56ED843E}">
      <dsp:nvSpPr>
        <dsp:cNvPr id="0" name=""/>
        <dsp:cNvSpPr/>
      </dsp:nvSpPr>
      <dsp:spPr>
        <a:xfrm>
          <a:off x="3921323" y="1106217"/>
          <a:ext cx="3564839" cy="2138903"/>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EVALUATE</a:t>
          </a:r>
          <a:endParaRPr lang="en-US" sz="4400" kern="1200" dirty="0"/>
        </a:p>
      </dsp:txBody>
      <dsp:txXfrm>
        <a:off x="3921323" y="1106217"/>
        <a:ext cx="3564839" cy="2138903"/>
      </dsp:txXfrm>
    </dsp:sp>
    <dsp:sp modelId="{B68C0127-C5A4-E240-9709-534248DDF8FE}">
      <dsp:nvSpPr>
        <dsp:cNvPr id="0" name=""/>
        <dsp:cNvSpPr/>
      </dsp:nvSpPr>
      <dsp:spPr>
        <a:xfrm>
          <a:off x="7842647" y="1106217"/>
          <a:ext cx="3564839" cy="2138903"/>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GROW</a:t>
          </a:r>
          <a:endParaRPr lang="en-US" sz="4400" kern="1200" dirty="0"/>
        </a:p>
      </dsp:txBody>
      <dsp:txXfrm>
        <a:off x="7842647" y="1106217"/>
        <a:ext cx="3564839" cy="213890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4BDEA6-A402-4CAA-B281-7C7B72BE21B6}" type="datetimeFigureOut">
              <a:rPr lang="en-US" smtClean="0"/>
              <a:t>11/1/2021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5BB169-42B2-4831-AC3A-7CAD583F08DC}" type="slidenum">
              <a:rPr lang="en-US" smtClean="0"/>
              <a:t>‹#›</a:t>
            </a:fld>
            <a:endParaRPr lang="en-US" dirty="0"/>
          </a:p>
        </p:txBody>
      </p:sp>
    </p:spTree>
    <p:extLst>
      <p:ext uri="{BB962C8B-B14F-4D97-AF65-F5344CB8AC3E}">
        <p14:creationId xmlns:p14="http://schemas.microsoft.com/office/powerpoint/2010/main" val="2133210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1CF20-E12F-40E1-805E-EB34F097A967}" type="datetimeFigureOut">
              <a:rPr lang="en-US" smtClean="0"/>
              <a:t>11/1/2021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E80DA-9ECA-4CE6-8FE4-6577434A0D8F}" type="slidenum">
              <a:rPr lang="en-US" smtClean="0"/>
              <a:t>‹#›</a:t>
            </a:fld>
            <a:endParaRPr lang="en-US" dirty="0"/>
          </a:p>
        </p:txBody>
      </p:sp>
    </p:spTree>
    <p:extLst>
      <p:ext uri="{BB962C8B-B14F-4D97-AF65-F5344CB8AC3E}">
        <p14:creationId xmlns:p14="http://schemas.microsoft.com/office/powerpoint/2010/main" val="385671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9E80DA-9ECA-4CE6-8FE4-6577434A0D8F}" type="slidenum">
              <a:rPr lang="en-US" smtClean="0"/>
              <a:t>1</a:t>
            </a:fld>
            <a:endParaRPr lang="en-US" dirty="0"/>
          </a:p>
        </p:txBody>
      </p:sp>
    </p:spTree>
    <p:extLst>
      <p:ext uri="{BB962C8B-B14F-4D97-AF65-F5344CB8AC3E}">
        <p14:creationId xmlns:p14="http://schemas.microsoft.com/office/powerpoint/2010/main" val="1840948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6-year graduation rate is well below the CUNY average</a:t>
            </a:r>
          </a:p>
          <a:p>
            <a:endParaRPr lang="en-US" dirty="0"/>
          </a:p>
          <a:p>
            <a:r>
              <a:rPr lang="en-US" dirty="0"/>
              <a:t>Again, retention is a college-wide effort – we all have to take responsibility to helping our students to graduation</a:t>
            </a:r>
          </a:p>
        </p:txBody>
      </p:sp>
      <p:sp>
        <p:nvSpPr>
          <p:cNvPr id="4" name="Slide Number Placeholder 3"/>
          <p:cNvSpPr>
            <a:spLocks noGrp="1"/>
          </p:cNvSpPr>
          <p:nvPr>
            <p:ph type="sldNum" sz="quarter" idx="5"/>
          </p:nvPr>
        </p:nvSpPr>
        <p:spPr/>
        <p:txBody>
          <a:bodyPr/>
          <a:lstStyle/>
          <a:p>
            <a:fld id="{DE9E80DA-9ECA-4CE6-8FE4-6577434A0D8F}" type="slidenum">
              <a:rPr lang="en-US" smtClean="0"/>
              <a:t>10</a:t>
            </a:fld>
            <a:endParaRPr lang="en-US" dirty="0"/>
          </a:p>
        </p:txBody>
      </p:sp>
    </p:spTree>
    <p:extLst>
      <p:ext uri="{BB962C8B-B14F-4D97-AF65-F5344CB8AC3E}">
        <p14:creationId xmlns:p14="http://schemas.microsoft.com/office/powerpoint/2010/main" val="700626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been a slight increase in the proportion of first-time students who earn 30 credits or more in their first year at York but results are well below the University average.</a:t>
            </a:r>
          </a:p>
        </p:txBody>
      </p:sp>
      <p:sp>
        <p:nvSpPr>
          <p:cNvPr id="4" name="Slide Number Placeholder 3"/>
          <p:cNvSpPr>
            <a:spLocks noGrp="1"/>
          </p:cNvSpPr>
          <p:nvPr>
            <p:ph type="sldNum" sz="quarter" idx="5"/>
          </p:nvPr>
        </p:nvSpPr>
        <p:spPr/>
        <p:txBody>
          <a:bodyPr/>
          <a:lstStyle/>
          <a:p>
            <a:fld id="{DE9E80DA-9ECA-4CE6-8FE4-6577434A0D8F}" type="slidenum">
              <a:rPr lang="en-US" smtClean="0"/>
              <a:t>11</a:t>
            </a:fld>
            <a:endParaRPr lang="en-US" dirty="0"/>
          </a:p>
        </p:txBody>
      </p:sp>
    </p:spTree>
    <p:extLst>
      <p:ext uri="{BB962C8B-B14F-4D97-AF65-F5344CB8AC3E}">
        <p14:creationId xmlns:p14="http://schemas.microsoft.com/office/powerpoint/2010/main" val="2015263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E80DA-9ECA-4CE6-8FE4-6577434A0D8F}" type="slidenum">
              <a:rPr lang="en-US" smtClean="0"/>
              <a:t>12</a:t>
            </a:fld>
            <a:endParaRPr lang="en-US" dirty="0"/>
          </a:p>
        </p:txBody>
      </p:sp>
    </p:spTree>
    <p:extLst>
      <p:ext uri="{BB962C8B-B14F-4D97-AF65-F5344CB8AC3E}">
        <p14:creationId xmlns:p14="http://schemas.microsoft.com/office/powerpoint/2010/main" val="3431888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E80DA-9ECA-4CE6-8FE4-6577434A0D8F}" type="slidenum">
              <a:rPr lang="en-US" smtClean="0"/>
              <a:t>13</a:t>
            </a:fld>
            <a:endParaRPr lang="en-US" dirty="0"/>
          </a:p>
        </p:txBody>
      </p:sp>
    </p:spTree>
    <p:extLst>
      <p:ext uri="{BB962C8B-B14F-4D97-AF65-F5344CB8AC3E}">
        <p14:creationId xmlns:p14="http://schemas.microsoft.com/office/powerpoint/2010/main" val="682355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E80DA-9ECA-4CE6-8FE4-6577434A0D8F}" type="slidenum">
              <a:rPr lang="en-US" smtClean="0"/>
              <a:t>14</a:t>
            </a:fld>
            <a:endParaRPr lang="en-US" dirty="0"/>
          </a:p>
        </p:txBody>
      </p:sp>
    </p:spTree>
    <p:extLst>
      <p:ext uri="{BB962C8B-B14F-4D97-AF65-F5344CB8AC3E}">
        <p14:creationId xmlns:p14="http://schemas.microsoft.com/office/powerpoint/2010/main" val="3486623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E80DA-9ECA-4CE6-8FE4-6577434A0D8F}" type="slidenum">
              <a:rPr lang="en-US" smtClean="0"/>
              <a:t>15</a:t>
            </a:fld>
            <a:endParaRPr lang="en-US" dirty="0"/>
          </a:p>
        </p:txBody>
      </p:sp>
    </p:spTree>
    <p:extLst>
      <p:ext uri="{BB962C8B-B14F-4D97-AF65-F5344CB8AC3E}">
        <p14:creationId xmlns:p14="http://schemas.microsoft.com/office/powerpoint/2010/main" val="2222548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has been a notable improvement in voluntary support over the past two years. </a:t>
            </a:r>
          </a:p>
          <a:p>
            <a:r>
              <a:rPr lang="en-US" dirty="0"/>
              <a:t>We know we still have work to do to build the Advancement infrastructure.</a:t>
            </a:r>
          </a:p>
        </p:txBody>
      </p:sp>
      <p:sp>
        <p:nvSpPr>
          <p:cNvPr id="4" name="Slide Number Placeholder 3"/>
          <p:cNvSpPr>
            <a:spLocks noGrp="1"/>
          </p:cNvSpPr>
          <p:nvPr>
            <p:ph type="sldNum" sz="quarter" idx="5"/>
          </p:nvPr>
        </p:nvSpPr>
        <p:spPr/>
        <p:txBody>
          <a:bodyPr/>
          <a:lstStyle/>
          <a:p>
            <a:fld id="{DE9E80DA-9ECA-4CE6-8FE4-6577434A0D8F}" type="slidenum">
              <a:rPr lang="en-US" smtClean="0"/>
              <a:t>16</a:t>
            </a:fld>
            <a:endParaRPr lang="en-US" dirty="0"/>
          </a:p>
        </p:txBody>
      </p:sp>
    </p:spTree>
    <p:extLst>
      <p:ext uri="{BB962C8B-B14F-4D97-AF65-F5344CB8AC3E}">
        <p14:creationId xmlns:p14="http://schemas.microsoft.com/office/powerpoint/2010/main" val="3783862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Advancement had a record-breaking year for York College but we know we have a way to go to build our muscles in this area</a:t>
            </a:r>
          </a:p>
        </p:txBody>
      </p:sp>
      <p:sp>
        <p:nvSpPr>
          <p:cNvPr id="4" name="Slide Number Placeholder 3"/>
          <p:cNvSpPr>
            <a:spLocks noGrp="1"/>
          </p:cNvSpPr>
          <p:nvPr>
            <p:ph type="sldNum" sz="quarter" idx="5"/>
          </p:nvPr>
        </p:nvSpPr>
        <p:spPr/>
        <p:txBody>
          <a:bodyPr/>
          <a:lstStyle/>
          <a:p>
            <a:fld id="{DE9E80DA-9ECA-4CE6-8FE4-6577434A0D8F}" type="slidenum">
              <a:rPr lang="en-US" smtClean="0"/>
              <a:t>17</a:t>
            </a:fld>
            <a:endParaRPr lang="en-US" dirty="0"/>
          </a:p>
        </p:txBody>
      </p:sp>
    </p:spTree>
    <p:extLst>
      <p:ext uri="{BB962C8B-B14F-4D97-AF65-F5344CB8AC3E}">
        <p14:creationId xmlns:p14="http://schemas.microsoft.com/office/powerpoint/2010/main" val="3931544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Advancement raised almost $150,000 to help our students over the past year.</a:t>
            </a:r>
          </a:p>
          <a:p>
            <a:r>
              <a:rPr lang="en-US" dirty="0"/>
              <a:t>48 emergency grants were awarded in addition to 120 scholarships and 2 stipends</a:t>
            </a:r>
          </a:p>
        </p:txBody>
      </p:sp>
      <p:sp>
        <p:nvSpPr>
          <p:cNvPr id="4" name="Slide Number Placeholder 3"/>
          <p:cNvSpPr>
            <a:spLocks noGrp="1"/>
          </p:cNvSpPr>
          <p:nvPr>
            <p:ph type="sldNum" sz="quarter" idx="5"/>
          </p:nvPr>
        </p:nvSpPr>
        <p:spPr/>
        <p:txBody>
          <a:bodyPr/>
          <a:lstStyle/>
          <a:p>
            <a:fld id="{DE9E80DA-9ECA-4CE6-8FE4-6577434A0D8F}" type="slidenum">
              <a:rPr lang="en-US" smtClean="0"/>
              <a:t>18</a:t>
            </a:fld>
            <a:endParaRPr lang="en-US" dirty="0"/>
          </a:p>
        </p:txBody>
      </p:sp>
    </p:spTree>
    <p:extLst>
      <p:ext uri="{BB962C8B-B14F-4D97-AF65-F5344CB8AC3E}">
        <p14:creationId xmlns:p14="http://schemas.microsoft.com/office/powerpoint/2010/main" val="875149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 – on rationale</a:t>
            </a:r>
          </a:p>
        </p:txBody>
      </p:sp>
      <p:sp>
        <p:nvSpPr>
          <p:cNvPr id="4" name="Slide Number Placeholder 3"/>
          <p:cNvSpPr>
            <a:spLocks noGrp="1"/>
          </p:cNvSpPr>
          <p:nvPr>
            <p:ph type="sldNum" sz="quarter" idx="5"/>
          </p:nvPr>
        </p:nvSpPr>
        <p:spPr/>
        <p:txBody>
          <a:bodyPr/>
          <a:lstStyle/>
          <a:p>
            <a:fld id="{AF6441DB-5A52-F34E-8734-13CBC6AB5AE2}" type="slidenum">
              <a:rPr lang="en-US" smtClean="0"/>
              <a:t>19</a:t>
            </a:fld>
            <a:endParaRPr lang="en-US" dirty="0"/>
          </a:p>
        </p:txBody>
      </p:sp>
    </p:spTree>
    <p:extLst>
      <p:ext uri="{BB962C8B-B14F-4D97-AF65-F5344CB8AC3E}">
        <p14:creationId xmlns:p14="http://schemas.microsoft.com/office/powerpoint/2010/main" val="2683055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I gave my address from my dining room in the middle of the pandemic. Today, I come to you from my office.</a:t>
            </a:r>
          </a:p>
          <a:p>
            <a:endParaRPr lang="en-US" dirty="0"/>
          </a:p>
          <a:p>
            <a:r>
              <a:rPr lang="en-US" dirty="0"/>
              <a:t>I missed you! I missed our students, my hallway conversations with cabinet members, and the professional conversations and social interactions with faculty and staff. I missed the energy of an active, engaged campus!</a:t>
            </a:r>
          </a:p>
          <a:p>
            <a:endParaRPr lang="en-US" dirty="0"/>
          </a:p>
          <a:p>
            <a:r>
              <a:rPr lang="en-US" dirty="0"/>
              <a:t>We have made so much progress in the past year and I know there is more that we can do when we all work together in the best interest of our students.</a:t>
            </a:r>
          </a:p>
          <a:p>
            <a:r>
              <a:rPr lang="en-US" dirty="0"/>
              <a:t>I know there are details to work through regarding the spring semester and a more advanced and robust return to campus but I look forward to when we can all be together again on a more regular basis.</a:t>
            </a:r>
          </a:p>
          <a:p>
            <a:endParaRPr lang="en-US" dirty="0"/>
          </a:p>
        </p:txBody>
      </p:sp>
      <p:sp>
        <p:nvSpPr>
          <p:cNvPr id="4" name="Slide Number Placeholder 3"/>
          <p:cNvSpPr>
            <a:spLocks noGrp="1"/>
          </p:cNvSpPr>
          <p:nvPr>
            <p:ph type="sldNum" sz="quarter" idx="5"/>
          </p:nvPr>
        </p:nvSpPr>
        <p:spPr/>
        <p:txBody>
          <a:bodyPr/>
          <a:lstStyle/>
          <a:p>
            <a:fld id="{DE9E80DA-9ECA-4CE6-8FE4-6577434A0D8F}" type="slidenum">
              <a:rPr lang="en-US" smtClean="0"/>
              <a:t>2</a:t>
            </a:fld>
            <a:endParaRPr lang="en-US" dirty="0"/>
          </a:p>
        </p:txBody>
      </p:sp>
    </p:spTree>
    <p:extLst>
      <p:ext uri="{BB962C8B-B14F-4D97-AF65-F5344CB8AC3E}">
        <p14:creationId xmlns:p14="http://schemas.microsoft.com/office/powerpoint/2010/main" val="1537045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E80DA-9ECA-4CE6-8FE4-6577434A0D8F}" type="slidenum">
              <a:rPr lang="en-US" smtClean="0"/>
              <a:t>20</a:t>
            </a:fld>
            <a:endParaRPr lang="en-US" dirty="0"/>
          </a:p>
        </p:txBody>
      </p:sp>
    </p:spTree>
    <p:extLst>
      <p:ext uri="{BB962C8B-B14F-4D97-AF65-F5344CB8AC3E}">
        <p14:creationId xmlns:p14="http://schemas.microsoft.com/office/powerpoint/2010/main" val="1084239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E80DA-9ECA-4CE6-8FE4-6577434A0D8F}" type="slidenum">
              <a:rPr lang="en-US" smtClean="0"/>
              <a:t>21</a:t>
            </a:fld>
            <a:endParaRPr lang="en-US" dirty="0"/>
          </a:p>
        </p:txBody>
      </p:sp>
    </p:spTree>
    <p:extLst>
      <p:ext uri="{BB962C8B-B14F-4D97-AF65-F5344CB8AC3E}">
        <p14:creationId xmlns:p14="http://schemas.microsoft.com/office/powerpoint/2010/main" val="2863816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E80DA-9ECA-4CE6-8FE4-6577434A0D8F}" type="slidenum">
              <a:rPr lang="en-US" smtClean="0"/>
              <a:t>22</a:t>
            </a:fld>
            <a:endParaRPr lang="en-US" dirty="0"/>
          </a:p>
        </p:txBody>
      </p:sp>
    </p:spTree>
    <p:extLst>
      <p:ext uri="{BB962C8B-B14F-4D97-AF65-F5344CB8AC3E}">
        <p14:creationId xmlns:p14="http://schemas.microsoft.com/office/powerpoint/2010/main" val="749734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E80DA-9ECA-4CE6-8FE4-6577434A0D8F}" type="slidenum">
              <a:rPr lang="en-US" smtClean="0"/>
              <a:t>23</a:t>
            </a:fld>
            <a:endParaRPr lang="en-US" dirty="0"/>
          </a:p>
        </p:txBody>
      </p:sp>
    </p:spTree>
    <p:extLst>
      <p:ext uri="{BB962C8B-B14F-4D97-AF65-F5344CB8AC3E}">
        <p14:creationId xmlns:p14="http://schemas.microsoft.com/office/powerpoint/2010/main" val="1440344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E80DA-9ECA-4CE6-8FE4-6577434A0D8F}" type="slidenum">
              <a:rPr lang="en-US" smtClean="0"/>
              <a:t>24</a:t>
            </a:fld>
            <a:endParaRPr lang="en-US" dirty="0"/>
          </a:p>
        </p:txBody>
      </p:sp>
    </p:spTree>
    <p:extLst>
      <p:ext uri="{BB962C8B-B14F-4D97-AF65-F5344CB8AC3E}">
        <p14:creationId xmlns:p14="http://schemas.microsoft.com/office/powerpoint/2010/main" val="3412818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 – on rationale</a:t>
            </a:r>
          </a:p>
        </p:txBody>
      </p:sp>
      <p:sp>
        <p:nvSpPr>
          <p:cNvPr id="4" name="Slide Number Placeholder 3"/>
          <p:cNvSpPr>
            <a:spLocks noGrp="1"/>
          </p:cNvSpPr>
          <p:nvPr>
            <p:ph type="sldNum" sz="quarter" idx="5"/>
          </p:nvPr>
        </p:nvSpPr>
        <p:spPr/>
        <p:txBody>
          <a:bodyPr/>
          <a:lstStyle/>
          <a:p>
            <a:fld id="{AF6441DB-5A52-F34E-8734-13CBC6AB5AE2}" type="slidenum">
              <a:rPr lang="en-US" smtClean="0"/>
              <a:t>25</a:t>
            </a:fld>
            <a:endParaRPr lang="en-US" dirty="0"/>
          </a:p>
        </p:txBody>
      </p:sp>
    </p:spTree>
    <p:extLst>
      <p:ext uri="{BB962C8B-B14F-4D97-AF65-F5344CB8AC3E}">
        <p14:creationId xmlns:p14="http://schemas.microsoft.com/office/powerpoint/2010/main" val="3999469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York has a larger of proportion of racially/ethnically diverse minorities than CUNY. </a:t>
            </a:r>
          </a:p>
        </p:txBody>
      </p:sp>
      <p:sp>
        <p:nvSpPr>
          <p:cNvPr id="4" name="Slide Number Placeholder 3"/>
          <p:cNvSpPr>
            <a:spLocks noGrp="1"/>
          </p:cNvSpPr>
          <p:nvPr>
            <p:ph type="sldNum" sz="quarter" idx="5"/>
          </p:nvPr>
        </p:nvSpPr>
        <p:spPr/>
        <p:txBody>
          <a:bodyPr/>
          <a:lstStyle/>
          <a:p>
            <a:fld id="{DE9E80DA-9ECA-4CE6-8FE4-6577434A0D8F}" type="slidenum">
              <a:rPr lang="en-US" smtClean="0"/>
              <a:t>26</a:t>
            </a:fld>
            <a:endParaRPr lang="en-US" dirty="0"/>
          </a:p>
        </p:txBody>
      </p:sp>
    </p:spTree>
    <p:extLst>
      <p:ext uri="{BB962C8B-B14F-4D97-AF65-F5344CB8AC3E}">
        <p14:creationId xmlns:p14="http://schemas.microsoft.com/office/powerpoint/2010/main" val="1115182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70 new faculty hired in the past five years (2016 to 2020) – either in new positions or replacements – 63% were women and 60% were members of a minority group</a:t>
            </a:r>
          </a:p>
        </p:txBody>
      </p:sp>
      <p:sp>
        <p:nvSpPr>
          <p:cNvPr id="4" name="Slide Number Placeholder 3"/>
          <p:cNvSpPr>
            <a:spLocks noGrp="1"/>
          </p:cNvSpPr>
          <p:nvPr>
            <p:ph type="sldNum" sz="quarter" idx="5"/>
          </p:nvPr>
        </p:nvSpPr>
        <p:spPr/>
        <p:txBody>
          <a:bodyPr/>
          <a:lstStyle/>
          <a:p>
            <a:fld id="{DE9E80DA-9ECA-4CE6-8FE4-6577434A0D8F}" type="slidenum">
              <a:rPr lang="en-US" smtClean="0"/>
              <a:t>27</a:t>
            </a:fld>
            <a:endParaRPr lang="en-US" dirty="0"/>
          </a:p>
        </p:txBody>
      </p:sp>
    </p:spTree>
    <p:extLst>
      <p:ext uri="{BB962C8B-B14F-4D97-AF65-F5344CB8AC3E}">
        <p14:creationId xmlns:p14="http://schemas.microsoft.com/office/powerpoint/2010/main" val="1389171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FY 2020, 12 research grants were funded at York for almost 1.2 million</a:t>
            </a:r>
          </a:p>
        </p:txBody>
      </p:sp>
      <p:sp>
        <p:nvSpPr>
          <p:cNvPr id="4" name="Slide Number Placeholder 3"/>
          <p:cNvSpPr>
            <a:spLocks noGrp="1"/>
          </p:cNvSpPr>
          <p:nvPr>
            <p:ph type="sldNum" sz="quarter" idx="5"/>
          </p:nvPr>
        </p:nvSpPr>
        <p:spPr/>
        <p:txBody>
          <a:bodyPr/>
          <a:lstStyle/>
          <a:p>
            <a:fld id="{DE9E80DA-9ECA-4CE6-8FE4-6577434A0D8F}" type="slidenum">
              <a:rPr lang="en-US" smtClean="0"/>
              <a:t>28</a:t>
            </a:fld>
            <a:endParaRPr lang="en-US" dirty="0"/>
          </a:p>
        </p:txBody>
      </p:sp>
    </p:spTree>
    <p:extLst>
      <p:ext uri="{BB962C8B-B14F-4D97-AF65-F5344CB8AC3E}">
        <p14:creationId xmlns:p14="http://schemas.microsoft.com/office/powerpoint/2010/main" val="3465318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E80DA-9ECA-4CE6-8FE4-6577434A0D8F}" type="slidenum">
              <a:rPr lang="en-US" smtClean="0"/>
              <a:t>29</a:t>
            </a:fld>
            <a:endParaRPr lang="en-US" dirty="0"/>
          </a:p>
        </p:txBody>
      </p:sp>
    </p:spTree>
    <p:extLst>
      <p:ext uri="{BB962C8B-B14F-4D97-AF65-F5344CB8AC3E}">
        <p14:creationId xmlns:p14="http://schemas.microsoft.com/office/powerpoint/2010/main" val="1805155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9E80DA-9ECA-4CE6-8FE4-6577434A0D8F}" type="slidenum">
              <a:rPr lang="en-US" smtClean="0"/>
              <a:t>3</a:t>
            </a:fld>
            <a:endParaRPr lang="en-US" dirty="0"/>
          </a:p>
        </p:txBody>
      </p:sp>
    </p:spTree>
    <p:extLst>
      <p:ext uri="{BB962C8B-B14F-4D97-AF65-F5344CB8AC3E}">
        <p14:creationId xmlns:p14="http://schemas.microsoft.com/office/powerpoint/2010/main" val="744321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 – on rationale</a:t>
            </a:r>
          </a:p>
        </p:txBody>
      </p:sp>
      <p:sp>
        <p:nvSpPr>
          <p:cNvPr id="4" name="Slide Number Placeholder 3"/>
          <p:cNvSpPr>
            <a:spLocks noGrp="1"/>
          </p:cNvSpPr>
          <p:nvPr>
            <p:ph type="sldNum" sz="quarter" idx="5"/>
          </p:nvPr>
        </p:nvSpPr>
        <p:spPr/>
        <p:txBody>
          <a:bodyPr/>
          <a:lstStyle/>
          <a:p>
            <a:fld id="{AF6441DB-5A52-F34E-8734-13CBC6AB5AE2}" type="slidenum">
              <a:rPr lang="en-US" smtClean="0"/>
              <a:t>30</a:t>
            </a:fld>
            <a:endParaRPr lang="en-US" dirty="0"/>
          </a:p>
        </p:txBody>
      </p:sp>
    </p:spTree>
    <p:extLst>
      <p:ext uri="{BB962C8B-B14F-4D97-AF65-F5344CB8AC3E}">
        <p14:creationId xmlns:p14="http://schemas.microsoft.com/office/powerpoint/2010/main" val="2117730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E80DA-9ECA-4CE6-8FE4-6577434A0D8F}" type="slidenum">
              <a:rPr lang="en-US" smtClean="0"/>
              <a:t>31</a:t>
            </a:fld>
            <a:endParaRPr lang="en-US" dirty="0"/>
          </a:p>
        </p:txBody>
      </p:sp>
    </p:spTree>
    <p:extLst>
      <p:ext uri="{BB962C8B-B14F-4D97-AF65-F5344CB8AC3E}">
        <p14:creationId xmlns:p14="http://schemas.microsoft.com/office/powerpoint/2010/main" val="1079625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E80DA-9ECA-4CE6-8FE4-6577434A0D8F}" type="slidenum">
              <a:rPr lang="en-US" smtClean="0"/>
              <a:t>32</a:t>
            </a:fld>
            <a:endParaRPr lang="en-US" dirty="0"/>
          </a:p>
        </p:txBody>
      </p:sp>
    </p:spTree>
    <p:extLst>
      <p:ext uri="{BB962C8B-B14F-4D97-AF65-F5344CB8AC3E}">
        <p14:creationId xmlns:p14="http://schemas.microsoft.com/office/powerpoint/2010/main" val="3346825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CELEBRATE: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Throughout my presentation, you heard ways in which York is  continuously focused on creating an inclusive equitable and diverse community, I shared with you that over the last five years, 60% of the new faculty hired have represented an identity that has been marginalized,  we outperform other institutions on this metric. I shared the ways in which we attempt to remove barriers to success, through programs like our one stop,  and our food pantry, and our child-care program.  Our connection and support of our community, and According to U.S, New and World reports we are #11 in top performers on Social Mobility.   I will commit to doing a better job celebrating and highlighting the ways in which York works to</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EVALUATE: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will also commit to assessing and evaluating the work that is being done and to determine how we can do better, or do more, and to help with that effort, I will be charging the President’s commission on Diversity who will work in an advisory capacity to identify assess and support our on-going DEI efforts.</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GROW: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I will continue to work with all of you together, Faculty, Staff and Students, to find ways to create a vibrant diverse and inclusive community that represents the “One York” spirit.</a:t>
            </a:r>
          </a:p>
          <a:p>
            <a:endParaRPr lang="en-US" dirty="0"/>
          </a:p>
        </p:txBody>
      </p:sp>
      <p:sp>
        <p:nvSpPr>
          <p:cNvPr id="4" name="Slide Number Placeholder 3"/>
          <p:cNvSpPr>
            <a:spLocks noGrp="1"/>
          </p:cNvSpPr>
          <p:nvPr>
            <p:ph type="sldNum" sz="quarter" idx="5"/>
          </p:nvPr>
        </p:nvSpPr>
        <p:spPr/>
        <p:txBody>
          <a:bodyPr/>
          <a:lstStyle/>
          <a:p>
            <a:fld id="{DE9E80DA-9ECA-4CE6-8FE4-6577434A0D8F}" type="slidenum">
              <a:rPr lang="en-US" smtClean="0"/>
              <a:t>33</a:t>
            </a:fld>
            <a:endParaRPr lang="en-US" dirty="0"/>
          </a:p>
        </p:txBody>
      </p:sp>
    </p:spTree>
    <p:extLst>
      <p:ext uri="{BB962C8B-B14F-4D97-AF65-F5344CB8AC3E}">
        <p14:creationId xmlns:p14="http://schemas.microsoft.com/office/powerpoint/2010/main" val="4044423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E80DA-9ECA-4CE6-8FE4-6577434A0D8F}" type="slidenum">
              <a:rPr lang="en-US" smtClean="0"/>
              <a:t>34</a:t>
            </a:fld>
            <a:endParaRPr lang="en-US" dirty="0"/>
          </a:p>
        </p:txBody>
      </p:sp>
    </p:spTree>
    <p:extLst>
      <p:ext uri="{BB962C8B-B14F-4D97-AF65-F5344CB8AC3E}">
        <p14:creationId xmlns:p14="http://schemas.microsoft.com/office/powerpoint/2010/main" val="382104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 – on rationale</a:t>
            </a:r>
          </a:p>
        </p:txBody>
      </p:sp>
      <p:sp>
        <p:nvSpPr>
          <p:cNvPr id="4" name="Slide Number Placeholder 3"/>
          <p:cNvSpPr>
            <a:spLocks noGrp="1"/>
          </p:cNvSpPr>
          <p:nvPr>
            <p:ph type="sldNum" sz="quarter" idx="5"/>
          </p:nvPr>
        </p:nvSpPr>
        <p:spPr/>
        <p:txBody>
          <a:bodyPr/>
          <a:lstStyle/>
          <a:p>
            <a:fld id="{AF6441DB-5A52-F34E-8734-13CBC6AB5AE2}" type="slidenum">
              <a:rPr lang="en-US" smtClean="0"/>
              <a:t>4</a:t>
            </a:fld>
            <a:endParaRPr lang="en-US" dirty="0"/>
          </a:p>
        </p:txBody>
      </p:sp>
    </p:spTree>
    <p:extLst>
      <p:ext uri="{BB962C8B-B14F-4D97-AF65-F5344CB8AC3E}">
        <p14:creationId xmlns:p14="http://schemas.microsoft.com/office/powerpoint/2010/main" val="174362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 – on rationale</a:t>
            </a:r>
          </a:p>
        </p:txBody>
      </p:sp>
      <p:sp>
        <p:nvSpPr>
          <p:cNvPr id="4" name="Slide Number Placeholder 3"/>
          <p:cNvSpPr>
            <a:spLocks noGrp="1"/>
          </p:cNvSpPr>
          <p:nvPr>
            <p:ph type="sldNum" sz="quarter" idx="5"/>
          </p:nvPr>
        </p:nvSpPr>
        <p:spPr/>
        <p:txBody>
          <a:bodyPr/>
          <a:lstStyle/>
          <a:p>
            <a:fld id="{AF6441DB-5A52-F34E-8734-13CBC6AB5AE2}" type="slidenum">
              <a:rPr lang="en-US" smtClean="0"/>
              <a:t>5</a:t>
            </a:fld>
            <a:endParaRPr lang="en-US" dirty="0"/>
          </a:p>
        </p:txBody>
      </p:sp>
    </p:spTree>
    <p:extLst>
      <p:ext uri="{BB962C8B-B14F-4D97-AF65-F5344CB8AC3E}">
        <p14:creationId xmlns:p14="http://schemas.microsoft.com/office/powerpoint/2010/main" val="261930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enrollment is down 17% over the past 8 years and 10% over the past year</a:t>
            </a:r>
          </a:p>
        </p:txBody>
      </p:sp>
      <p:sp>
        <p:nvSpPr>
          <p:cNvPr id="4" name="Slide Number Placeholder 3"/>
          <p:cNvSpPr>
            <a:spLocks noGrp="1"/>
          </p:cNvSpPr>
          <p:nvPr>
            <p:ph type="sldNum" sz="quarter" idx="5"/>
          </p:nvPr>
        </p:nvSpPr>
        <p:spPr/>
        <p:txBody>
          <a:bodyPr/>
          <a:lstStyle/>
          <a:p>
            <a:fld id="{DE9E80DA-9ECA-4CE6-8FE4-6577434A0D8F}" type="slidenum">
              <a:rPr lang="en-US" smtClean="0"/>
              <a:t>6</a:t>
            </a:fld>
            <a:endParaRPr lang="en-US" dirty="0"/>
          </a:p>
        </p:txBody>
      </p:sp>
    </p:spTree>
    <p:extLst>
      <p:ext uri="{BB962C8B-B14F-4D97-AF65-F5344CB8AC3E}">
        <p14:creationId xmlns:p14="http://schemas.microsoft.com/office/powerpoint/2010/main" val="2636366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student enrollment is down almost 24% in 8 years and 2% in the past year – demonstrating the significant effort made to bring in new students during pandemic</a:t>
            </a:r>
          </a:p>
        </p:txBody>
      </p:sp>
      <p:sp>
        <p:nvSpPr>
          <p:cNvPr id="4" name="Slide Number Placeholder 3"/>
          <p:cNvSpPr>
            <a:spLocks noGrp="1"/>
          </p:cNvSpPr>
          <p:nvPr>
            <p:ph type="sldNum" sz="quarter" idx="5"/>
          </p:nvPr>
        </p:nvSpPr>
        <p:spPr/>
        <p:txBody>
          <a:bodyPr/>
          <a:lstStyle/>
          <a:p>
            <a:fld id="{DE9E80DA-9ECA-4CE6-8FE4-6577434A0D8F}" type="slidenum">
              <a:rPr lang="en-US" smtClean="0"/>
              <a:t>7</a:t>
            </a:fld>
            <a:endParaRPr lang="en-US" dirty="0"/>
          </a:p>
        </p:txBody>
      </p:sp>
    </p:spTree>
    <p:extLst>
      <p:ext uri="{BB962C8B-B14F-4D97-AF65-F5344CB8AC3E}">
        <p14:creationId xmlns:p14="http://schemas.microsoft.com/office/powerpoint/2010/main" val="15896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semester retention rates are down 15 percentage points and one-year retention rates are down 16 percentage points over the past 8 years – please visit the OIESP intranet to read research briefs that talk about retention</a:t>
            </a:r>
          </a:p>
          <a:p>
            <a:endParaRPr lang="en-US" dirty="0"/>
          </a:p>
          <a:p>
            <a:r>
              <a:rPr lang="en-US" dirty="0"/>
              <a:t>Retention requires a college-wide effort</a:t>
            </a:r>
          </a:p>
        </p:txBody>
      </p:sp>
      <p:sp>
        <p:nvSpPr>
          <p:cNvPr id="4" name="Slide Number Placeholder 3"/>
          <p:cNvSpPr>
            <a:spLocks noGrp="1"/>
          </p:cNvSpPr>
          <p:nvPr>
            <p:ph type="sldNum" sz="quarter" idx="5"/>
          </p:nvPr>
        </p:nvSpPr>
        <p:spPr/>
        <p:txBody>
          <a:bodyPr/>
          <a:lstStyle/>
          <a:p>
            <a:fld id="{DE9E80DA-9ECA-4CE6-8FE4-6577434A0D8F}" type="slidenum">
              <a:rPr lang="en-US" smtClean="0"/>
              <a:t>8</a:t>
            </a:fld>
            <a:endParaRPr lang="en-US" dirty="0"/>
          </a:p>
        </p:txBody>
      </p:sp>
    </p:spTree>
    <p:extLst>
      <p:ext uri="{BB962C8B-B14F-4D97-AF65-F5344CB8AC3E}">
        <p14:creationId xmlns:p14="http://schemas.microsoft.com/office/powerpoint/2010/main" val="366079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4-year graduation rate has been inching higher over the past 3 years but remains well below the CUNY average</a:t>
            </a:r>
          </a:p>
        </p:txBody>
      </p:sp>
      <p:sp>
        <p:nvSpPr>
          <p:cNvPr id="4" name="Slide Number Placeholder 3"/>
          <p:cNvSpPr>
            <a:spLocks noGrp="1"/>
          </p:cNvSpPr>
          <p:nvPr>
            <p:ph type="sldNum" sz="quarter" idx="5"/>
          </p:nvPr>
        </p:nvSpPr>
        <p:spPr/>
        <p:txBody>
          <a:bodyPr/>
          <a:lstStyle/>
          <a:p>
            <a:fld id="{DE9E80DA-9ECA-4CE6-8FE4-6577434A0D8F}" type="slidenum">
              <a:rPr lang="en-US" smtClean="0"/>
              <a:t>9</a:t>
            </a:fld>
            <a:endParaRPr lang="en-US" dirty="0"/>
          </a:p>
        </p:txBody>
      </p:sp>
    </p:spTree>
    <p:extLst>
      <p:ext uri="{BB962C8B-B14F-4D97-AF65-F5344CB8AC3E}">
        <p14:creationId xmlns:p14="http://schemas.microsoft.com/office/powerpoint/2010/main" val="279711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5EA97D-06A0-4749-89F2-B409641BA329}"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4A1FCA-A4A2-4A28-B7E6-C7BA6396388D}" type="slidenum">
              <a:rPr lang="en-US" smtClean="0"/>
              <a:t>‹#›</a:t>
            </a:fld>
            <a:endParaRPr lang="en-US" dirty="0"/>
          </a:p>
        </p:txBody>
      </p:sp>
    </p:spTree>
    <p:extLst>
      <p:ext uri="{BB962C8B-B14F-4D97-AF65-F5344CB8AC3E}">
        <p14:creationId xmlns:p14="http://schemas.microsoft.com/office/powerpoint/2010/main" val="186232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5EA97D-06A0-4749-89F2-B409641BA329}"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4A1FCA-A4A2-4A28-B7E6-C7BA6396388D}" type="slidenum">
              <a:rPr lang="en-US" smtClean="0"/>
              <a:t>‹#›</a:t>
            </a:fld>
            <a:endParaRPr lang="en-US" dirty="0"/>
          </a:p>
        </p:txBody>
      </p:sp>
    </p:spTree>
    <p:extLst>
      <p:ext uri="{BB962C8B-B14F-4D97-AF65-F5344CB8AC3E}">
        <p14:creationId xmlns:p14="http://schemas.microsoft.com/office/powerpoint/2010/main" val="311946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5EA97D-06A0-4749-89F2-B409641BA329}"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4A1FCA-A4A2-4A28-B7E6-C7BA6396388D}" type="slidenum">
              <a:rPr lang="en-US" smtClean="0"/>
              <a:t>‹#›</a:t>
            </a:fld>
            <a:endParaRPr lang="en-US" dirty="0"/>
          </a:p>
        </p:txBody>
      </p:sp>
    </p:spTree>
    <p:extLst>
      <p:ext uri="{BB962C8B-B14F-4D97-AF65-F5344CB8AC3E}">
        <p14:creationId xmlns:p14="http://schemas.microsoft.com/office/powerpoint/2010/main" val="1504399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5E5E50-119B-428B-8D88-0780D89EF2F0}"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673C3-D636-451C-BF23-B30093A50D9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090" y="238549"/>
            <a:ext cx="1203255" cy="594320"/>
          </a:xfrm>
          <a:prstGeom prst="rect">
            <a:avLst/>
          </a:prstGeom>
        </p:spPr>
      </p:pic>
    </p:spTree>
    <p:extLst>
      <p:ext uri="{BB962C8B-B14F-4D97-AF65-F5344CB8AC3E}">
        <p14:creationId xmlns:p14="http://schemas.microsoft.com/office/powerpoint/2010/main" val="2049987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E5E50-119B-428B-8D88-0780D89EF2F0}"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673C3-D636-451C-BF23-B30093A50D9D}" type="slidenum">
              <a:rPr lang="en-US" smtClean="0"/>
              <a:t>‹#›</a:t>
            </a:fld>
            <a:endParaRPr lang="en-US" dirty="0"/>
          </a:p>
        </p:txBody>
      </p:sp>
    </p:spTree>
    <p:extLst>
      <p:ext uri="{BB962C8B-B14F-4D97-AF65-F5344CB8AC3E}">
        <p14:creationId xmlns:p14="http://schemas.microsoft.com/office/powerpoint/2010/main" val="1806859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5E5E50-119B-428B-8D88-0780D89EF2F0}"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673C3-D636-451C-BF23-B30093A50D9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202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5E5E50-119B-428B-8D88-0780D89EF2F0}" type="datetimeFigureOut">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B673C3-D636-451C-BF23-B30093A50D9D}" type="slidenum">
              <a:rPr lang="en-US" smtClean="0"/>
              <a:t>‹#›</a:t>
            </a:fld>
            <a:endParaRPr lang="en-US" dirty="0"/>
          </a:p>
        </p:txBody>
      </p:sp>
    </p:spTree>
    <p:extLst>
      <p:ext uri="{BB962C8B-B14F-4D97-AF65-F5344CB8AC3E}">
        <p14:creationId xmlns:p14="http://schemas.microsoft.com/office/powerpoint/2010/main" val="337917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5E5E50-119B-428B-8D88-0780D89EF2F0}" type="datetimeFigureOut">
              <a:rPr lang="en-US" smtClean="0"/>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B673C3-D636-451C-BF23-B30093A50D9D}" type="slidenum">
              <a:rPr lang="en-US" smtClean="0"/>
              <a:t>‹#›</a:t>
            </a:fld>
            <a:endParaRPr lang="en-US" dirty="0"/>
          </a:p>
        </p:txBody>
      </p:sp>
    </p:spTree>
    <p:extLst>
      <p:ext uri="{BB962C8B-B14F-4D97-AF65-F5344CB8AC3E}">
        <p14:creationId xmlns:p14="http://schemas.microsoft.com/office/powerpoint/2010/main" val="300375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5E5E50-119B-428B-8D88-0780D89EF2F0}" type="datetimeFigureOut">
              <a:rPr lang="en-US" smtClean="0"/>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B673C3-D636-451C-BF23-B30093A50D9D}" type="slidenum">
              <a:rPr lang="en-US" smtClean="0"/>
              <a:t>‹#›</a:t>
            </a:fld>
            <a:endParaRPr lang="en-US" dirty="0"/>
          </a:p>
        </p:txBody>
      </p:sp>
    </p:spTree>
    <p:extLst>
      <p:ext uri="{BB962C8B-B14F-4D97-AF65-F5344CB8AC3E}">
        <p14:creationId xmlns:p14="http://schemas.microsoft.com/office/powerpoint/2010/main" val="1865537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5E5E50-119B-428B-8D88-0780D89EF2F0}" type="datetimeFigureOut">
              <a:rPr lang="en-US" smtClean="0"/>
              <a:t>11/1/2021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3B673C3-D636-451C-BF23-B30093A50D9D}" type="slidenum">
              <a:rPr lang="en-US" smtClean="0"/>
              <a:t>‹#›</a:t>
            </a:fld>
            <a:endParaRPr lang="en-US" dirty="0"/>
          </a:p>
        </p:txBody>
      </p:sp>
    </p:spTree>
    <p:extLst>
      <p:ext uri="{BB962C8B-B14F-4D97-AF65-F5344CB8AC3E}">
        <p14:creationId xmlns:p14="http://schemas.microsoft.com/office/powerpoint/2010/main" val="2048044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F5E5E50-119B-428B-8D88-0780D89EF2F0}" type="datetimeFigureOut">
              <a:rPr lang="en-US" smtClean="0"/>
              <a:t>11/1/2021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B673C3-D636-451C-BF23-B30093A50D9D}" type="slidenum">
              <a:rPr lang="en-US" smtClean="0"/>
              <a:t>‹#›</a:t>
            </a:fld>
            <a:endParaRPr lang="en-US" dirty="0"/>
          </a:p>
        </p:txBody>
      </p:sp>
    </p:spTree>
    <p:extLst>
      <p:ext uri="{BB962C8B-B14F-4D97-AF65-F5344CB8AC3E}">
        <p14:creationId xmlns:p14="http://schemas.microsoft.com/office/powerpoint/2010/main" val="322581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7644" y="268356"/>
            <a:ext cx="9378390" cy="733306"/>
          </a:xfrm>
        </p:spPr>
        <p:txBody>
          <a:bodyPr/>
          <a:lstStyle>
            <a:lvl1pPr algn="r">
              <a:defRPr b="1"/>
            </a:lvl1pPr>
          </a:lstStyle>
          <a:p>
            <a:r>
              <a:rPr lang="en-US" dirty="0"/>
              <a:t>Click to edit Master title style</a:t>
            </a:r>
          </a:p>
        </p:txBody>
      </p:sp>
      <p:sp>
        <p:nvSpPr>
          <p:cNvPr id="3" name="Content Placeholder 2"/>
          <p:cNvSpPr>
            <a:spLocks noGrp="1"/>
          </p:cNvSpPr>
          <p:nvPr>
            <p:ph idx="1"/>
          </p:nvPr>
        </p:nvSpPr>
        <p:spPr>
          <a:xfrm>
            <a:off x="838199" y="1238866"/>
            <a:ext cx="10515601" cy="49380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5EA97D-06A0-4749-89F2-B409641BA329}"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4A1FCA-A4A2-4A28-B7E6-C7BA6396388D}" type="slidenum">
              <a:rPr lang="en-US" smtClean="0"/>
              <a:t>‹#›</a:t>
            </a:fld>
            <a:endParaRPr lang="en-US" dirty="0"/>
          </a:p>
        </p:txBody>
      </p:sp>
    </p:spTree>
    <p:extLst>
      <p:ext uri="{BB962C8B-B14F-4D97-AF65-F5344CB8AC3E}">
        <p14:creationId xmlns:p14="http://schemas.microsoft.com/office/powerpoint/2010/main" val="157998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5E5E50-119B-428B-8D88-0780D89EF2F0}" type="datetimeFigureOut">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B673C3-D636-451C-BF23-B30093A50D9D}" type="slidenum">
              <a:rPr lang="en-US" smtClean="0"/>
              <a:t>‹#›</a:t>
            </a:fld>
            <a:endParaRPr lang="en-US" dirty="0"/>
          </a:p>
        </p:txBody>
      </p:sp>
    </p:spTree>
    <p:extLst>
      <p:ext uri="{BB962C8B-B14F-4D97-AF65-F5344CB8AC3E}">
        <p14:creationId xmlns:p14="http://schemas.microsoft.com/office/powerpoint/2010/main" val="1280792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E5E50-119B-428B-8D88-0780D89EF2F0}"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673C3-D636-451C-BF23-B30093A50D9D}" type="slidenum">
              <a:rPr lang="en-US" smtClean="0"/>
              <a:t>‹#›</a:t>
            </a:fld>
            <a:endParaRPr lang="en-US" dirty="0"/>
          </a:p>
        </p:txBody>
      </p:sp>
    </p:spTree>
    <p:extLst>
      <p:ext uri="{BB962C8B-B14F-4D97-AF65-F5344CB8AC3E}">
        <p14:creationId xmlns:p14="http://schemas.microsoft.com/office/powerpoint/2010/main" val="2787183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E5E50-119B-428B-8D88-0780D89EF2F0}"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673C3-D636-451C-BF23-B30093A50D9D}" type="slidenum">
              <a:rPr lang="en-US" smtClean="0"/>
              <a:t>‹#›</a:t>
            </a:fld>
            <a:endParaRPr lang="en-US" dirty="0"/>
          </a:p>
        </p:txBody>
      </p:sp>
    </p:spTree>
    <p:extLst>
      <p:ext uri="{BB962C8B-B14F-4D97-AF65-F5344CB8AC3E}">
        <p14:creationId xmlns:p14="http://schemas.microsoft.com/office/powerpoint/2010/main" val="2872733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7527" y="286603"/>
            <a:ext cx="10158153" cy="176387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F5E5E50-119B-428B-8D88-0780D89EF2F0}" type="datetimeFigureOut">
              <a:rPr lang="en-US" smtClean="0"/>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B673C3-D636-451C-BF23-B30093A50D9D}" type="slidenum">
              <a:rPr lang="en-US" smtClean="0"/>
              <a:t>‹#›</a:t>
            </a:fld>
            <a:endParaRPr lang="en-US" dirty="0"/>
          </a:p>
        </p:txBody>
      </p:sp>
    </p:spTree>
    <p:extLst>
      <p:ext uri="{BB962C8B-B14F-4D97-AF65-F5344CB8AC3E}">
        <p14:creationId xmlns:p14="http://schemas.microsoft.com/office/powerpoint/2010/main" val="212855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5EA97D-06A0-4749-89F2-B409641BA329}" type="datetimeFigureOut">
              <a:rPr lang="en-US" smtClean="0"/>
              <a:t>11/1/2021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4A1FCA-A4A2-4A28-B7E6-C7BA6396388D}" type="slidenum">
              <a:rPr lang="en-US" smtClean="0"/>
              <a:t>‹#›</a:t>
            </a:fld>
            <a:endParaRPr lang="en-US" dirty="0"/>
          </a:p>
        </p:txBody>
      </p:sp>
    </p:spTree>
    <p:extLst>
      <p:ext uri="{BB962C8B-B14F-4D97-AF65-F5344CB8AC3E}">
        <p14:creationId xmlns:p14="http://schemas.microsoft.com/office/powerpoint/2010/main" val="2421148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sz="4000" b="1"/>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5EA97D-06A0-4749-89F2-B409641BA329}" type="datetimeFigureOut">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4A1FCA-A4A2-4A28-B7E6-C7BA6396388D}" type="slidenum">
              <a:rPr lang="en-US" smtClean="0"/>
              <a:t>‹#›</a:t>
            </a:fld>
            <a:endParaRPr lang="en-US" dirty="0"/>
          </a:p>
        </p:txBody>
      </p:sp>
    </p:spTree>
    <p:extLst>
      <p:ext uri="{BB962C8B-B14F-4D97-AF65-F5344CB8AC3E}">
        <p14:creationId xmlns:p14="http://schemas.microsoft.com/office/powerpoint/2010/main" val="184776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5EA97D-06A0-4749-89F2-B409641BA329}" type="datetimeFigureOut">
              <a:rPr lang="en-US" smtClean="0"/>
              <a:t>11/1/2021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4A1FCA-A4A2-4A28-B7E6-C7BA6396388D}" type="slidenum">
              <a:rPr lang="en-US" smtClean="0"/>
              <a:t>‹#›</a:t>
            </a:fld>
            <a:endParaRPr lang="en-US" dirty="0"/>
          </a:p>
        </p:txBody>
      </p:sp>
    </p:spTree>
    <p:extLst>
      <p:ext uri="{BB962C8B-B14F-4D97-AF65-F5344CB8AC3E}">
        <p14:creationId xmlns:p14="http://schemas.microsoft.com/office/powerpoint/2010/main" val="391721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5EA97D-06A0-4749-89F2-B409641BA329}" type="datetimeFigureOut">
              <a:rPr lang="en-US" smtClean="0"/>
              <a:t>11/1/2021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4A1FCA-A4A2-4A28-B7E6-C7BA6396388D}" type="slidenum">
              <a:rPr lang="en-US" smtClean="0"/>
              <a:t>‹#›</a:t>
            </a:fld>
            <a:endParaRPr lang="en-US" dirty="0"/>
          </a:p>
        </p:txBody>
      </p:sp>
    </p:spTree>
    <p:extLst>
      <p:ext uri="{BB962C8B-B14F-4D97-AF65-F5344CB8AC3E}">
        <p14:creationId xmlns:p14="http://schemas.microsoft.com/office/powerpoint/2010/main" val="305987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EA97D-06A0-4749-89F2-B409641BA329}" type="datetimeFigureOut">
              <a:rPr lang="en-US" smtClean="0"/>
              <a:t>11/1/2021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4A1FCA-A4A2-4A28-B7E6-C7BA6396388D}" type="slidenum">
              <a:rPr lang="en-US" smtClean="0"/>
              <a:t>‹#›</a:t>
            </a:fld>
            <a:endParaRPr lang="en-US" dirty="0"/>
          </a:p>
        </p:txBody>
      </p:sp>
    </p:spTree>
    <p:extLst>
      <p:ext uri="{BB962C8B-B14F-4D97-AF65-F5344CB8AC3E}">
        <p14:creationId xmlns:p14="http://schemas.microsoft.com/office/powerpoint/2010/main" val="105725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93020"/>
            <a:ext cx="10515600" cy="767162"/>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2057399"/>
            <a:ext cx="6170612" cy="38036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399"/>
            <a:ext cx="3971493" cy="381158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5EA97D-06A0-4749-89F2-B409641BA329}" type="datetimeFigureOut">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4A1FCA-A4A2-4A28-B7E6-C7BA6396388D}" type="slidenum">
              <a:rPr lang="en-US" smtClean="0"/>
              <a:t>‹#›</a:t>
            </a:fld>
            <a:endParaRPr lang="en-US" dirty="0"/>
          </a:p>
        </p:txBody>
      </p:sp>
    </p:spTree>
    <p:extLst>
      <p:ext uri="{BB962C8B-B14F-4D97-AF65-F5344CB8AC3E}">
        <p14:creationId xmlns:p14="http://schemas.microsoft.com/office/powerpoint/2010/main" val="256276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5EA97D-06A0-4749-89F2-B409641BA329}" type="datetimeFigureOut">
              <a:rPr lang="en-US" smtClean="0"/>
              <a:t>11/1/2021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4A1FCA-A4A2-4A28-B7E6-C7BA6396388D}" type="slidenum">
              <a:rPr lang="en-US" smtClean="0"/>
              <a:t>‹#›</a:t>
            </a:fld>
            <a:endParaRPr lang="en-US" dirty="0"/>
          </a:p>
        </p:txBody>
      </p:sp>
    </p:spTree>
    <p:extLst>
      <p:ext uri="{BB962C8B-B14F-4D97-AF65-F5344CB8AC3E}">
        <p14:creationId xmlns:p14="http://schemas.microsoft.com/office/powerpoint/2010/main" val="3116106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37288" y="365125"/>
            <a:ext cx="9416511" cy="96772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EA97D-06A0-4749-89F2-B409641BA329}" type="datetimeFigureOut">
              <a:rPr lang="en-US" smtClean="0"/>
              <a:t>11/1/2021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A1FCA-A4A2-4A28-B7E6-C7BA6396388D}" type="slidenum">
              <a:rPr lang="en-US" smtClean="0"/>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395" y="134716"/>
            <a:ext cx="1719740" cy="849426"/>
          </a:xfrm>
          <a:prstGeom prst="rect">
            <a:avLst/>
          </a:prstGeom>
        </p:spPr>
      </p:pic>
    </p:spTree>
    <p:extLst>
      <p:ext uri="{BB962C8B-B14F-4D97-AF65-F5344CB8AC3E}">
        <p14:creationId xmlns:p14="http://schemas.microsoft.com/office/powerpoint/2010/main" val="200413690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F5E5E50-119B-428B-8D88-0780D89EF2F0}" type="datetimeFigureOut">
              <a:rPr lang="en-US" smtClean="0"/>
              <a:t>11/1/2021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B673C3-D636-451C-BF23-B30093A50D9D}"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59262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690"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1.cuny.edu/sites/asap/"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3" Type="http://schemas.openxmlformats.org/officeDocument/2006/relationships/hyperlink" Target="http://mailings.york.cuny.edu/lt.php?tid=eBlXUgMDVgFdXh0HBQFUFQIHD1cbWQVSCU4DBVUNWwFSBAVcU1lIAARaB1QFXlIVU1QOWhtVBVcNTgxVAgsUAQAGV1xXAAMEBwoHGQMNBwpQAF9TG1cGUlpOAAVbARRQCQBQSVJRAwFSWglXVVxRWw"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hyperlink" Target="http://mailings.york.cuny.edu/lt.php?tid=eBkAAVoDDAIEDB0DDQFTFQIACFsbAFFQDU4NU1QLAFcGAAVUBwJIAARaB1QFXlIVU1QOWhtVBVcNTgxVAgsUAQAGV1xXAAMEBwoHGQMNBwpQAF9TG1cGUlpOAAVbARRQCQBQSVJRAwFSWglXVVxRWw"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rk.cuny.edu/@@secure-login?came_from=https%3A//www.york.cuny.edu/president/institutional-effectiveness/institutional-effectiveness/annual-institutional-effectiveness-reports/view" TargetMode="External"/><Relationship Id="rId2" Type="http://schemas.openxmlformats.org/officeDocument/2006/relationships/hyperlink" Target="https://www.york.cuny.edu/president/institutional-effectiveness/institutional-assessment-1/non-academic/aess-rubric-2021.pdf/view" TargetMode="External"/><Relationship Id="rId1" Type="http://schemas.openxmlformats.org/officeDocument/2006/relationships/slideLayout" Target="../slideLayouts/slideLayout2.xml"/><Relationship Id="rId5" Type="http://schemas.openxmlformats.org/officeDocument/2006/relationships/hyperlink" Target="mailto:oiesp@York.cuny.edu" TargetMode="External"/><Relationship Id="rId4" Type="http://schemas.openxmlformats.org/officeDocument/2006/relationships/hyperlink" Target="https://www.york.cuny.edu/@@secure-login?came_from=https%3A//www.york.cuny.edu/president/institutional-effectiveness/institutional-assessment-1/intranet/fall-factbook/view"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mailto:president@york.cuny.edu"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78242" y="1038225"/>
            <a:ext cx="9896475" cy="3314700"/>
          </a:xfrm>
        </p:spPr>
        <p:txBody>
          <a:bodyPr/>
          <a:lstStyle/>
          <a:p>
            <a:pPr algn="ctr"/>
            <a:r>
              <a:rPr lang="en-US" b="1" dirty="0">
                <a:solidFill>
                  <a:schemeClr val="tx1"/>
                </a:solidFill>
              </a:rPr>
              <a:t>State of the College</a:t>
            </a:r>
          </a:p>
        </p:txBody>
      </p:sp>
      <p:sp>
        <p:nvSpPr>
          <p:cNvPr id="5" name="Subtitle 4"/>
          <p:cNvSpPr>
            <a:spLocks noGrp="1"/>
          </p:cNvSpPr>
          <p:nvPr>
            <p:ph type="subTitle" idx="1"/>
          </p:nvPr>
        </p:nvSpPr>
        <p:spPr/>
        <p:txBody>
          <a:bodyPr>
            <a:normAutofit/>
          </a:bodyPr>
          <a:lstStyle/>
          <a:p>
            <a:pPr algn="ctr"/>
            <a:r>
              <a:rPr lang="en-US" b="1" dirty="0">
                <a:solidFill>
                  <a:schemeClr val="tx1"/>
                </a:solidFill>
              </a:rPr>
              <a:t>Berenecea Johnson Eanes, President</a:t>
            </a:r>
          </a:p>
          <a:p>
            <a:pPr algn="ctr"/>
            <a:r>
              <a:rPr lang="en-US" b="1" dirty="0">
                <a:solidFill>
                  <a:schemeClr val="tx1"/>
                </a:solidFill>
              </a:rPr>
              <a:t>October 28, 2021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037" y="861820"/>
            <a:ext cx="5500884" cy="672390"/>
          </a:xfrm>
          <a:prstGeom prst="rect">
            <a:avLst/>
          </a:prstGeom>
        </p:spPr>
      </p:pic>
    </p:spTree>
    <p:extLst>
      <p:ext uri="{BB962C8B-B14F-4D97-AF65-F5344CB8AC3E}">
        <p14:creationId xmlns:p14="http://schemas.microsoft.com/office/powerpoint/2010/main" val="78472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dirty="0"/>
              <a:t>6-Year Graduation Rates </a:t>
            </a:r>
            <a:br>
              <a:rPr lang="en-US" dirty="0"/>
            </a:br>
            <a:r>
              <a:rPr lang="en-US" sz="2000" dirty="0"/>
              <a:t>(First-Time Full-Time Freshmen in Baccalaureate Programs)</a:t>
            </a:r>
          </a:p>
        </p:txBody>
      </p:sp>
      <p:sp>
        <p:nvSpPr>
          <p:cNvPr id="4" name="TextBox 3"/>
          <p:cNvSpPr txBox="1"/>
          <p:nvPr/>
        </p:nvSpPr>
        <p:spPr>
          <a:xfrm>
            <a:off x="26127" y="6531422"/>
            <a:ext cx="4265911" cy="307777"/>
          </a:xfrm>
          <a:prstGeom prst="rect">
            <a:avLst/>
          </a:prstGeom>
          <a:noFill/>
        </p:spPr>
        <p:txBody>
          <a:bodyPr wrap="none" rtlCol="0">
            <a:spAutoFit/>
          </a:bodyPr>
          <a:lstStyle/>
          <a:p>
            <a:r>
              <a:rPr lang="en-US" sz="1400" dirty="0"/>
              <a:t>Source: CUNY Performance Management Process (PMP)</a:t>
            </a:r>
          </a:p>
        </p:txBody>
      </p:sp>
      <p:graphicFrame>
        <p:nvGraphicFramePr>
          <p:cNvPr id="7" name="Content Placeholder 5">
            <a:extLst>
              <a:ext uri="{FF2B5EF4-FFF2-40B4-BE49-F238E27FC236}">
                <a16:creationId xmlns:a16="http://schemas.microsoft.com/office/drawing/2014/main" id="{FBA4542C-5542-41CE-9971-64975D420134}"/>
              </a:ext>
            </a:extLst>
          </p:cNvPr>
          <p:cNvGraphicFramePr>
            <a:graphicFrameLocks noGrp="1"/>
          </p:cNvGraphicFramePr>
          <p:nvPr>
            <p:ph idx="1"/>
            <p:extLst>
              <p:ext uri="{D42A27DB-BD31-4B8C-83A1-F6EECF244321}">
                <p14:modId xmlns:p14="http://schemas.microsoft.com/office/powerpoint/2010/main" val="2129777281"/>
              </p:ext>
            </p:extLst>
          </p:nvPr>
        </p:nvGraphicFramePr>
        <p:xfrm>
          <a:off x="838200" y="1238250"/>
          <a:ext cx="10515600" cy="4938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3371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34308" y="268355"/>
            <a:ext cx="6498492" cy="803203"/>
          </a:xfrm>
        </p:spPr>
        <p:txBody>
          <a:bodyPr>
            <a:normAutofit fontScale="90000"/>
          </a:bodyPr>
          <a:lstStyle/>
          <a:p>
            <a:pPr algn="l"/>
            <a:r>
              <a:rPr lang="en-US" dirty="0"/>
              <a:t>Academic Momentum </a:t>
            </a:r>
            <a:br>
              <a:rPr lang="en-US" dirty="0"/>
            </a:br>
            <a:r>
              <a:rPr lang="en-US" sz="2000" dirty="0"/>
              <a:t>Earned 30 credits or more in the first year of first-time full-time freshmen in baccalaureate programs</a:t>
            </a:r>
          </a:p>
        </p:txBody>
      </p:sp>
      <p:sp>
        <p:nvSpPr>
          <p:cNvPr id="4" name="TextBox 3"/>
          <p:cNvSpPr txBox="1"/>
          <p:nvPr/>
        </p:nvSpPr>
        <p:spPr>
          <a:xfrm>
            <a:off x="26127" y="6531422"/>
            <a:ext cx="4265911" cy="307777"/>
          </a:xfrm>
          <a:prstGeom prst="rect">
            <a:avLst/>
          </a:prstGeom>
          <a:noFill/>
        </p:spPr>
        <p:txBody>
          <a:bodyPr wrap="none" rtlCol="0">
            <a:spAutoFit/>
          </a:bodyPr>
          <a:lstStyle/>
          <a:p>
            <a:r>
              <a:rPr lang="en-US" sz="1400" dirty="0"/>
              <a:t>Source: CUNY Performance Management Process (PMP)</a:t>
            </a:r>
          </a:p>
        </p:txBody>
      </p:sp>
      <p:graphicFrame>
        <p:nvGraphicFramePr>
          <p:cNvPr id="7" name="Content Placeholder 5">
            <a:extLst>
              <a:ext uri="{FF2B5EF4-FFF2-40B4-BE49-F238E27FC236}">
                <a16:creationId xmlns:a16="http://schemas.microsoft.com/office/drawing/2014/main" id="{C836DF13-F42D-41A7-A88E-01E688EA959A}"/>
              </a:ext>
            </a:extLst>
          </p:cNvPr>
          <p:cNvGraphicFramePr>
            <a:graphicFrameLocks noGrp="1"/>
          </p:cNvGraphicFramePr>
          <p:nvPr>
            <p:ph idx="1"/>
            <p:extLst>
              <p:ext uri="{D42A27DB-BD31-4B8C-83A1-F6EECF244321}">
                <p14:modId xmlns:p14="http://schemas.microsoft.com/office/powerpoint/2010/main" val="3709063024"/>
              </p:ext>
            </p:extLst>
          </p:nvPr>
        </p:nvGraphicFramePr>
        <p:xfrm>
          <a:off x="838200" y="1238250"/>
          <a:ext cx="10515600" cy="493871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7D7D50E-AFEF-4982-B891-829A4D2618A9}"/>
              </a:ext>
            </a:extLst>
          </p:cNvPr>
          <p:cNvSpPr txBox="1"/>
          <p:nvPr/>
        </p:nvSpPr>
        <p:spPr>
          <a:xfrm>
            <a:off x="6852821" y="6224851"/>
            <a:ext cx="5237266" cy="461665"/>
          </a:xfrm>
          <a:prstGeom prst="rect">
            <a:avLst/>
          </a:prstGeom>
          <a:solidFill>
            <a:srgbClr val="FFC000"/>
          </a:solidFill>
        </p:spPr>
        <p:txBody>
          <a:bodyPr wrap="square" rtlCol="0">
            <a:spAutoFit/>
          </a:bodyPr>
          <a:lstStyle/>
          <a:p>
            <a:r>
              <a:rPr lang="en-US" sz="2400" b="1" dirty="0"/>
              <a:t>Academic Momentum Campaign Begins</a:t>
            </a:r>
          </a:p>
        </p:txBody>
      </p:sp>
      <p:sp>
        <p:nvSpPr>
          <p:cNvPr id="5" name="Arrow: Up 4">
            <a:extLst>
              <a:ext uri="{FF2B5EF4-FFF2-40B4-BE49-F238E27FC236}">
                <a16:creationId xmlns:a16="http://schemas.microsoft.com/office/drawing/2014/main" id="{222D8298-ED27-4018-BEF8-C2D22B56FAE6}"/>
              </a:ext>
            </a:extLst>
          </p:cNvPr>
          <p:cNvSpPr/>
          <p:nvPr/>
        </p:nvSpPr>
        <p:spPr>
          <a:xfrm>
            <a:off x="9267568" y="5721178"/>
            <a:ext cx="407773" cy="455785"/>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3590383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996950"/>
            <a:ext cx="10515600" cy="767162"/>
          </a:xfrm>
        </p:spPr>
        <p:txBody>
          <a:bodyPr>
            <a:normAutofit/>
          </a:bodyPr>
          <a:lstStyle/>
          <a:p>
            <a:r>
              <a:rPr lang="en-US" b="1" dirty="0"/>
              <a:t>York One Stop Welcome Center</a:t>
            </a:r>
          </a:p>
        </p:txBody>
      </p:sp>
      <p:sp>
        <p:nvSpPr>
          <p:cNvPr id="7" name="Text Placeholder 6"/>
          <p:cNvSpPr>
            <a:spLocks noGrp="1"/>
          </p:cNvSpPr>
          <p:nvPr>
            <p:ph type="body" sz="half" idx="2"/>
          </p:nvPr>
        </p:nvSpPr>
        <p:spPr>
          <a:xfrm>
            <a:off x="839788" y="2057399"/>
            <a:ext cx="3971493" cy="4391026"/>
          </a:xfrm>
        </p:spPr>
        <p:txBody>
          <a:bodyPr>
            <a:normAutofit/>
          </a:bodyPr>
          <a:lstStyle/>
          <a:p>
            <a:pPr marL="228600" indent="-228600">
              <a:buFont typeface="Arial" panose="020B0604020202020204" pitchFamily="34" charset="0"/>
              <a:buChar char="•"/>
            </a:pPr>
            <a:r>
              <a:rPr lang="en-US" sz="2000" dirty="0"/>
              <a:t>Served students both virtually and in-person with registration and enrollment processes in the areas of:</a:t>
            </a:r>
          </a:p>
          <a:p>
            <a:pPr marL="742950" lvl="1" indent="-285750">
              <a:buFont typeface="Wingdings" panose="05000000000000000000" pitchFamily="2" charset="2"/>
              <a:buChar char="Ø"/>
            </a:pPr>
            <a:r>
              <a:rPr lang="en-US" sz="1800" dirty="0"/>
              <a:t>Admissions</a:t>
            </a:r>
          </a:p>
          <a:p>
            <a:pPr marL="742950" lvl="1" indent="-285750">
              <a:buFont typeface="Wingdings" panose="05000000000000000000" pitchFamily="2" charset="2"/>
              <a:buChar char="Ø"/>
            </a:pPr>
            <a:r>
              <a:rPr lang="en-US" sz="1800" dirty="0"/>
              <a:t>Registrar</a:t>
            </a:r>
          </a:p>
          <a:p>
            <a:pPr marL="742950" lvl="1" indent="-285750">
              <a:buFont typeface="Wingdings" panose="05000000000000000000" pitchFamily="2" charset="2"/>
              <a:buChar char="Ø"/>
            </a:pPr>
            <a:r>
              <a:rPr lang="en-US" sz="1800" dirty="0"/>
              <a:t>Bursar</a:t>
            </a:r>
          </a:p>
          <a:p>
            <a:pPr marL="742950" lvl="1" indent="-285750">
              <a:buFont typeface="Wingdings" panose="05000000000000000000" pitchFamily="2" charset="2"/>
              <a:buChar char="Ø"/>
            </a:pPr>
            <a:r>
              <a:rPr lang="en-US" sz="1800" dirty="0"/>
              <a:t>Financial Aid</a:t>
            </a:r>
          </a:p>
          <a:p>
            <a:pPr marL="742950" lvl="1" indent="-285750">
              <a:buFont typeface="Wingdings" panose="05000000000000000000" pitchFamily="2" charset="2"/>
              <a:buChar char="Ø"/>
            </a:pPr>
            <a:r>
              <a:rPr lang="en-US" sz="1800" dirty="0"/>
              <a:t>Advising</a:t>
            </a:r>
          </a:p>
          <a:p>
            <a:pPr marL="742950" lvl="1" indent="-285750">
              <a:buFont typeface="Wingdings" panose="05000000000000000000" pitchFamily="2" charset="2"/>
              <a:buChar char="Ø"/>
            </a:pPr>
            <a:r>
              <a:rPr lang="en-US" sz="1800" dirty="0"/>
              <a:t>Student Health Services</a:t>
            </a:r>
          </a:p>
          <a:p>
            <a:pPr marL="742950" lvl="1" indent="-285750">
              <a:buFont typeface="Wingdings" panose="05000000000000000000" pitchFamily="2" charset="2"/>
              <a:buChar char="Ø"/>
            </a:pPr>
            <a:r>
              <a:rPr lang="en-US" sz="1800" dirty="0"/>
              <a:t>Information Technology</a:t>
            </a:r>
          </a:p>
          <a:p>
            <a:pPr marL="228600" lvl="1" indent="-228600">
              <a:buFont typeface="Arial" panose="020B0604020202020204" pitchFamily="34" charset="0"/>
              <a:buChar char="•"/>
            </a:pPr>
            <a:r>
              <a:rPr lang="en-US" sz="1800" dirty="0"/>
              <a:t>Provided support to students entering campus with new COVID guidelines and entry procedures</a:t>
            </a:r>
          </a:p>
          <a:p>
            <a:pPr lvl="1"/>
            <a:endParaRPr lang="en-US" sz="1800" dirty="0"/>
          </a:p>
        </p:txBody>
      </p:sp>
      <p:pic>
        <p:nvPicPr>
          <p:cNvPr id="8" name="Picture 8" descr="Fall 2021 Reopening - IT Help des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826" r="7826"/>
          <a:stretch>
            <a:fillRect/>
          </a:stretch>
        </p:blipFill>
        <p:spPr bwMode="auto">
          <a:xfrm>
            <a:off x="5859915" y="2057400"/>
            <a:ext cx="4817158" cy="380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61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CARES Act: Mental Health Fund</a:t>
            </a:r>
          </a:p>
        </p:txBody>
      </p:sp>
      <p:sp>
        <p:nvSpPr>
          <p:cNvPr id="4" name="Text Placeholder 3"/>
          <p:cNvSpPr>
            <a:spLocks noGrp="1"/>
          </p:cNvSpPr>
          <p:nvPr>
            <p:ph type="body" sz="half" idx="2"/>
          </p:nvPr>
        </p:nvSpPr>
        <p:spPr>
          <a:xfrm>
            <a:off x="839788" y="2057399"/>
            <a:ext cx="4248027" cy="3979986"/>
          </a:xfrm>
        </p:spPr>
        <p:txBody>
          <a:bodyPr>
            <a:noAutofit/>
          </a:bodyPr>
          <a:lstStyle/>
          <a:p>
            <a:pPr marL="285750" indent="-285750">
              <a:buFont typeface="Arial" panose="020B0604020202020204" pitchFamily="34" charset="0"/>
              <a:buChar char="•"/>
            </a:pPr>
            <a:r>
              <a:rPr lang="en-US" sz="2400" dirty="0"/>
              <a:t>York College received $260,174 to support students with increased mental health and wellness services</a:t>
            </a:r>
          </a:p>
          <a:p>
            <a:pPr marL="742950" lvl="1" indent="-285750">
              <a:buFont typeface="Arial" panose="020B0604020202020204" pitchFamily="34" charset="0"/>
              <a:buChar char="•"/>
            </a:pPr>
            <a:r>
              <a:rPr lang="en-US" sz="1600" dirty="0"/>
              <a:t>Expanded mental health accessibility-hired peer mental health support advocate</a:t>
            </a:r>
          </a:p>
          <a:p>
            <a:pPr marL="742950" lvl="1" indent="-285750">
              <a:buFont typeface="Arial" panose="020B0604020202020204" pitchFamily="34" charset="0"/>
              <a:buChar char="•"/>
            </a:pPr>
            <a:r>
              <a:rPr lang="en-US" sz="1600" dirty="0"/>
              <a:t>Established virtual walk-in clinic for Counseling services</a:t>
            </a:r>
          </a:p>
          <a:p>
            <a:pPr marL="742950" lvl="1" indent="-285750">
              <a:buFont typeface="Arial" panose="020B0604020202020204" pitchFamily="34" charset="0"/>
              <a:buChar char="•"/>
            </a:pPr>
            <a:r>
              <a:rPr lang="en-US" sz="1600" dirty="0"/>
              <a:t>Addressed the increased concern regarding domestic violence</a:t>
            </a:r>
          </a:p>
          <a:p>
            <a:pPr marL="742950" lvl="1" indent="-285750">
              <a:buFont typeface="Arial" panose="020B0604020202020204" pitchFamily="34" charset="0"/>
              <a:buChar char="•"/>
            </a:pPr>
            <a:r>
              <a:rPr lang="en-US" sz="1600" dirty="0"/>
              <a:t>Provided instructor-led live and on-demand exercise classes, yoga, and nutrition sessions</a:t>
            </a:r>
          </a:p>
          <a:p>
            <a:pPr marL="742950" lvl="1" indent="-285750">
              <a:buFont typeface="Arial" panose="020B0604020202020204" pitchFamily="34" charset="0"/>
              <a:buChar char="•"/>
            </a:pPr>
            <a:r>
              <a:rPr lang="en-US" sz="1600" dirty="0"/>
              <a:t>Nearly 700 students had participated</a:t>
            </a:r>
          </a:p>
          <a:p>
            <a:endParaRPr lang="en-US" sz="1800" dirty="0"/>
          </a:p>
        </p:txBody>
      </p:sp>
      <p:pic>
        <p:nvPicPr>
          <p:cNvPr id="3074" name="Picture 2" descr="Health &amp; Wellness On-Demand -W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74313" y="3545660"/>
            <a:ext cx="4429734" cy="24917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Peer Mental Health Students&#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4313" y="1376601"/>
            <a:ext cx="4686056" cy="174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880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1175811"/>
            <a:ext cx="9308124" cy="633046"/>
          </a:xfrm>
        </p:spPr>
        <p:txBody>
          <a:bodyPr/>
          <a:lstStyle/>
          <a:p>
            <a:r>
              <a:rPr lang="en-US" b="1" dirty="0"/>
              <a:t>Hungry for Knowledge Food Pantry </a:t>
            </a:r>
          </a:p>
        </p:txBody>
      </p:sp>
      <p:pic>
        <p:nvPicPr>
          <p:cNvPr id="5" name="Picture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11763" y="2451429"/>
            <a:ext cx="6172200" cy="3230760"/>
          </a:xfrm>
        </p:spPr>
      </p:pic>
      <p:sp>
        <p:nvSpPr>
          <p:cNvPr id="4" name="Text Placeholder 3"/>
          <p:cNvSpPr>
            <a:spLocks noGrp="1"/>
          </p:cNvSpPr>
          <p:nvPr>
            <p:ph type="body" sz="half" idx="2"/>
          </p:nvPr>
        </p:nvSpPr>
        <p:spPr>
          <a:xfrm>
            <a:off x="352426" y="2057399"/>
            <a:ext cx="4458856" cy="3811589"/>
          </a:xfrm>
        </p:spPr>
        <p:txBody>
          <a:bodyPr>
            <a:normAutofit/>
          </a:bodyPr>
          <a:lstStyle/>
          <a:p>
            <a:pPr marL="285750" indent="-285750">
              <a:buFont typeface="Arial" panose="020B0604020202020204" pitchFamily="34" charset="0"/>
              <a:buChar char="•"/>
            </a:pPr>
            <a:r>
              <a:rPr lang="en-US" sz="2400" dirty="0"/>
              <a:t>Served over 400 households in the past year </a:t>
            </a:r>
          </a:p>
          <a:p>
            <a:pPr marL="285750" indent="-285750">
              <a:buFont typeface="Arial" panose="020B0604020202020204" pitchFamily="34" charset="0"/>
              <a:buChar char="•"/>
            </a:pPr>
            <a:r>
              <a:rPr lang="en-US" sz="2400" dirty="0"/>
              <a:t>Team includes staff and 25 interns from Health Education and Social Work departments </a:t>
            </a:r>
          </a:p>
          <a:p>
            <a:pPr marL="285750" indent="-285750">
              <a:buFont typeface="Arial" panose="020B0604020202020204" pitchFamily="34" charset="0"/>
              <a:buChar char="•"/>
            </a:pPr>
            <a:r>
              <a:rPr lang="en-US" sz="2400" dirty="0"/>
              <a:t>Generous support provided by: </a:t>
            </a:r>
          </a:p>
          <a:p>
            <a:pPr marL="742950" lvl="1" indent="-285750"/>
            <a:r>
              <a:rPr lang="en-US" sz="1700" dirty="0"/>
              <a:t>The Carroll and Milton Petrie Foundation</a:t>
            </a:r>
          </a:p>
          <a:p>
            <a:pPr marL="742950" lvl="1" indent="-285750"/>
            <a:r>
              <a:rPr lang="en-US" sz="1700" dirty="0"/>
              <a:t>Grow NYC</a:t>
            </a:r>
          </a:p>
          <a:p>
            <a:pPr marL="742950" lvl="1" indent="-285750"/>
            <a:r>
              <a:rPr lang="en-US" sz="1700" dirty="0"/>
              <a:t>The Food Bank of New York City</a:t>
            </a:r>
          </a:p>
          <a:p>
            <a:pPr marL="742950" lvl="1" indent="-285750"/>
            <a:r>
              <a:rPr lang="en-US" sz="1700" dirty="0"/>
              <a:t>The New York City Council</a:t>
            </a:r>
          </a:p>
        </p:txBody>
      </p:sp>
    </p:spTree>
    <p:extLst>
      <p:ext uri="{BB962C8B-B14F-4D97-AF65-F5344CB8AC3E}">
        <p14:creationId xmlns:p14="http://schemas.microsoft.com/office/powerpoint/2010/main" val="4211432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654" y="887094"/>
            <a:ext cx="9416511" cy="967729"/>
          </a:xfrm>
        </p:spPr>
        <p:txBody>
          <a:bodyPr>
            <a:normAutofit/>
          </a:bodyPr>
          <a:lstStyle/>
          <a:p>
            <a:pPr algn="l"/>
            <a:r>
              <a:rPr lang="en-US" sz="3200" dirty="0"/>
              <a:t>Additional Student Support Services</a:t>
            </a:r>
          </a:p>
        </p:txBody>
      </p:sp>
      <p:sp>
        <p:nvSpPr>
          <p:cNvPr id="3" name="Content Placeholder 2"/>
          <p:cNvSpPr>
            <a:spLocks noGrp="1"/>
          </p:cNvSpPr>
          <p:nvPr>
            <p:ph sz="half" idx="1"/>
          </p:nvPr>
        </p:nvSpPr>
        <p:spPr>
          <a:xfrm>
            <a:off x="838200" y="1854823"/>
            <a:ext cx="4999892" cy="4629517"/>
          </a:xfrm>
        </p:spPr>
        <p:txBody>
          <a:bodyPr>
            <a:normAutofit/>
          </a:bodyPr>
          <a:lstStyle/>
          <a:p>
            <a:r>
              <a:rPr lang="en-US" sz="2000" b="1" dirty="0"/>
              <a:t>Child and Family Center </a:t>
            </a:r>
            <a:r>
              <a:rPr lang="en-US" sz="2000" dirty="0"/>
              <a:t>remained open and provided services –</a:t>
            </a:r>
          </a:p>
          <a:p>
            <a:r>
              <a:rPr lang="en-US" sz="2000" dirty="0"/>
              <a:t>Received an $183K Child Care Access Means Parents (CCAMPIS) grant for School Age program, a $161,800 Child Care Stabilization Grant, and $2,999,000 million for 3k and UPK over 5 years until 2026</a:t>
            </a:r>
          </a:p>
        </p:txBody>
      </p:sp>
      <p:sp>
        <p:nvSpPr>
          <p:cNvPr id="4" name="Content Placeholder 3"/>
          <p:cNvSpPr>
            <a:spLocks noGrp="1"/>
          </p:cNvSpPr>
          <p:nvPr>
            <p:ph sz="half" idx="2"/>
          </p:nvPr>
        </p:nvSpPr>
        <p:spPr>
          <a:xfrm>
            <a:off x="6096000" y="1854823"/>
            <a:ext cx="5316415" cy="4844109"/>
          </a:xfrm>
        </p:spPr>
        <p:txBody>
          <a:bodyPr>
            <a:normAutofit/>
          </a:bodyPr>
          <a:lstStyle/>
          <a:p>
            <a:r>
              <a:rPr lang="en-US" sz="2000" b="1" i="1" dirty="0"/>
              <a:t>Accelerate, Complete, and Engage Program</a:t>
            </a:r>
            <a:r>
              <a:rPr lang="en-US" sz="2000" b="1" dirty="0"/>
              <a:t> (ACE) – Spring 2022</a:t>
            </a:r>
          </a:p>
          <a:p>
            <a:pPr lvl="1"/>
            <a:r>
              <a:rPr lang="en-US" sz="2000" dirty="0"/>
              <a:t>Designed to help students complete their academic journey to the bachelor’s degree on time (75 students in spring 2022)</a:t>
            </a:r>
          </a:p>
          <a:p>
            <a:pPr lvl="1"/>
            <a:r>
              <a:rPr lang="en-US" sz="2000" dirty="0"/>
              <a:t>Modeled on CUNY’s </a:t>
            </a:r>
            <a:r>
              <a:rPr lang="en-US" sz="2000" u="sng" dirty="0">
                <a:hlinkClick r:id="rId3"/>
              </a:rPr>
              <a:t>Accelerated Study in Associate Programs (ASAP)</a:t>
            </a:r>
            <a:r>
              <a:rPr lang="en-US" sz="2000" dirty="0"/>
              <a:t>, ACE provides a range of financial, academic, and personal support, including intensive academic advisement and career counseling, as well as tuition, textbook, and transportation assistance</a:t>
            </a:r>
          </a:p>
          <a:p>
            <a:pPr marL="457200" lvl="1" indent="0">
              <a:buNone/>
            </a:pPr>
            <a:endParaRPr lang="en-US" dirty="0"/>
          </a:p>
        </p:txBody>
      </p:sp>
      <p:pic>
        <p:nvPicPr>
          <p:cNvPr id="16386" name="Picture 2" descr="York College Child and Family Cen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310" r="4201"/>
          <a:stretch/>
        </p:blipFill>
        <p:spPr bwMode="auto">
          <a:xfrm>
            <a:off x="1042077" y="4471540"/>
            <a:ext cx="4592137" cy="214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810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191890533"/>
              </p:ext>
            </p:extLst>
          </p:nvPr>
        </p:nvGraphicFramePr>
        <p:xfrm>
          <a:off x="838200" y="1928813"/>
          <a:ext cx="10515600"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074794" y="563631"/>
            <a:ext cx="7835824" cy="733306"/>
          </a:xfrm>
        </p:spPr>
        <p:txBody>
          <a:bodyPr>
            <a:normAutofit fontScale="90000"/>
          </a:bodyPr>
          <a:lstStyle/>
          <a:p>
            <a:pPr algn="l"/>
            <a:r>
              <a:rPr lang="en-US" dirty="0"/>
              <a:t>Advancement -Total Voluntary Support (Annual)</a:t>
            </a:r>
            <a:endParaRPr lang="en-US" sz="2000" dirty="0"/>
          </a:p>
        </p:txBody>
      </p:sp>
      <p:sp>
        <p:nvSpPr>
          <p:cNvPr id="4" name="TextBox 3"/>
          <p:cNvSpPr txBox="1"/>
          <p:nvPr/>
        </p:nvSpPr>
        <p:spPr>
          <a:xfrm>
            <a:off x="26127" y="6531422"/>
            <a:ext cx="4265911" cy="307777"/>
          </a:xfrm>
          <a:prstGeom prst="rect">
            <a:avLst/>
          </a:prstGeom>
          <a:noFill/>
        </p:spPr>
        <p:txBody>
          <a:bodyPr wrap="none" rtlCol="0">
            <a:spAutoFit/>
          </a:bodyPr>
          <a:lstStyle/>
          <a:p>
            <a:r>
              <a:rPr lang="en-US" sz="1400" dirty="0"/>
              <a:t>Source: CUNY Performance Management Process (PMP)</a:t>
            </a:r>
          </a:p>
        </p:txBody>
      </p:sp>
    </p:spTree>
    <p:extLst>
      <p:ext uri="{BB962C8B-B14F-4D97-AF65-F5344CB8AC3E}">
        <p14:creationId xmlns:p14="http://schemas.microsoft.com/office/powerpoint/2010/main" val="3490276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Student Support: Funds Raised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0130055"/>
              </p:ext>
            </p:extLst>
          </p:nvPr>
        </p:nvGraphicFramePr>
        <p:xfrm>
          <a:off x="1297576" y="859970"/>
          <a:ext cx="10785567" cy="5921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0759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Student Support: Funds Distributed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74684481"/>
              </p:ext>
            </p:extLst>
          </p:nvPr>
        </p:nvGraphicFramePr>
        <p:xfrm>
          <a:off x="838200" y="1238250"/>
          <a:ext cx="9991381" cy="408289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83044" y="5557735"/>
            <a:ext cx="11358391" cy="830997"/>
          </a:xfrm>
          <a:prstGeom prst="rect">
            <a:avLst/>
          </a:prstGeom>
          <a:noFill/>
        </p:spPr>
        <p:txBody>
          <a:bodyPr wrap="square" rtlCol="0">
            <a:spAutoFit/>
          </a:bodyPr>
          <a:lstStyle/>
          <a:p>
            <a:r>
              <a:rPr lang="en-US" sz="1400" baseline="30000" dirty="0"/>
              <a:t>1</a:t>
            </a:r>
            <a:r>
              <a:rPr lang="en-US" sz="1200" dirty="0"/>
              <a:t>FY2021: July 2020 to June 2021</a:t>
            </a:r>
          </a:p>
          <a:p>
            <a:r>
              <a:rPr lang="en-US" sz="1200" u="sng" dirty="0"/>
              <a:t>Emergency Grant includes</a:t>
            </a:r>
            <a:r>
              <a:rPr lang="en-US" sz="1200" dirty="0"/>
              <a:t>: One York Emergency Relief Fund, Petrie student Emergency grant</a:t>
            </a:r>
          </a:p>
          <a:p>
            <a:r>
              <a:rPr lang="en-US" sz="1200" u="sng" dirty="0"/>
              <a:t>Scholarship</a:t>
            </a:r>
            <a:r>
              <a:rPr lang="en-US" sz="1200" b="1" u="sng" dirty="0"/>
              <a:t> </a:t>
            </a:r>
            <a:r>
              <a:rPr lang="en-US" sz="1200" u="sng" dirty="0"/>
              <a:t>includes</a:t>
            </a:r>
            <a:r>
              <a:rPr lang="en-US" sz="1200" b="1" dirty="0"/>
              <a:t>: </a:t>
            </a:r>
            <a:r>
              <a:rPr lang="en-US" sz="1200" dirty="0"/>
              <a:t>Completion grants, Eugene Levin, Merit, Rudin nursing, Santander university, Study abroad</a:t>
            </a:r>
          </a:p>
          <a:p>
            <a:r>
              <a:rPr lang="en-US" sz="1200" u="sng" dirty="0"/>
              <a:t>Stipends includes</a:t>
            </a:r>
            <a:r>
              <a:rPr lang="en-US" sz="1200" b="1" dirty="0"/>
              <a:t>: </a:t>
            </a:r>
            <a:r>
              <a:rPr lang="en-US" sz="1200" dirty="0"/>
              <a:t>Eugene Levin, The Fund for York</a:t>
            </a:r>
          </a:p>
        </p:txBody>
      </p:sp>
    </p:spTree>
    <p:extLst>
      <p:ext uri="{BB962C8B-B14F-4D97-AF65-F5344CB8AC3E}">
        <p14:creationId xmlns:p14="http://schemas.microsoft.com/office/powerpoint/2010/main" val="726076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CD44E80D-3CE0-49E6-B35E-96C6B350F94E}"/>
              </a:ext>
            </a:extLst>
          </p:cNvPr>
          <p:cNvGraphicFramePr>
            <a:graphicFrameLocks noGrp="1"/>
          </p:cNvGraphicFramePr>
          <p:nvPr>
            <p:ph idx="1"/>
            <p:extLst>
              <p:ext uri="{D42A27DB-BD31-4B8C-83A1-F6EECF244321}">
                <p14:modId xmlns:p14="http://schemas.microsoft.com/office/powerpoint/2010/main" val="433361193"/>
              </p:ext>
            </p:extLst>
          </p:nvPr>
        </p:nvGraphicFramePr>
        <p:xfrm>
          <a:off x="948087" y="1358900"/>
          <a:ext cx="10752827" cy="530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9036" y="256649"/>
            <a:ext cx="2637322" cy="1302645"/>
          </a:xfrm>
          <a:prstGeom prst="rect">
            <a:avLst/>
          </a:prstGeom>
        </p:spPr>
      </p:pic>
    </p:spTree>
    <p:extLst>
      <p:ext uri="{BB962C8B-B14F-4D97-AF65-F5344CB8AC3E}">
        <p14:creationId xmlns:p14="http://schemas.microsoft.com/office/powerpoint/2010/main" val="2410258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499" y="429103"/>
            <a:ext cx="9378390" cy="733306"/>
          </a:xfrm>
        </p:spPr>
        <p:txBody>
          <a:bodyPr>
            <a:normAutofit/>
          </a:bodyPr>
          <a:lstStyle/>
          <a:p>
            <a:pPr algn="l"/>
            <a:r>
              <a:rPr lang="en-US" sz="4000" dirty="0"/>
              <a:t> COVID Timeline</a:t>
            </a:r>
          </a:p>
        </p:txBody>
      </p:sp>
      <p:grpSp>
        <p:nvGrpSpPr>
          <p:cNvPr id="3" name="Group 2">
            <a:extLst>
              <a:ext uri="{FF2B5EF4-FFF2-40B4-BE49-F238E27FC236}">
                <a16:creationId xmlns:a16="http://schemas.microsoft.com/office/drawing/2014/main" id="{07E44893-098A-4FA2-AA2B-A975CD445C9F}"/>
              </a:ext>
            </a:extLst>
          </p:cNvPr>
          <p:cNvGrpSpPr/>
          <p:nvPr/>
        </p:nvGrpSpPr>
        <p:grpSpPr>
          <a:xfrm>
            <a:off x="643706" y="1463427"/>
            <a:ext cx="10904588" cy="4232164"/>
            <a:chOff x="612613" y="1327502"/>
            <a:chExt cx="10904588" cy="4232164"/>
          </a:xfrm>
        </p:grpSpPr>
        <p:sp>
          <p:nvSpPr>
            <p:cNvPr id="6" name="Freeform: Shape 5">
              <a:extLst>
                <a:ext uri="{FF2B5EF4-FFF2-40B4-BE49-F238E27FC236}">
                  <a16:creationId xmlns:a16="http://schemas.microsoft.com/office/drawing/2014/main" id="{9BFE4408-220B-43C0-9778-B88248BCBCE0}"/>
                </a:ext>
              </a:extLst>
            </p:cNvPr>
            <p:cNvSpPr/>
            <p:nvPr/>
          </p:nvSpPr>
          <p:spPr>
            <a:xfrm>
              <a:off x="612613" y="1339860"/>
              <a:ext cx="2911799" cy="410155"/>
            </a:xfrm>
            <a:custGeom>
              <a:avLst/>
              <a:gdLst>
                <a:gd name="connsiteX0" fmla="*/ 0 w 2911799"/>
                <a:gd name="connsiteY0" fmla="*/ 0 h 410155"/>
                <a:gd name="connsiteX1" fmla="*/ 2706722 w 2911799"/>
                <a:gd name="connsiteY1" fmla="*/ 0 h 410155"/>
                <a:gd name="connsiteX2" fmla="*/ 2911799 w 2911799"/>
                <a:gd name="connsiteY2" fmla="*/ 205078 h 410155"/>
                <a:gd name="connsiteX3" fmla="*/ 2706722 w 2911799"/>
                <a:gd name="connsiteY3" fmla="*/ 410155 h 410155"/>
                <a:gd name="connsiteX4" fmla="*/ 0 w 2911799"/>
                <a:gd name="connsiteY4" fmla="*/ 410155 h 410155"/>
                <a:gd name="connsiteX5" fmla="*/ 205078 w 2911799"/>
                <a:gd name="connsiteY5" fmla="*/ 205078 h 410155"/>
                <a:gd name="connsiteX6" fmla="*/ 0 w 2911799"/>
                <a:gd name="connsiteY6" fmla="*/ 0 h 41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1799" h="410155">
                  <a:moveTo>
                    <a:pt x="0" y="0"/>
                  </a:moveTo>
                  <a:lnTo>
                    <a:pt x="2706722" y="0"/>
                  </a:lnTo>
                  <a:lnTo>
                    <a:pt x="2911799" y="205078"/>
                  </a:lnTo>
                  <a:lnTo>
                    <a:pt x="2706722" y="410155"/>
                  </a:lnTo>
                  <a:lnTo>
                    <a:pt x="0" y="410155"/>
                  </a:lnTo>
                  <a:lnTo>
                    <a:pt x="205078" y="205078"/>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301090" tIns="32004" rIns="237081" bIns="32004" numCol="1" spcCol="1270" anchor="ctr" anchorCtr="0">
              <a:noAutofit/>
            </a:bodyPr>
            <a:lstStyle/>
            <a:p>
              <a:pPr marL="0" lvl="0" indent="0" algn="ctr" defTabSz="1066800">
                <a:lnSpc>
                  <a:spcPct val="90000"/>
                </a:lnSpc>
                <a:spcBef>
                  <a:spcPct val="0"/>
                </a:spcBef>
                <a:spcAft>
                  <a:spcPct val="35000"/>
                </a:spcAft>
                <a:buNone/>
              </a:pPr>
              <a:r>
                <a:rPr lang="en-US" sz="2400" kern="1200" dirty="0"/>
                <a:t>Spring 2020</a:t>
              </a:r>
            </a:p>
          </p:txBody>
        </p:sp>
        <p:sp>
          <p:nvSpPr>
            <p:cNvPr id="7" name="Freeform: Shape 6">
              <a:extLst>
                <a:ext uri="{FF2B5EF4-FFF2-40B4-BE49-F238E27FC236}">
                  <a16:creationId xmlns:a16="http://schemas.microsoft.com/office/drawing/2014/main" id="{AED7181B-7A6A-4916-9611-AAF8A22DFDB8}"/>
                </a:ext>
              </a:extLst>
            </p:cNvPr>
            <p:cNvSpPr/>
            <p:nvPr/>
          </p:nvSpPr>
          <p:spPr>
            <a:xfrm>
              <a:off x="625169" y="1788928"/>
              <a:ext cx="2329439" cy="3741568"/>
            </a:xfrm>
            <a:custGeom>
              <a:avLst/>
              <a:gdLst>
                <a:gd name="connsiteX0" fmla="*/ 0 w 2329439"/>
                <a:gd name="connsiteY0" fmla="*/ 0 h 3741568"/>
                <a:gd name="connsiteX1" fmla="*/ 2329439 w 2329439"/>
                <a:gd name="connsiteY1" fmla="*/ 0 h 3741568"/>
                <a:gd name="connsiteX2" fmla="*/ 2329439 w 2329439"/>
                <a:gd name="connsiteY2" fmla="*/ 3741568 h 3741568"/>
                <a:gd name="connsiteX3" fmla="*/ 0 w 2329439"/>
                <a:gd name="connsiteY3" fmla="*/ 3741568 h 3741568"/>
                <a:gd name="connsiteX4" fmla="*/ 0 w 2329439"/>
                <a:gd name="connsiteY4" fmla="*/ 0 h 374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439" h="3741568">
                  <a:moveTo>
                    <a:pt x="0" y="0"/>
                  </a:moveTo>
                  <a:lnTo>
                    <a:pt x="2329439" y="0"/>
                  </a:lnTo>
                  <a:lnTo>
                    <a:pt x="2329439" y="3741568"/>
                  </a:lnTo>
                  <a:lnTo>
                    <a:pt x="0" y="37415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t>Shift to Distance Learning</a:t>
              </a:r>
            </a:p>
            <a:p>
              <a:pPr marL="571500" lvl="2" indent="-285750" algn="l" defTabSz="1244600">
                <a:lnSpc>
                  <a:spcPct val="90000"/>
                </a:lnSpc>
                <a:spcBef>
                  <a:spcPct val="0"/>
                </a:spcBef>
                <a:spcAft>
                  <a:spcPct val="15000"/>
                </a:spcAft>
                <a:buChar char="•"/>
              </a:pPr>
              <a:endParaRPr lang="en-US" sz="2800" kern="1200" dirty="0"/>
            </a:p>
          </p:txBody>
        </p:sp>
        <p:sp>
          <p:nvSpPr>
            <p:cNvPr id="8" name="Freeform: Shape 7">
              <a:extLst>
                <a:ext uri="{FF2B5EF4-FFF2-40B4-BE49-F238E27FC236}">
                  <a16:creationId xmlns:a16="http://schemas.microsoft.com/office/drawing/2014/main" id="{6A1ACD70-8443-42AC-87FA-5A97A578EFD1}"/>
                </a:ext>
              </a:extLst>
            </p:cNvPr>
            <p:cNvSpPr/>
            <p:nvPr/>
          </p:nvSpPr>
          <p:spPr>
            <a:xfrm>
              <a:off x="3321390" y="1327503"/>
              <a:ext cx="2911799" cy="410155"/>
            </a:xfrm>
            <a:custGeom>
              <a:avLst/>
              <a:gdLst>
                <a:gd name="connsiteX0" fmla="*/ 0 w 2911799"/>
                <a:gd name="connsiteY0" fmla="*/ 0 h 410155"/>
                <a:gd name="connsiteX1" fmla="*/ 2706722 w 2911799"/>
                <a:gd name="connsiteY1" fmla="*/ 0 h 410155"/>
                <a:gd name="connsiteX2" fmla="*/ 2911799 w 2911799"/>
                <a:gd name="connsiteY2" fmla="*/ 205078 h 410155"/>
                <a:gd name="connsiteX3" fmla="*/ 2706722 w 2911799"/>
                <a:gd name="connsiteY3" fmla="*/ 410155 h 410155"/>
                <a:gd name="connsiteX4" fmla="*/ 0 w 2911799"/>
                <a:gd name="connsiteY4" fmla="*/ 410155 h 410155"/>
                <a:gd name="connsiteX5" fmla="*/ 205078 w 2911799"/>
                <a:gd name="connsiteY5" fmla="*/ 205078 h 410155"/>
                <a:gd name="connsiteX6" fmla="*/ 0 w 2911799"/>
                <a:gd name="connsiteY6" fmla="*/ 0 h 41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1799" h="410155">
                  <a:moveTo>
                    <a:pt x="0" y="0"/>
                  </a:moveTo>
                  <a:lnTo>
                    <a:pt x="2706722" y="0"/>
                  </a:lnTo>
                  <a:lnTo>
                    <a:pt x="2911799" y="205078"/>
                  </a:lnTo>
                  <a:lnTo>
                    <a:pt x="2706722" y="410155"/>
                  </a:lnTo>
                  <a:lnTo>
                    <a:pt x="0" y="410155"/>
                  </a:lnTo>
                  <a:lnTo>
                    <a:pt x="205078" y="205078"/>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301090" tIns="32004" rIns="237081" bIns="32004" numCol="1" spcCol="1270" anchor="ctr" anchorCtr="0">
              <a:noAutofit/>
            </a:bodyPr>
            <a:lstStyle/>
            <a:p>
              <a:pPr marL="0" lvl="0" indent="0" algn="ctr" defTabSz="1066800">
                <a:lnSpc>
                  <a:spcPct val="90000"/>
                </a:lnSpc>
                <a:spcBef>
                  <a:spcPct val="0"/>
                </a:spcBef>
                <a:spcAft>
                  <a:spcPct val="35000"/>
                </a:spcAft>
                <a:buNone/>
              </a:pPr>
              <a:r>
                <a:rPr lang="en-US" sz="2400" kern="1200" dirty="0"/>
                <a:t>Fall 2020</a:t>
              </a:r>
            </a:p>
          </p:txBody>
        </p:sp>
        <p:sp>
          <p:nvSpPr>
            <p:cNvPr id="9" name="Freeform: Shape 8">
              <a:extLst>
                <a:ext uri="{FF2B5EF4-FFF2-40B4-BE49-F238E27FC236}">
                  <a16:creationId xmlns:a16="http://schemas.microsoft.com/office/drawing/2014/main" id="{27A6E3FD-6B3C-4980-8745-740223506B7A}"/>
                </a:ext>
              </a:extLst>
            </p:cNvPr>
            <p:cNvSpPr/>
            <p:nvPr/>
          </p:nvSpPr>
          <p:spPr>
            <a:xfrm>
              <a:off x="3321390" y="1788928"/>
              <a:ext cx="2329439" cy="3741568"/>
            </a:xfrm>
            <a:custGeom>
              <a:avLst/>
              <a:gdLst>
                <a:gd name="connsiteX0" fmla="*/ 0 w 2329439"/>
                <a:gd name="connsiteY0" fmla="*/ 0 h 3741568"/>
                <a:gd name="connsiteX1" fmla="*/ 2329439 w 2329439"/>
                <a:gd name="connsiteY1" fmla="*/ 0 h 3741568"/>
                <a:gd name="connsiteX2" fmla="*/ 2329439 w 2329439"/>
                <a:gd name="connsiteY2" fmla="*/ 3741568 h 3741568"/>
                <a:gd name="connsiteX3" fmla="*/ 0 w 2329439"/>
                <a:gd name="connsiteY3" fmla="*/ 3741568 h 3741568"/>
                <a:gd name="connsiteX4" fmla="*/ 0 w 2329439"/>
                <a:gd name="connsiteY4" fmla="*/ 0 h 374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439" h="3741568">
                  <a:moveTo>
                    <a:pt x="0" y="0"/>
                  </a:moveTo>
                  <a:lnTo>
                    <a:pt x="2329439" y="0"/>
                  </a:lnTo>
                  <a:lnTo>
                    <a:pt x="2329439" y="3741568"/>
                  </a:lnTo>
                  <a:lnTo>
                    <a:pt x="0" y="37415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t>Mostly Distance Learning</a:t>
              </a:r>
            </a:p>
          </p:txBody>
        </p:sp>
        <p:sp>
          <p:nvSpPr>
            <p:cNvPr id="10" name="Freeform: Shape 9">
              <a:extLst>
                <a:ext uri="{FF2B5EF4-FFF2-40B4-BE49-F238E27FC236}">
                  <a16:creationId xmlns:a16="http://schemas.microsoft.com/office/drawing/2014/main" id="{3F276F85-82FE-493E-ACFA-4010FD1B4B28}"/>
                </a:ext>
              </a:extLst>
            </p:cNvPr>
            <p:cNvSpPr/>
            <p:nvPr/>
          </p:nvSpPr>
          <p:spPr>
            <a:xfrm>
              <a:off x="5961973" y="1327502"/>
              <a:ext cx="2914646" cy="410155"/>
            </a:xfrm>
            <a:custGeom>
              <a:avLst/>
              <a:gdLst>
                <a:gd name="connsiteX0" fmla="*/ 0 w 2914646"/>
                <a:gd name="connsiteY0" fmla="*/ 0 h 410155"/>
                <a:gd name="connsiteX1" fmla="*/ 2709569 w 2914646"/>
                <a:gd name="connsiteY1" fmla="*/ 0 h 410155"/>
                <a:gd name="connsiteX2" fmla="*/ 2914646 w 2914646"/>
                <a:gd name="connsiteY2" fmla="*/ 205078 h 410155"/>
                <a:gd name="connsiteX3" fmla="*/ 2709569 w 2914646"/>
                <a:gd name="connsiteY3" fmla="*/ 410155 h 410155"/>
                <a:gd name="connsiteX4" fmla="*/ 0 w 2914646"/>
                <a:gd name="connsiteY4" fmla="*/ 410155 h 410155"/>
                <a:gd name="connsiteX5" fmla="*/ 205078 w 2914646"/>
                <a:gd name="connsiteY5" fmla="*/ 205078 h 410155"/>
                <a:gd name="connsiteX6" fmla="*/ 0 w 2914646"/>
                <a:gd name="connsiteY6" fmla="*/ 0 h 41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4646" h="410155">
                  <a:moveTo>
                    <a:pt x="0" y="0"/>
                  </a:moveTo>
                  <a:lnTo>
                    <a:pt x="2709569" y="0"/>
                  </a:lnTo>
                  <a:lnTo>
                    <a:pt x="2914646" y="205078"/>
                  </a:lnTo>
                  <a:lnTo>
                    <a:pt x="2709569" y="410155"/>
                  </a:lnTo>
                  <a:lnTo>
                    <a:pt x="0" y="410155"/>
                  </a:lnTo>
                  <a:lnTo>
                    <a:pt x="205078" y="205078"/>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301090" tIns="32004" rIns="237081" bIns="32004" numCol="1" spcCol="1270" anchor="ctr" anchorCtr="0">
              <a:noAutofit/>
            </a:bodyPr>
            <a:lstStyle/>
            <a:p>
              <a:pPr marL="0" lvl="0" indent="0" algn="ctr" defTabSz="1066800">
                <a:lnSpc>
                  <a:spcPct val="90000"/>
                </a:lnSpc>
                <a:spcBef>
                  <a:spcPct val="0"/>
                </a:spcBef>
                <a:spcAft>
                  <a:spcPct val="35000"/>
                </a:spcAft>
                <a:buNone/>
              </a:pPr>
              <a:r>
                <a:rPr lang="en-US" sz="2400" kern="1200" dirty="0"/>
                <a:t>Spring 2021</a:t>
              </a:r>
            </a:p>
          </p:txBody>
        </p:sp>
        <p:sp>
          <p:nvSpPr>
            <p:cNvPr id="11" name="Freeform: Shape 10">
              <a:extLst>
                <a:ext uri="{FF2B5EF4-FFF2-40B4-BE49-F238E27FC236}">
                  <a16:creationId xmlns:a16="http://schemas.microsoft.com/office/drawing/2014/main" id="{EDD75FEA-4FD2-4B33-B40D-0C298189743F}"/>
                </a:ext>
              </a:extLst>
            </p:cNvPr>
            <p:cNvSpPr/>
            <p:nvPr/>
          </p:nvSpPr>
          <p:spPr>
            <a:xfrm>
              <a:off x="6017612" y="1759759"/>
              <a:ext cx="2653260" cy="3799907"/>
            </a:xfrm>
            <a:custGeom>
              <a:avLst/>
              <a:gdLst>
                <a:gd name="connsiteX0" fmla="*/ 0 w 2653260"/>
                <a:gd name="connsiteY0" fmla="*/ 0 h 3799907"/>
                <a:gd name="connsiteX1" fmla="*/ 2653260 w 2653260"/>
                <a:gd name="connsiteY1" fmla="*/ 0 h 3799907"/>
                <a:gd name="connsiteX2" fmla="*/ 2653260 w 2653260"/>
                <a:gd name="connsiteY2" fmla="*/ 3799907 h 3799907"/>
                <a:gd name="connsiteX3" fmla="*/ 0 w 2653260"/>
                <a:gd name="connsiteY3" fmla="*/ 3799907 h 3799907"/>
                <a:gd name="connsiteX4" fmla="*/ 0 w 2653260"/>
                <a:gd name="connsiteY4" fmla="*/ 0 h 379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260" h="3799907">
                  <a:moveTo>
                    <a:pt x="0" y="0"/>
                  </a:moveTo>
                  <a:lnTo>
                    <a:pt x="2653260" y="0"/>
                  </a:lnTo>
                  <a:lnTo>
                    <a:pt x="2653260" y="3799907"/>
                  </a:lnTo>
                  <a:lnTo>
                    <a:pt x="0" y="37999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t>Distance Learning continues</a:t>
              </a:r>
              <a:endParaRPr lang="en-US" sz="2800" kern="1200" dirty="0"/>
            </a:p>
            <a:p>
              <a:pPr marL="342900" lvl="2" indent="-171450" algn="l" defTabSz="755650">
                <a:lnSpc>
                  <a:spcPct val="90000"/>
                </a:lnSpc>
                <a:spcBef>
                  <a:spcPct val="0"/>
                </a:spcBef>
                <a:spcAft>
                  <a:spcPct val="15000"/>
                </a:spcAft>
                <a:buChar char="•"/>
              </a:pPr>
              <a:r>
                <a:rPr lang="en-US" sz="1700" kern="1200" dirty="0"/>
                <a:t>Some in-person instruction for hands-on activities for which there are no virtual substitutes</a:t>
              </a:r>
            </a:p>
            <a:p>
              <a:pPr marL="342900" lvl="2" indent="-171450" algn="l" defTabSz="755650">
                <a:lnSpc>
                  <a:spcPct val="90000"/>
                </a:lnSpc>
                <a:spcBef>
                  <a:spcPct val="0"/>
                </a:spcBef>
                <a:spcAft>
                  <a:spcPct val="15000"/>
                </a:spcAft>
                <a:buChar char="•"/>
              </a:pPr>
              <a:r>
                <a:rPr lang="en-US" sz="1700" kern="1200" dirty="0"/>
                <a:t>Remote work continues</a:t>
              </a:r>
            </a:p>
          </p:txBody>
        </p:sp>
        <p:sp>
          <p:nvSpPr>
            <p:cNvPr id="12" name="Freeform: Shape 11">
              <a:extLst>
                <a:ext uri="{FF2B5EF4-FFF2-40B4-BE49-F238E27FC236}">
                  <a16:creationId xmlns:a16="http://schemas.microsoft.com/office/drawing/2014/main" id="{3D12EDC7-3865-46B8-ABA7-E097DC117CED}"/>
                </a:ext>
              </a:extLst>
            </p:cNvPr>
            <p:cNvSpPr/>
            <p:nvPr/>
          </p:nvSpPr>
          <p:spPr>
            <a:xfrm>
              <a:off x="8605402" y="1327503"/>
              <a:ext cx="2911799" cy="410155"/>
            </a:xfrm>
            <a:custGeom>
              <a:avLst/>
              <a:gdLst>
                <a:gd name="connsiteX0" fmla="*/ 0 w 2911799"/>
                <a:gd name="connsiteY0" fmla="*/ 0 h 410155"/>
                <a:gd name="connsiteX1" fmla="*/ 2706722 w 2911799"/>
                <a:gd name="connsiteY1" fmla="*/ 0 h 410155"/>
                <a:gd name="connsiteX2" fmla="*/ 2911799 w 2911799"/>
                <a:gd name="connsiteY2" fmla="*/ 205078 h 410155"/>
                <a:gd name="connsiteX3" fmla="*/ 2706722 w 2911799"/>
                <a:gd name="connsiteY3" fmla="*/ 410155 h 410155"/>
                <a:gd name="connsiteX4" fmla="*/ 0 w 2911799"/>
                <a:gd name="connsiteY4" fmla="*/ 410155 h 410155"/>
                <a:gd name="connsiteX5" fmla="*/ 205078 w 2911799"/>
                <a:gd name="connsiteY5" fmla="*/ 205078 h 410155"/>
                <a:gd name="connsiteX6" fmla="*/ 0 w 2911799"/>
                <a:gd name="connsiteY6" fmla="*/ 0 h 41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1799" h="410155">
                  <a:moveTo>
                    <a:pt x="0" y="0"/>
                  </a:moveTo>
                  <a:lnTo>
                    <a:pt x="2706722" y="0"/>
                  </a:lnTo>
                  <a:lnTo>
                    <a:pt x="2911799" y="205078"/>
                  </a:lnTo>
                  <a:lnTo>
                    <a:pt x="2706722" y="410155"/>
                  </a:lnTo>
                  <a:lnTo>
                    <a:pt x="0" y="410155"/>
                  </a:lnTo>
                  <a:lnTo>
                    <a:pt x="205078" y="205078"/>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301090" tIns="32004" rIns="237081" bIns="32004" numCol="1" spcCol="1270" anchor="ctr" anchorCtr="0">
              <a:noAutofit/>
            </a:bodyPr>
            <a:lstStyle/>
            <a:p>
              <a:pPr marL="0" lvl="0" indent="0" algn="ctr" defTabSz="1066800">
                <a:lnSpc>
                  <a:spcPct val="90000"/>
                </a:lnSpc>
                <a:spcBef>
                  <a:spcPct val="0"/>
                </a:spcBef>
                <a:spcAft>
                  <a:spcPct val="35000"/>
                </a:spcAft>
                <a:buNone/>
              </a:pPr>
              <a:r>
                <a:rPr lang="en-US" sz="2400" kern="1200" dirty="0"/>
                <a:t>Fall 2021</a:t>
              </a:r>
            </a:p>
          </p:txBody>
        </p:sp>
        <p:sp>
          <p:nvSpPr>
            <p:cNvPr id="13" name="Freeform: Shape 12">
              <a:extLst>
                <a:ext uri="{FF2B5EF4-FFF2-40B4-BE49-F238E27FC236}">
                  <a16:creationId xmlns:a16="http://schemas.microsoft.com/office/drawing/2014/main" id="{1E9A21EC-58FD-4663-B262-8DB262FC8D55}"/>
                </a:ext>
              </a:extLst>
            </p:cNvPr>
            <p:cNvSpPr/>
            <p:nvPr/>
          </p:nvSpPr>
          <p:spPr>
            <a:xfrm>
              <a:off x="8877451" y="1788928"/>
              <a:ext cx="2329439" cy="3741568"/>
            </a:xfrm>
            <a:custGeom>
              <a:avLst/>
              <a:gdLst>
                <a:gd name="connsiteX0" fmla="*/ 0 w 2329439"/>
                <a:gd name="connsiteY0" fmla="*/ 0 h 3741568"/>
                <a:gd name="connsiteX1" fmla="*/ 2329439 w 2329439"/>
                <a:gd name="connsiteY1" fmla="*/ 0 h 3741568"/>
                <a:gd name="connsiteX2" fmla="*/ 2329439 w 2329439"/>
                <a:gd name="connsiteY2" fmla="*/ 3741568 h 3741568"/>
                <a:gd name="connsiteX3" fmla="*/ 0 w 2329439"/>
                <a:gd name="connsiteY3" fmla="*/ 3741568 h 3741568"/>
                <a:gd name="connsiteX4" fmla="*/ 0 w 2329439"/>
                <a:gd name="connsiteY4" fmla="*/ 0 h 374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9439" h="3741568">
                  <a:moveTo>
                    <a:pt x="0" y="0"/>
                  </a:moveTo>
                  <a:lnTo>
                    <a:pt x="2329439" y="0"/>
                  </a:lnTo>
                  <a:lnTo>
                    <a:pt x="2329439" y="3741568"/>
                  </a:lnTo>
                  <a:lnTo>
                    <a:pt x="0" y="37415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t>Campus reopens, multiple modes of  instruction</a:t>
              </a:r>
            </a:p>
            <a:p>
              <a:pPr marL="342900" lvl="2" indent="-171450" algn="l" defTabSz="755650">
                <a:lnSpc>
                  <a:spcPct val="90000"/>
                </a:lnSpc>
                <a:spcBef>
                  <a:spcPct val="0"/>
                </a:spcBef>
                <a:spcAft>
                  <a:spcPct val="15000"/>
                </a:spcAft>
                <a:buChar char="•"/>
              </a:pPr>
              <a:r>
                <a:rPr lang="en-US" sz="1700" kern="1200" dirty="0"/>
                <a:t>Students and faculty resume in-person classes (as applicable)</a:t>
              </a:r>
            </a:p>
            <a:p>
              <a:pPr marL="342900" lvl="2" indent="-171450" algn="l" defTabSz="755650">
                <a:lnSpc>
                  <a:spcPct val="90000"/>
                </a:lnSpc>
                <a:spcBef>
                  <a:spcPct val="0"/>
                </a:spcBef>
                <a:spcAft>
                  <a:spcPct val="15000"/>
                </a:spcAft>
                <a:buChar char="•"/>
              </a:pPr>
              <a:r>
                <a:rPr lang="en-US" sz="1700" kern="1200" dirty="0"/>
                <a:t>Staff returns to work (3 days in-person, 2 days remote) </a:t>
              </a:r>
            </a:p>
            <a:p>
              <a:pPr marL="171450" lvl="1" indent="-171450" algn="l" defTabSz="755650">
                <a:lnSpc>
                  <a:spcPct val="90000"/>
                </a:lnSpc>
                <a:spcBef>
                  <a:spcPct val="0"/>
                </a:spcBef>
                <a:spcAft>
                  <a:spcPct val="15000"/>
                </a:spcAft>
                <a:buChar char="•"/>
              </a:pPr>
              <a:endParaRPr lang="en-US" sz="1700" kern="1200" dirty="0"/>
            </a:p>
          </p:txBody>
        </p:sp>
      </p:grpSp>
    </p:spTree>
    <p:extLst>
      <p:ext uri="{BB962C8B-B14F-4D97-AF65-F5344CB8AC3E}">
        <p14:creationId xmlns:p14="http://schemas.microsoft.com/office/powerpoint/2010/main" val="2741512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NY Colleges Once Again Earn High Marks in U.S. News &amp; World Report Rank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831" y="1149499"/>
            <a:ext cx="9454850" cy="531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957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Update on Academic Programs</a:t>
            </a:r>
            <a:br>
              <a:rPr lang="en-US" dirty="0"/>
            </a:br>
            <a:r>
              <a:rPr lang="en-US" sz="2000" dirty="0"/>
              <a:t>New Major and Accreditation Visits  </a:t>
            </a:r>
          </a:p>
        </p:txBody>
      </p:sp>
      <p:graphicFrame>
        <p:nvGraphicFramePr>
          <p:cNvPr id="5" name="Content Placeholder 3"/>
          <p:cNvGraphicFramePr>
            <a:graphicFrameLocks/>
          </p:cNvGraphicFramePr>
          <p:nvPr>
            <p:extLst>
              <p:ext uri="{D42A27DB-BD31-4B8C-83A1-F6EECF244321}">
                <p14:modId xmlns:p14="http://schemas.microsoft.com/office/powerpoint/2010/main" val="3606540843"/>
              </p:ext>
            </p:extLst>
          </p:nvPr>
        </p:nvGraphicFramePr>
        <p:xfrm>
          <a:off x="1066800" y="3059723"/>
          <a:ext cx="10109200" cy="2727864"/>
        </p:xfrm>
        <a:graphic>
          <a:graphicData uri="http://schemas.openxmlformats.org/drawingml/2006/table">
            <a:tbl>
              <a:tblPr firstRow="1" bandRow="1">
                <a:tableStyleId>{21E4AEA4-8DFA-4A89-87EB-49C32662AFE0}</a:tableStyleId>
              </a:tblPr>
              <a:tblGrid>
                <a:gridCol w="3049631">
                  <a:extLst>
                    <a:ext uri="{9D8B030D-6E8A-4147-A177-3AD203B41FA5}">
                      <a16:colId xmlns:a16="http://schemas.microsoft.com/office/drawing/2014/main" val="2678435507"/>
                    </a:ext>
                  </a:extLst>
                </a:gridCol>
                <a:gridCol w="4762615">
                  <a:extLst>
                    <a:ext uri="{9D8B030D-6E8A-4147-A177-3AD203B41FA5}">
                      <a16:colId xmlns:a16="http://schemas.microsoft.com/office/drawing/2014/main" val="3704580765"/>
                    </a:ext>
                  </a:extLst>
                </a:gridCol>
                <a:gridCol w="2296954">
                  <a:extLst>
                    <a:ext uri="{9D8B030D-6E8A-4147-A177-3AD203B41FA5}">
                      <a16:colId xmlns:a16="http://schemas.microsoft.com/office/drawing/2014/main" val="113900953"/>
                    </a:ext>
                  </a:extLst>
                </a:gridCol>
              </a:tblGrid>
              <a:tr h="356930">
                <a:tc>
                  <a:txBody>
                    <a:bodyPr/>
                    <a:lstStyle/>
                    <a:p>
                      <a:pPr marL="0" indent="0">
                        <a:buNone/>
                      </a:pPr>
                      <a:r>
                        <a:rPr lang="en-US" dirty="0"/>
                        <a:t>Program Name</a:t>
                      </a:r>
                    </a:p>
                  </a:txBody>
                  <a:tcP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Accreditation Agency</a:t>
                      </a:r>
                    </a:p>
                  </a:txBody>
                  <a:tcPr>
                    <a:solidFill>
                      <a:srgbClr val="C00000"/>
                    </a:solidFill>
                  </a:tcPr>
                </a:tc>
                <a:tc>
                  <a:txBody>
                    <a:bodyPr/>
                    <a:lstStyle/>
                    <a:p>
                      <a:r>
                        <a:rPr lang="en-US" dirty="0"/>
                        <a:t>Time of Visit</a:t>
                      </a:r>
                    </a:p>
                  </a:txBody>
                  <a:tcPr>
                    <a:solidFill>
                      <a:srgbClr val="C00000"/>
                    </a:solidFill>
                  </a:tcPr>
                </a:tc>
                <a:extLst>
                  <a:ext uri="{0D108BD9-81ED-4DB2-BD59-A6C34878D82A}">
                    <a16:rowId xmlns:a16="http://schemas.microsoft.com/office/drawing/2014/main" val="822518402"/>
                  </a:ext>
                </a:extLst>
              </a:tr>
              <a:tr h="645774">
                <a:tc>
                  <a:txBody>
                    <a:bodyPr/>
                    <a:lstStyle/>
                    <a:p>
                      <a:r>
                        <a:rPr lang="en-US" dirty="0"/>
                        <a:t>Social Work MSW</a:t>
                      </a:r>
                    </a:p>
                  </a:txBody>
                  <a:tcPr/>
                </a:tc>
                <a:tc>
                  <a:txBody>
                    <a:bodyPr/>
                    <a:lstStyle/>
                    <a:p>
                      <a:r>
                        <a:rPr lang="en-US" dirty="0"/>
                        <a:t>Council on Social Work Education (CSWE) </a:t>
                      </a:r>
                    </a:p>
                  </a:txBody>
                  <a:tcPr/>
                </a:tc>
                <a:tc>
                  <a:txBody>
                    <a:bodyPr/>
                    <a:lstStyle/>
                    <a:p>
                      <a:r>
                        <a:rPr lang="en-US" dirty="0"/>
                        <a:t>June 2021 Accreditation</a:t>
                      </a:r>
                      <a:r>
                        <a:rPr lang="en-US" baseline="0" dirty="0"/>
                        <a:t> awarded</a:t>
                      </a:r>
                      <a:endParaRPr lang="en-US" dirty="0"/>
                    </a:p>
                  </a:txBody>
                  <a:tcPr/>
                </a:tc>
                <a:extLst>
                  <a:ext uri="{0D108BD9-81ED-4DB2-BD59-A6C34878D82A}">
                    <a16:rowId xmlns:a16="http://schemas.microsoft.com/office/drawing/2014/main" val="2111431212"/>
                  </a:ext>
                </a:extLst>
              </a:tr>
              <a:tr h="624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Nursing BS, Nursing (RN) BS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Accreditation Commission for Education in Nursing (ACEN)</a:t>
                      </a:r>
                    </a:p>
                  </a:txBody>
                  <a:tcPr/>
                </a:tc>
                <a:tc>
                  <a:txBody>
                    <a:bodyPr/>
                    <a:lstStyle/>
                    <a:p>
                      <a:r>
                        <a:rPr lang="en-US" dirty="0"/>
                        <a:t>Fall 2021</a:t>
                      </a:r>
                    </a:p>
                  </a:txBody>
                  <a:tcPr/>
                </a:tc>
                <a:extLst>
                  <a:ext uri="{0D108BD9-81ED-4DB2-BD59-A6C34878D82A}">
                    <a16:rowId xmlns:a16="http://schemas.microsoft.com/office/drawing/2014/main" val="2494126746"/>
                  </a:ext>
                </a:extLst>
              </a:tr>
              <a:tr h="624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Movement Science BS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Commission on Accreditation of Allied Health Education Programs (CAAHEP)</a:t>
                      </a:r>
                    </a:p>
                  </a:txBody>
                  <a:tcPr/>
                </a:tc>
                <a:tc>
                  <a:txBody>
                    <a:bodyPr/>
                    <a:lstStyle/>
                    <a:p>
                      <a:r>
                        <a:rPr lang="en-US" dirty="0"/>
                        <a:t>Spring 2022</a:t>
                      </a:r>
                    </a:p>
                  </a:txBody>
                  <a:tcPr/>
                </a:tc>
                <a:extLst>
                  <a:ext uri="{0D108BD9-81ED-4DB2-BD59-A6C34878D82A}">
                    <a16:rowId xmlns:a16="http://schemas.microsoft.com/office/drawing/2014/main" val="2699136974"/>
                  </a:ext>
                </a:extLst>
              </a:tr>
              <a:tr h="436170">
                <a:tc>
                  <a:txBody>
                    <a:bodyPr/>
                    <a:lstStyle/>
                    <a:p>
                      <a:r>
                        <a:rPr lang="en-US" dirty="0"/>
                        <a:t>Social Work BS</a:t>
                      </a:r>
                    </a:p>
                  </a:txBody>
                  <a:tcPr/>
                </a:tc>
                <a:tc>
                  <a:txBody>
                    <a:bodyPr/>
                    <a:lstStyle/>
                    <a:p>
                      <a:r>
                        <a:rPr lang="en-US" dirty="0"/>
                        <a:t>Council on Social Work Education (CSWE) </a:t>
                      </a:r>
                    </a:p>
                  </a:txBody>
                  <a:tcPr/>
                </a:tc>
                <a:tc>
                  <a:txBody>
                    <a:bodyPr/>
                    <a:lstStyle/>
                    <a:p>
                      <a:r>
                        <a:rPr lang="en-US" dirty="0"/>
                        <a:t>February 2022</a:t>
                      </a:r>
                    </a:p>
                  </a:txBody>
                  <a:tcPr/>
                </a:tc>
                <a:extLst>
                  <a:ext uri="{0D108BD9-81ED-4DB2-BD59-A6C34878D82A}">
                    <a16:rowId xmlns:a16="http://schemas.microsoft.com/office/drawing/2014/main" val="2119258483"/>
                  </a:ext>
                </a:extLst>
              </a:tr>
            </a:tbl>
          </a:graphicData>
        </a:graphic>
      </p:graphicFrame>
      <p:sp>
        <p:nvSpPr>
          <p:cNvPr id="3" name="Content Placeholder 2"/>
          <p:cNvSpPr>
            <a:spLocks noGrp="1"/>
          </p:cNvSpPr>
          <p:nvPr>
            <p:ph idx="1"/>
          </p:nvPr>
        </p:nvSpPr>
        <p:spPr>
          <a:xfrm>
            <a:off x="838199" y="1358427"/>
            <a:ext cx="10515601" cy="4938098"/>
          </a:xfrm>
        </p:spPr>
        <p:txBody>
          <a:bodyPr/>
          <a:lstStyle/>
          <a:p>
            <a:r>
              <a:rPr lang="en-US" dirty="0"/>
              <a:t>New Program</a:t>
            </a:r>
          </a:p>
          <a:p>
            <a:pPr marL="855663" lvl="1" indent="-398463" fontAlgn="t">
              <a:buFont typeface="Wingdings" panose="05000000000000000000" pitchFamily="2" charset="2"/>
              <a:buChar char="Ø"/>
            </a:pPr>
            <a:r>
              <a:rPr lang="en-US" dirty="0"/>
              <a:t>Human Resource Management BS, approved by NYSED 10/2021, effective in CUNYfirst fall 2022</a:t>
            </a:r>
          </a:p>
          <a:p>
            <a:pPr marL="225425" lvl="1" indent="-225425" fontAlgn="t"/>
            <a:r>
              <a:rPr lang="en-US" dirty="0"/>
              <a:t>Accreditation visits (recent and upcoming)</a:t>
            </a:r>
          </a:p>
        </p:txBody>
      </p:sp>
    </p:spTree>
    <p:extLst>
      <p:ext uri="{BB962C8B-B14F-4D97-AF65-F5344CB8AC3E}">
        <p14:creationId xmlns:p14="http://schemas.microsoft.com/office/powerpoint/2010/main" val="3875302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Real-World Experiences</a:t>
            </a:r>
          </a:p>
        </p:txBody>
      </p:sp>
      <p:sp>
        <p:nvSpPr>
          <p:cNvPr id="3" name="Content Placeholder 2"/>
          <p:cNvSpPr>
            <a:spLocks noGrp="1"/>
          </p:cNvSpPr>
          <p:nvPr>
            <p:ph idx="1"/>
          </p:nvPr>
        </p:nvSpPr>
        <p:spPr>
          <a:xfrm>
            <a:off x="524850" y="1367819"/>
            <a:ext cx="9302263" cy="5220549"/>
          </a:xfrm>
        </p:spPr>
        <p:txBody>
          <a:bodyPr>
            <a:normAutofit fontScale="92500"/>
          </a:bodyPr>
          <a:lstStyle/>
          <a:p>
            <a:r>
              <a:rPr lang="en-US" b="1" dirty="0"/>
              <a:t>The Arts: </a:t>
            </a:r>
            <a:r>
              <a:rPr lang="en-US" dirty="0"/>
              <a:t>Supported virtual performances during the pandemic</a:t>
            </a:r>
          </a:p>
          <a:p>
            <a:r>
              <a:rPr lang="en-US" b="1" dirty="0"/>
              <a:t>An Inter-Professional Education Experience: </a:t>
            </a:r>
          </a:p>
          <a:p>
            <a:pPr lvl="1"/>
            <a:r>
              <a:rPr lang="en-US" dirty="0"/>
              <a:t>York’s nursing students assisted in the mass Vaccination Site at York College </a:t>
            </a:r>
          </a:p>
          <a:p>
            <a:pPr lvl="1"/>
            <a:r>
              <a:rPr lang="en-US" dirty="0"/>
              <a:t>Students observed and interacted with health-related professionals serving in the Navy, Air Force, and Department of Defense</a:t>
            </a:r>
          </a:p>
          <a:p>
            <a:r>
              <a:rPr lang="en-US" b="1" dirty="0"/>
              <a:t>The Mursion Program</a:t>
            </a:r>
            <a:endParaRPr lang="en-US" dirty="0"/>
          </a:p>
          <a:p>
            <a:pPr lvl="1"/>
            <a:r>
              <a:rPr lang="en-US" dirty="0"/>
              <a:t>Virtual reality program combines artificial intelligence and live human interaction and uses trained professionals who orchestrate the interactions between learners and avatar-based characters</a:t>
            </a:r>
          </a:p>
          <a:p>
            <a:pPr lvl="1"/>
            <a:r>
              <a:rPr lang="en-US" dirty="0"/>
              <a:t>Authentic interactions engage the emotional and cognitive faculties for learning that drives behavioral change </a:t>
            </a:r>
          </a:p>
          <a:p>
            <a:pPr lvl="1"/>
            <a:r>
              <a:rPr lang="en-US" dirty="0"/>
              <a:t>Provided students with immersive training for essential communication and critical thinking skills</a:t>
            </a:r>
          </a:p>
          <a:p>
            <a:endParaRPr lang="en-US" dirty="0"/>
          </a:p>
        </p:txBody>
      </p:sp>
      <p:pic>
        <p:nvPicPr>
          <p:cNvPr id="17410" name="Picture 2" descr="Music — York College / CUN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8776" y="1838859"/>
            <a:ext cx="2677040" cy="150583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Biden administration continues vaccination push with five new mas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2616" y="3527773"/>
            <a:ext cx="2743200" cy="1536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90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Assessment: General Education</a:t>
            </a:r>
          </a:p>
        </p:txBody>
      </p:sp>
      <p:sp>
        <p:nvSpPr>
          <p:cNvPr id="3" name="Content Placeholder 2"/>
          <p:cNvSpPr>
            <a:spLocks noGrp="1"/>
          </p:cNvSpPr>
          <p:nvPr>
            <p:ph idx="1"/>
          </p:nvPr>
        </p:nvSpPr>
        <p:spPr>
          <a:xfrm>
            <a:off x="469558" y="1465006"/>
            <a:ext cx="11002230" cy="5294139"/>
          </a:xfrm>
        </p:spPr>
        <p:txBody>
          <a:bodyPr>
            <a:normAutofit/>
          </a:bodyPr>
          <a:lstStyle/>
          <a:p>
            <a:r>
              <a:rPr lang="en-US" dirty="0"/>
              <a:t>Overseen by a faculty-led General Education Assessment Committee (GEAC) with multi-year plans to assess student achievement across the general education curriculum</a:t>
            </a:r>
          </a:p>
          <a:p>
            <a:pPr lvl="1"/>
            <a:r>
              <a:rPr lang="en-US" sz="2800" dirty="0"/>
              <a:t>York’s General Education competencies identified and mapped to Pathways Student Learning Outcomes</a:t>
            </a:r>
          </a:p>
          <a:p>
            <a:pPr lvl="1"/>
            <a:r>
              <a:rPr lang="en-US" sz="2800" dirty="0"/>
              <a:t>A report is generated for each study and an Outcomes Improvement Plan required for follow-up one year later</a:t>
            </a:r>
          </a:p>
          <a:p>
            <a:pPr lvl="2">
              <a:buFont typeface="Wingdings" panose="05000000000000000000" pitchFamily="2" charset="2"/>
              <a:buChar char="q"/>
            </a:pPr>
            <a:r>
              <a:rPr lang="en-US" sz="2400" dirty="0"/>
              <a:t>Fall 2020: Oral Communication</a:t>
            </a:r>
          </a:p>
          <a:p>
            <a:pPr lvl="2">
              <a:buFont typeface="Wingdings" panose="05000000000000000000" pitchFamily="2" charset="2"/>
              <a:buChar char="q"/>
            </a:pPr>
            <a:r>
              <a:rPr lang="en-US" sz="2400" dirty="0"/>
              <a:t>Spring 2021: Information Literacy &amp; Technology </a:t>
            </a:r>
          </a:p>
          <a:p>
            <a:pPr lvl="2">
              <a:buFont typeface="Wingdings" panose="05000000000000000000" pitchFamily="2" charset="2"/>
              <a:buChar char="q"/>
            </a:pPr>
            <a:r>
              <a:rPr lang="en-US" sz="2400" dirty="0"/>
              <a:t>Fall 2021: Critical Thinking </a:t>
            </a:r>
          </a:p>
          <a:p>
            <a:pPr lvl="2">
              <a:buFont typeface="Wingdings" panose="05000000000000000000" pitchFamily="2" charset="2"/>
              <a:buChar char="q"/>
            </a:pPr>
            <a:r>
              <a:rPr lang="en-US" sz="2400" dirty="0"/>
              <a:t>Spring 2022: Scientific Reasoning</a:t>
            </a:r>
          </a:p>
          <a:p>
            <a:pPr lvl="2">
              <a:buFont typeface="Wingdings" panose="05000000000000000000" pitchFamily="2" charset="2"/>
              <a:buChar char="q"/>
            </a:pPr>
            <a:r>
              <a:rPr lang="en-US" sz="2400" dirty="0"/>
              <a:t>Fall 2022: Written Communication</a:t>
            </a:r>
          </a:p>
          <a:p>
            <a:pPr lvl="2">
              <a:buFont typeface="Wingdings" panose="05000000000000000000" pitchFamily="2" charset="2"/>
              <a:buChar char="q"/>
            </a:pPr>
            <a:r>
              <a:rPr lang="en-US" sz="2400" dirty="0"/>
              <a:t>Spring 2023: Quantitative Reasoning</a:t>
            </a:r>
          </a:p>
          <a:p>
            <a:pPr lvl="2">
              <a:buFont typeface="Wingdings" panose="05000000000000000000" pitchFamily="2" charset="2"/>
              <a:buChar char="q"/>
            </a:pPr>
            <a:endParaRPr lang="en-US" sz="1600" dirty="0"/>
          </a:p>
          <a:p>
            <a:pPr lvl="2">
              <a:buFont typeface="Wingdings" panose="05000000000000000000" pitchFamily="2" charset="2"/>
              <a:buChar char="q"/>
            </a:pPr>
            <a:endParaRPr lang="en-US" sz="1600" dirty="0"/>
          </a:p>
          <a:p>
            <a:pPr lvl="2">
              <a:buFont typeface="Wingdings" panose="05000000000000000000" pitchFamily="2" charset="2"/>
              <a:buChar char="q"/>
            </a:pPr>
            <a:endParaRPr lang="en-US" sz="1600" dirty="0"/>
          </a:p>
        </p:txBody>
      </p:sp>
      <p:pic>
        <p:nvPicPr>
          <p:cNvPr id="5" name="Picture 4"/>
          <p:cNvPicPr>
            <a:picLocks noChangeAspect="1"/>
          </p:cNvPicPr>
          <p:nvPr/>
        </p:nvPicPr>
        <p:blipFill>
          <a:blip r:embed="rId3"/>
          <a:stretch>
            <a:fillRect/>
          </a:stretch>
        </p:blipFill>
        <p:spPr>
          <a:xfrm>
            <a:off x="8709984" y="4237525"/>
            <a:ext cx="2686050" cy="1571625"/>
          </a:xfrm>
          <a:prstGeom prst="rect">
            <a:avLst/>
          </a:prstGeom>
        </p:spPr>
      </p:pic>
    </p:spTree>
    <p:extLst>
      <p:ext uri="{BB962C8B-B14F-4D97-AF65-F5344CB8AC3E}">
        <p14:creationId xmlns:p14="http://schemas.microsoft.com/office/powerpoint/2010/main" val="3309485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632" y="422888"/>
            <a:ext cx="9291484" cy="821890"/>
          </a:xfrm>
        </p:spPr>
        <p:txBody>
          <a:bodyPr>
            <a:noAutofit/>
          </a:bodyPr>
          <a:lstStyle/>
          <a:p>
            <a:pPr algn="l"/>
            <a:r>
              <a:rPr lang="en-US" sz="4000" dirty="0"/>
              <a:t>Assessment: Institutional Learning Outcomes and Program Learning Outcomes  </a:t>
            </a:r>
          </a:p>
        </p:txBody>
      </p:sp>
      <p:sp>
        <p:nvSpPr>
          <p:cNvPr id="3" name="Content Placeholder 2"/>
          <p:cNvSpPr>
            <a:spLocks noGrp="1"/>
          </p:cNvSpPr>
          <p:nvPr>
            <p:ph idx="1"/>
          </p:nvPr>
        </p:nvSpPr>
        <p:spPr>
          <a:xfrm>
            <a:off x="838199" y="1497014"/>
            <a:ext cx="10515601" cy="4938098"/>
          </a:xfrm>
        </p:spPr>
        <p:txBody>
          <a:bodyPr>
            <a:noAutofit/>
          </a:bodyPr>
          <a:lstStyle/>
          <a:p>
            <a:r>
              <a:rPr lang="en-US" sz="2400" dirty="0"/>
              <a:t>Faculty-led and overseen by the Academic Assessment Committee (AAC)</a:t>
            </a:r>
            <a:r>
              <a:rPr lang="en-US" sz="2400" b="1" dirty="0"/>
              <a:t> - </a:t>
            </a:r>
            <a:r>
              <a:rPr lang="en-US" sz="2400" dirty="0"/>
              <a:t>provides college-wide leadership for academic assessment at the institution, department, and program levels</a:t>
            </a:r>
          </a:p>
          <a:p>
            <a:r>
              <a:rPr lang="en-US" sz="2400" dirty="0"/>
              <a:t>Institutional Learning Outcomes (ILOs) guided by York College’s mission and values</a:t>
            </a:r>
          </a:p>
          <a:p>
            <a:pPr lvl="2">
              <a:buFont typeface="Wingdings" panose="05000000000000000000" pitchFamily="2" charset="2"/>
              <a:buChar char="q"/>
            </a:pPr>
            <a:r>
              <a:rPr lang="en-US" dirty="0"/>
              <a:t>Integrity (pilot fall 2021)</a:t>
            </a:r>
          </a:p>
          <a:p>
            <a:pPr lvl="2">
              <a:buFont typeface="Wingdings" panose="05000000000000000000" pitchFamily="2" charset="2"/>
              <a:buChar char="q"/>
            </a:pPr>
            <a:r>
              <a:rPr lang="en-US" dirty="0"/>
              <a:t>Diversity (pilot spring 2021)</a:t>
            </a:r>
          </a:p>
          <a:p>
            <a:pPr lvl="2">
              <a:buFont typeface="Wingdings" panose="05000000000000000000" pitchFamily="2" charset="2"/>
              <a:buChar char="q"/>
            </a:pPr>
            <a:r>
              <a:rPr lang="en-US" dirty="0"/>
              <a:t>Intellectual Discovery &amp; Creativity</a:t>
            </a:r>
          </a:p>
          <a:p>
            <a:pPr lvl="2">
              <a:buFont typeface="Wingdings" panose="05000000000000000000" pitchFamily="2" charset="2"/>
              <a:buChar char="q"/>
            </a:pPr>
            <a:r>
              <a:rPr lang="en-US" dirty="0"/>
              <a:t>Intentional Interactions</a:t>
            </a:r>
          </a:p>
          <a:p>
            <a:pPr lvl="2">
              <a:buFont typeface="Wingdings" panose="05000000000000000000" pitchFamily="2" charset="2"/>
              <a:buChar char="q"/>
            </a:pPr>
            <a:r>
              <a:rPr lang="en-US" dirty="0"/>
              <a:t>Self-Reflection &amp; Accountability</a:t>
            </a:r>
          </a:p>
          <a:p>
            <a:pPr lvl="2">
              <a:buFont typeface="Wingdings" panose="05000000000000000000" pitchFamily="2" charset="2"/>
              <a:buChar char="q"/>
            </a:pPr>
            <a:r>
              <a:rPr lang="en-US" dirty="0"/>
              <a:t>Civic Engagement</a:t>
            </a:r>
          </a:p>
          <a:p>
            <a:r>
              <a:rPr lang="en-US" sz="2400" dirty="0"/>
              <a:t>Program Assessment: 55 undergraduate and graduate programs identified to participate in assessment in AY 2020-21</a:t>
            </a:r>
          </a:p>
          <a:p>
            <a:pPr lvl="1"/>
            <a:r>
              <a:rPr lang="en-US" sz="2000" dirty="0"/>
              <a:t>49 Baccalaureate, 6 Masters</a:t>
            </a:r>
          </a:p>
          <a:p>
            <a:pPr lvl="1"/>
            <a:r>
              <a:rPr lang="en-US" sz="2000" dirty="0"/>
              <a:t>85% programs completed an year-end assessment report in AY 2020-21</a:t>
            </a:r>
          </a:p>
        </p:txBody>
      </p:sp>
      <p:pic>
        <p:nvPicPr>
          <p:cNvPr id="7" name="Picture 6"/>
          <p:cNvPicPr>
            <a:picLocks noChangeAspect="1"/>
          </p:cNvPicPr>
          <p:nvPr/>
        </p:nvPicPr>
        <p:blipFill>
          <a:blip r:embed="rId3"/>
          <a:stretch>
            <a:fillRect/>
          </a:stretch>
        </p:blipFill>
        <p:spPr>
          <a:xfrm>
            <a:off x="8528905" y="3299313"/>
            <a:ext cx="2714625" cy="1600200"/>
          </a:xfrm>
          <a:prstGeom prst="rect">
            <a:avLst/>
          </a:prstGeom>
        </p:spPr>
      </p:pic>
    </p:spTree>
    <p:extLst>
      <p:ext uri="{BB962C8B-B14F-4D97-AF65-F5344CB8AC3E}">
        <p14:creationId xmlns:p14="http://schemas.microsoft.com/office/powerpoint/2010/main" val="3164520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CD44E80D-3CE0-49E6-B35E-96C6B350F94E}"/>
              </a:ext>
            </a:extLst>
          </p:cNvPr>
          <p:cNvGraphicFramePr>
            <a:graphicFrameLocks noGrp="1"/>
          </p:cNvGraphicFramePr>
          <p:nvPr>
            <p:ph idx="1"/>
            <p:extLst>
              <p:ext uri="{D42A27DB-BD31-4B8C-83A1-F6EECF244321}">
                <p14:modId xmlns:p14="http://schemas.microsoft.com/office/powerpoint/2010/main" val="702412691"/>
              </p:ext>
            </p:extLst>
          </p:nvPr>
        </p:nvGraphicFramePr>
        <p:xfrm>
          <a:off x="948087" y="1358900"/>
          <a:ext cx="10752827" cy="530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9036" y="256649"/>
            <a:ext cx="2637322" cy="1302645"/>
          </a:xfrm>
          <a:prstGeom prst="rect">
            <a:avLst/>
          </a:prstGeom>
        </p:spPr>
      </p:pic>
    </p:spTree>
    <p:extLst>
      <p:ext uri="{BB962C8B-B14F-4D97-AF65-F5344CB8AC3E}">
        <p14:creationId xmlns:p14="http://schemas.microsoft.com/office/powerpoint/2010/main" val="809679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410" y="504944"/>
            <a:ext cx="9378390" cy="733306"/>
          </a:xfrm>
        </p:spPr>
        <p:txBody>
          <a:bodyPr>
            <a:normAutofit fontScale="90000"/>
          </a:bodyPr>
          <a:lstStyle/>
          <a:p>
            <a:pPr algn="l"/>
            <a:r>
              <a:rPr lang="en-US" dirty="0"/>
              <a:t>Full-time Faculty </a:t>
            </a:r>
            <a:br>
              <a:rPr lang="en-US" dirty="0"/>
            </a:br>
            <a:r>
              <a:rPr lang="en-US" dirty="0"/>
              <a:t>Percent who are racial/ethnic minorities</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32180658"/>
              </p:ext>
            </p:extLst>
          </p:nvPr>
        </p:nvGraphicFramePr>
        <p:xfrm>
          <a:off x="838200" y="1238250"/>
          <a:ext cx="10515600" cy="49387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6127" y="6531422"/>
            <a:ext cx="4265911" cy="307777"/>
          </a:xfrm>
          <a:prstGeom prst="rect">
            <a:avLst/>
          </a:prstGeom>
          <a:noFill/>
        </p:spPr>
        <p:txBody>
          <a:bodyPr wrap="none" rtlCol="0">
            <a:spAutoFit/>
          </a:bodyPr>
          <a:lstStyle/>
          <a:p>
            <a:r>
              <a:rPr lang="en-US" sz="1400" dirty="0"/>
              <a:t>Source: CUNY Performance Management Process (PMP)</a:t>
            </a:r>
          </a:p>
        </p:txBody>
      </p:sp>
    </p:spTree>
    <p:extLst>
      <p:ext uri="{BB962C8B-B14F-4D97-AF65-F5344CB8AC3E}">
        <p14:creationId xmlns:p14="http://schemas.microsoft.com/office/powerpoint/2010/main" val="2416108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Full-Time Faculty: New Hires</a:t>
            </a:r>
            <a:br>
              <a:rPr lang="en-US" dirty="0"/>
            </a:br>
            <a:r>
              <a:rPr lang="en-US" sz="2200" dirty="0"/>
              <a:t>(new positions or replacements)</a:t>
            </a: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2328749062"/>
              </p:ext>
            </p:extLst>
          </p:nvPr>
        </p:nvGraphicFramePr>
        <p:xfrm>
          <a:off x="146944" y="1825625"/>
          <a:ext cx="5823995" cy="47140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8"/>
          <p:cNvGraphicFramePr>
            <a:graphicFrameLocks noGrp="1"/>
          </p:cNvGraphicFramePr>
          <p:nvPr>
            <p:ph sz="half" idx="2"/>
            <p:extLst>
              <p:ext uri="{D42A27DB-BD31-4B8C-83A1-F6EECF244321}">
                <p14:modId xmlns:p14="http://schemas.microsoft.com/office/powerpoint/2010/main" val="3565582987"/>
              </p:ext>
            </p:extLst>
          </p:nvPr>
        </p:nvGraphicFramePr>
        <p:xfrm>
          <a:off x="6118985" y="1825625"/>
          <a:ext cx="5823995" cy="47140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2387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a:t>Research Grants</a:t>
            </a:r>
          </a:p>
        </p:txBody>
      </p:sp>
      <p:graphicFrame>
        <p:nvGraphicFramePr>
          <p:cNvPr id="5" name="Content Placeholder 5"/>
          <p:cNvGraphicFramePr>
            <a:graphicFrameLocks noGrp="1"/>
          </p:cNvGraphicFramePr>
          <p:nvPr>
            <p:ph sz="half" idx="1"/>
            <p:extLst>
              <p:ext uri="{D42A27DB-BD31-4B8C-83A1-F6EECF244321}">
                <p14:modId xmlns:p14="http://schemas.microsoft.com/office/powerpoint/2010/main" val="476940526"/>
              </p:ext>
            </p:extLst>
          </p:nvPr>
        </p:nvGraphicFramePr>
        <p:xfrm>
          <a:off x="650631" y="1494503"/>
          <a:ext cx="5415493" cy="4876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5"/>
          <p:cNvGraphicFramePr>
            <a:graphicFrameLocks noGrp="1"/>
          </p:cNvGraphicFramePr>
          <p:nvPr>
            <p:ph sz="half" idx="1"/>
            <p:extLst>
              <p:ext uri="{D42A27DB-BD31-4B8C-83A1-F6EECF244321}">
                <p14:modId xmlns:p14="http://schemas.microsoft.com/office/powerpoint/2010/main" val="2365281556"/>
              </p:ext>
            </p:extLst>
          </p:nvPr>
        </p:nvGraphicFramePr>
        <p:xfrm>
          <a:off x="6213798" y="1494503"/>
          <a:ext cx="5415493" cy="48768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26127" y="6531422"/>
            <a:ext cx="4265911" cy="307777"/>
          </a:xfrm>
          <a:prstGeom prst="rect">
            <a:avLst/>
          </a:prstGeom>
          <a:noFill/>
        </p:spPr>
        <p:txBody>
          <a:bodyPr wrap="none" rtlCol="0">
            <a:spAutoFit/>
          </a:bodyPr>
          <a:lstStyle/>
          <a:p>
            <a:r>
              <a:rPr lang="en-US" sz="1400" dirty="0"/>
              <a:t>Source: CUNY Performance Management Process (PMP)</a:t>
            </a:r>
          </a:p>
        </p:txBody>
      </p:sp>
    </p:spTree>
    <p:extLst>
      <p:ext uri="{BB962C8B-B14F-4D97-AF65-F5344CB8AC3E}">
        <p14:creationId xmlns:p14="http://schemas.microsoft.com/office/powerpoint/2010/main" val="138008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Additional Faculty/Staff Support</a:t>
            </a:r>
          </a:p>
        </p:txBody>
      </p:sp>
      <p:sp>
        <p:nvSpPr>
          <p:cNvPr id="3" name="Content Placeholder 2"/>
          <p:cNvSpPr>
            <a:spLocks noGrp="1"/>
          </p:cNvSpPr>
          <p:nvPr>
            <p:ph sz="half" idx="1"/>
          </p:nvPr>
        </p:nvSpPr>
        <p:spPr>
          <a:xfrm>
            <a:off x="377371" y="1444171"/>
            <a:ext cx="5849258" cy="5109029"/>
          </a:xfrm>
        </p:spPr>
        <p:txBody>
          <a:bodyPr>
            <a:noAutofit/>
          </a:bodyPr>
          <a:lstStyle/>
          <a:p>
            <a:r>
              <a:rPr lang="en-US" sz="2000" b="1" dirty="0"/>
              <a:t>Association of College And University Educators (ACUE) Effective Teaching Practices Program</a:t>
            </a:r>
          </a:p>
          <a:p>
            <a:pPr lvl="1"/>
            <a:r>
              <a:rPr lang="en-US" sz="2000" dirty="0"/>
              <a:t>AY 2020-21, 56 faculty participated in the 25-week program </a:t>
            </a:r>
          </a:p>
          <a:p>
            <a:pPr lvl="1"/>
            <a:r>
              <a:rPr lang="en-US" sz="2000" dirty="0"/>
              <a:t>47 earned the Effective College Instruction Certificate which is the only teaching credential endorsed by the American Council on Education</a:t>
            </a:r>
          </a:p>
          <a:p>
            <a:r>
              <a:rPr lang="en-US" sz="2000" b="1" dirty="0"/>
              <a:t>Office of Institutional Effectiveness and Strategic Planning (OIESP): Data Sharing &amp; Transparency</a:t>
            </a:r>
          </a:p>
          <a:p>
            <a:pPr lvl="1"/>
            <a:r>
              <a:rPr lang="en-US" sz="2000" dirty="0"/>
              <a:t>35 Research Briefs and Factbook 2020  published on OIESP intranet</a:t>
            </a:r>
          </a:p>
          <a:p>
            <a:pPr lvl="1"/>
            <a:r>
              <a:rPr lang="en-US" sz="2000" dirty="0"/>
              <a:t>Performance Management Process/ Operational Plan available on OIESP intranet</a:t>
            </a:r>
          </a:p>
          <a:p>
            <a:pPr lvl="1"/>
            <a:r>
              <a:rPr lang="en-US" sz="2000" dirty="0"/>
              <a:t>Annual Academic Program Summary data provided to departments, which details five-year trends</a:t>
            </a:r>
          </a:p>
          <a:p>
            <a:pPr marL="457200" lvl="1" indent="0">
              <a:buNone/>
            </a:pPr>
            <a:endParaRPr lang="en-US" sz="1800" dirty="0"/>
          </a:p>
        </p:txBody>
      </p:sp>
      <p:sp>
        <p:nvSpPr>
          <p:cNvPr id="4" name="Content Placeholder 3"/>
          <p:cNvSpPr>
            <a:spLocks noGrp="1"/>
          </p:cNvSpPr>
          <p:nvPr>
            <p:ph sz="half" idx="2"/>
          </p:nvPr>
        </p:nvSpPr>
        <p:spPr>
          <a:xfrm>
            <a:off x="6172200" y="1444171"/>
            <a:ext cx="5181600" cy="4732792"/>
          </a:xfrm>
        </p:spPr>
        <p:txBody>
          <a:bodyPr>
            <a:normAutofit/>
          </a:bodyPr>
          <a:lstStyle/>
          <a:p>
            <a:r>
              <a:rPr lang="en-US" sz="2000" b="1" dirty="0"/>
              <a:t>Human Resources Intranet Implemented: New features</a:t>
            </a:r>
          </a:p>
          <a:p>
            <a:pPr lvl="1"/>
            <a:r>
              <a:rPr lang="en-US" sz="2000" dirty="0"/>
              <a:t>Digital ‘</a:t>
            </a:r>
            <a:r>
              <a:rPr lang="en-US" sz="2000" u="sng" dirty="0">
                <a:hlinkClick r:id="rId3"/>
              </a:rPr>
              <a:t>Request to Hire Form</a:t>
            </a:r>
            <a:r>
              <a:rPr lang="en-US" sz="2000" dirty="0"/>
              <a:t>’ – to process request for College Assistant hire processing</a:t>
            </a:r>
          </a:p>
          <a:p>
            <a:pPr lvl="1"/>
            <a:r>
              <a:rPr lang="en-US" sz="2000" dirty="0"/>
              <a:t>Digital ‘</a:t>
            </a:r>
            <a:r>
              <a:rPr lang="en-US" sz="2000" u="sng" dirty="0">
                <a:hlinkClick r:id="rId4"/>
              </a:rPr>
              <a:t>Request for Verification Letter</a:t>
            </a:r>
            <a:r>
              <a:rPr lang="en-US" sz="2000" dirty="0"/>
              <a:t>’- to request letters for mortgages, loans, and other routine verifications.</a:t>
            </a:r>
          </a:p>
          <a:p>
            <a:pPr lvl="1"/>
            <a:r>
              <a:rPr lang="en-US" sz="2000" dirty="0"/>
              <a:t>Return to Work COVID-19 Resources </a:t>
            </a:r>
          </a:p>
        </p:txBody>
      </p:sp>
      <p:pic>
        <p:nvPicPr>
          <p:cNvPr id="18436" name="Picture 4" descr="For Faculty — York College / CUN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8065" y="4456205"/>
            <a:ext cx="5216419" cy="165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726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410" y="614345"/>
            <a:ext cx="9378390" cy="733306"/>
          </a:xfrm>
        </p:spPr>
        <p:txBody>
          <a:bodyPr/>
          <a:lstStyle/>
          <a:p>
            <a:pPr algn="l"/>
            <a:r>
              <a:rPr lang="en-US" dirty="0"/>
              <a:t>Planning for Spring 2022</a:t>
            </a:r>
          </a:p>
        </p:txBody>
      </p:sp>
      <p:sp>
        <p:nvSpPr>
          <p:cNvPr id="5" name="Content Placeholder 4">
            <a:extLst>
              <a:ext uri="{FF2B5EF4-FFF2-40B4-BE49-F238E27FC236}">
                <a16:creationId xmlns:a16="http://schemas.microsoft.com/office/drawing/2014/main" id="{0A8BA927-5368-4486-AE79-7536ECC31528}"/>
              </a:ext>
            </a:extLst>
          </p:cNvPr>
          <p:cNvSpPr>
            <a:spLocks noGrp="1"/>
          </p:cNvSpPr>
          <p:nvPr>
            <p:ph idx="1"/>
          </p:nvPr>
        </p:nvSpPr>
        <p:spPr>
          <a:xfrm>
            <a:off x="838199" y="1238866"/>
            <a:ext cx="10515601" cy="5322572"/>
          </a:xfrm>
        </p:spPr>
        <p:txBody>
          <a:bodyPr>
            <a:normAutofit/>
          </a:bodyPr>
          <a:lstStyle/>
          <a:p>
            <a:endParaRPr lang="en-US" dirty="0"/>
          </a:p>
          <a:p>
            <a:r>
              <a:rPr lang="en-US" dirty="0"/>
              <a:t>We need to get our students back to in-person instruction</a:t>
            </a:r>
          </a:p>
          <a:p>
            <a:r>
              <a:rPr lang="en-US" dirty="0"/>
              <a:t>The goal for Spring 2022 is to have 70% of courses offered in-person/</a:t>
            </a:r>
            <a:r>
              <a:rPr lang="en-US" dirty="0" err="1"/>
              <a:t>hyflex</a:t>
            </a:r>
            <a:endParaRPr lang="en-US" dirty="0"/>
          </a:p>
          <a:p>
            <a:r>
              <a:rPr lang="en-US" dirty="0"/>
              <a:t>Minority and first generational students are more likely to be disparately impacted by remote learning due to historical and systematic racism that create obstacles to transitioning into distance learning. Including;</a:t>
            </a:r>
          </a:p>
          <a:p>
            <a:pPr marL="852488" lvl="1" indent="-395288">
              <a:buFont typeface="Wingdings" panose="05000000000000000000" pitchFamily="2" charset="2"/>
              <a:buChar char="Ø"/>
            </a:pPr>
            <a:r>
              <a:rPr lang="en-US" dirty="0"/>
              <a:t>Less access to the technology needed for remote learning</a:t>
            </a:r>
          </a:p>
          <a:p>
            <a:pPr marL="852488" lvl="1" indent="-395288">
              <a:buFont typeface="Wingdings" panose="05000000000000000000" pitchFamily="2" charset="2"/>
              <a:buChar char="Ø"/>
            </a:pPr>
            <a:r>
              <a:rPr lang="en-US" dirty="0"/>
              <a:t>Living environments that limited their ability to engage in remote learning</a:t>
            </a:r>
          </a:p>
          <a:p>
            <a:pPr marL="852488" lvl="1" indent="-395288">
              <a:buFont typeface="Wingdings" panose="05000000000000000000" pitchFamily="2" charset="2"/>
              <a:buChar char="Ø"/>
            </a:pPr>
            <a:r>
              <a:rPr lang="en-US" dirty="0"/>
              <a:t>Increased responsibility for balancing  schoolwork with household responsibilities</a:t>
            </a:r>
          </a:p>
          <a:p>
            <a:endParaRPr lang="en-US" dirty="0"/>
          </a:p>
        </p:txBody>
      </p:sp>
    </p:spTree>
    <p:extLst>
      <p:ext uri="{BB962C8B-B14F-4D97-AF65-F5344CB8AC3E}">
        <p14:creationId xmlns:p14="http://schemas.microsoft.com/office/powerpoint/2010/main" val="2108448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CD44E80D-3CE0-49E6-B35E-96C6B350F94E}"/>
              </a:ext>
            </a:extLst>
          </p:cNvPr>
          <p:cNvGraphicFramePr>
            <a:graphicFrameLocks noGrp="1"/>
          </p:cNvGraphicFramePr>
          <p:nvPr>
            <p:ph idx="1"/>
            <p:extLst>
              <p:ext uri="{D42A27DB-BD31-4B8C-83A1-F6EECF244321}">
                <p14:modId xmlns:p14="http://schemas.microsoft.com/office/powerpoint/2010/main" val="751717519"/>
              </p:ext>
            </p:extLst>
          </p:nvPr>
        </p:nvGraphicFramePr>
        <p:xfrm>
          <a:off x="948087" y="1358900"/>
          <a:ext cx="10752827" cy="530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9036" y="256649"/>
            <a:ext cx="2637322" cy="1302645"/>
          </a:xfrm>
          <a:prstGeom prst="rect">
            <a:avLst/>
          </a:prstGeom>
        </p:spPr>
      </p:pic>
    </p:spTree>
    <p:extLst>
      <p:ext uri="{BB962C8B-B14F-4D97-AF65-F5344CB8AC3E}">
        <p14:creationId xmlns:p14="http://schemas.microsoft.com/office/powerpoint/2010/main" val="731657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a:t>Budget: FY 2021 Year-end</a:t>
            </a:r>
          </a:p>
        </p:txBody>
      </p:sp>
      <p:sp>
        <p:nvSpPr>
          <p:cNvPr id="3" name="Content Placeholder 2"/>
          <p:cNvSpPr>
            <a:spLocks noGrp="1"/>
          </p:cNvSpPr>
          <p:nvPr>
            <p:ph idx="1"/>
          </p:nvPr>
        </p:nvSpPr>
        <p:spPr>
          <a:xfrm>
            <a:off x="880433" y="1282409"/>
            <a:ext cx="10515601" cy="4938098"/>
          </a:xfrm>
        </p:spPr>
        <p:txBody>
          <a:bodyPr>
            <a:noAutofit/>
          </a:bodyPr>
          <a:lstStyle/>
          <a:p>
            <a:r>
              <a:rPr lang="en-US" sz="2400" dirty="0"/>
              <a:t>FY21 was a challenging budget year for CUNY overall and York College,  primarily due to the pandemic and our structural deficit.  Factors included:</a:t>
            </a:r>
          </a:p>
          <a:p>
            <a:pPr lvl="1"/>
            <a:r>
              <a:rPr lang="en-US" sz="2000" b="1" dirty="0"/>
              <a:t>Decreased enrollment</a:t>
            </a:r>
          </a:p>
          <a:p>
            <a:pPr lvl="1"/>
            <a:r>
              <a:rPr lang="en-US" sz="2000" b="1" dirty="0"/>
              <a:t>Decreased collections</a:t>
            </a:r>
          </a:p>
          <a:p>
            <a:pPr lvl="1"/>
            <a:r>
              <a:rPr lang="en-US" sz="2000" b="1" dirty="0"/>
              <a:t>Budget reductions</a:t>
            </a:r>
          </a:p>
          <a:p>
            <a:r>
              <a:rPr lang="en-US" sz="2400" dirty="0"/>
              <a:t>These shortfalls were largely offset by Federal CARES Act and CRRSAA funds which enabled the college to end FY21 in a slightly positive position. Without these funds, the College would have incurred a $6.6m deficit.</a:t>
            </a:r>
          </a:p>
        </p:txBody>
      </p:sp>
      <p:graphicFrame>
        <p:nvGraphicFramePr>
          <p:cNvPr id="4" name="Table 3"/>
          <p:cNvGraphicFramePr>
            <a:graphicFrameLocks noGrp="1"/>
          </p:cNvGraphicFramePr>
          <p:nvPr>
            <p:extLst>
              <p:ext uri="{D42A27DB-BD31-4B8C-83A1-F6EECF244321}">
                <p14:modId xmlns:p14="http://schemas.microsoft.com/office/powerpoint/2010/main" val="1263519527"/>
              </p:ext>
            </p:extLst>
          </p:nvPr>
        </p:nvGraphicFramePr>
        <p:xfrm>
          <a:off x="2137719" y="4371387"/>
          <a:ext cx="6796216" cy="1955800"/>
        </p:xfrm>
        <a:graphic>
          <a:graphicData uri="http://schemas.openxmlformats.org/drawingml/2006/table">
            <a:tbl>
              <a:tblPr firstRow="1" bandRow="1">
                <a:tableStyleId>{21E4AEA4-8DFA-4A89-87EB-49C32662AFE0}</a:tableStyleId>
              </a:tblPr>
              <a:tblGrid>
                <a:gridCol w="5140411">
                  <a:extLst>
                    <a:ext uri="{9D8B030D-6E8A-4147-A177-3AD203B41FA5}">
                      <a16:colId xmlns:a16="http://schemas.microsoft.com/office/drawing/2014/main" val="2927292400"/>
                    </a:ext>
                  </a:extLst>
                </a:gridCol>
                <a:gridCol w="1655805">
                  <a:extLst>
                    <a:ext uri="{9D8B030D-6E8A-4147-A177-3AD203B41FA5}">
                      <a16:colId xmlns:a16="http://schemas.microsoft.com/office/drawing/2014/main" val="2596868981"/>
                    </a:ext>
                  </a:extLst>
                </a:gridCol>
              </a:tblGrid>
              <a:tr h="370840">
                <a:tc>
                  <a:txBody>
                    <a:bodyPr/>
                    <a:lstStyle/>
                    <a:p>
                      <a:r>
                        <a:rPr lang="en-US" sz="2000" dirty="0">
                          <a:latin typeface="Calibri (Body)"/>
                        </a:rPr>
                        <a:t>Total Resources ($000): </a:t>
                      </a:r>
                    </a:p>
                  </a:txBody>
                  <a:tcPr>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Body)"/>
                        </a:rPr>
                        <a:t>$84,323</a:t>
                      </a:r>
                    </a:p>
                  </a:txBody>
                  <a:tcPr>
                    <a:solidFill>
                      <a:srgbClr val="FF0000"/>
                    </a:solidFill>
                  </a:tcPr>
                </a:tc>
                <a:extLst>
                  <a:ext uri="{0D108BD9-81ED-4DB2-BD59-A6C34878D82A}">
                    <a16:rowId xmlns:a16="http://schemas.microsoft.com/office/drawing/2014/main" val="1239617829"/>
                  </a:ext>
                </a:extLst>
              </a:tr>
              <a:tr h="346409">
                <a:tc>
                  <a:txBody>
                    <a:bodyPr/>
                    <a:lstStyle/>
                    <a:p>
                      <a:r>
                        <a:rPr lang="en-US" sz="2000" b="1" dirty="0">
                          <a:latin typeface="Calibri (Body)"/>
                        </a:rPr>
                        <a:t>Total Expenditures ($000):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dirty="0">
                          <a:latin typeface="Calibri (Body)"/>
                        </a:rPr>
                        <a:t>90,925</a:t>
                      </a:r>
                    </a:p>
                  </a:txBody>
                  <a:tcPr/>
                </a:tc>
                <a:extLst>
                  <a:ext uri="{0D108BD9-81ED-4DB2-BD59-A6C34878D82A}">
                    <a16:rowId xmlns:a16="http://schemas.microsoft.com/office/drawing/2014/main" val="4227620689"/>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u="none" strike="noStrike" kern="1200" cap="none" spc="0" normalizeH="0" baseline="0" noProof="0" dirty="0">
                          <a:ln>
                            <a:noFill/>
                          </a:ln>
                          <a:effectLst/>
                          <a:uLnTx/>
                          <a:uFillTx/>
                          <a:latin typeface="Calibri (Body)"/>
                        </a:rPr>
                        <a:t>Surplus/(Deficit) ($000):            </a:t>
                      </a:r>
                      <a:endParaRPr kumimoji="0" lang="en-US" sz="2000" b="1" i="0" u="none" strike="noStrike" kern="1200" cap="none" spc="0" normalizeH="0" baseline="0" noProof="0" dirty="0">
                        <a:ln>
                          <a:noFill/>
                        </a:ln>
                        <a:solidFill>
                          <a:prstClr val="black"/>
                        </a:solidFill>
                        <a:effectLst/>
                        <a:uLnTx/>
                        <a:uFillTx/>
                        <a:latin typeface="Calibri (Body)"/>
                        <a:ea typeface="+mn-ea"/>
                        <a:cs typeface="+mn-cs"/>
                      </a:endParaRPr>
                    </a:p>
                  </a:txBody>
                  <a:tcPr/>
                </a:tc>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u="none" strike="noStrike" kern="1200" cap="none" spc="0" normalizeH="0" baseline="0" noProof="0" dirty="0">
                          <a:ln>
                            <a:noFill/>
                          </a:ln>
                          <a:effectLst/>
                          <a:uLnTx/>
                          <a:uFillTx/>
                          <a:latin typeface="Calibri (Body)"/>
                        </a:rPr>
                        <a:t>($6,602)</a:t>
                      </a:r>
                      <a:endParaRPr kumimoji="0" lang="en-US" sz="2000" b="1" i="0" u="none" strike="noStrike" kern="1200" cap="none" spc="0" normalizeH="0" baseline="0" noProof="0" dirty="0">
                        <a:ln>
                          <a:noFill/>
                        </a:ln>
                        <a:solidFill>
                          <a:prstClr val="black"/>
                        </a:solidFill>
                        <a:effectLst/>
                        <a:uLnTx/>
                        <a:uFillTx/>
                        <a:latin typeface="Calibri (Body)"/>
                        <a:ea typeface="+mn-ea"/>
                        <a:cs typeface="+mn-cs"/>
                      </a:endParaRPr>
                    </a:p>
                  </a:txBody>
                  <a:tcPr/>
                </a:tc>
                <a:extLst>
                  <a:ext uri="{0D108BD9-81ED-4DB2-BD59-A6C34878D82A}">
                    <a16:rowId xmlns:a16="http://schemas.microsoft.com/office/drawing/2014/main" val="3180432038"/>
                  </a:ext>
                </a:extLst>
              </a:tr>
              <a:tr h="370840">
                <a:tc>
                  <a:txBody>
                    <a:bodyPr/>
                    <a:lstStyle/>
                    <a:p>
                      <a:r>
                        <a:rPr lang="en-US" sz="2000" b="1" dirty="0">
                          <a:latin typeface="Calibri (Body)"/>
                        </a:rPr>
                        <a:t>CARES/CRRSAA ($000):</a:t>
                      </a:r>
                    </a:p>
                  </a:txBody>
                  <a:tcPr/>
                </a:tc>
                <a:tc>
                  <a:txBody>
                    <a:bodyPr/>
                    <a:lstStyle/>
                    <a:p>
                      <a:r>
                        <a:rPr lang="en-US" sz="2000" b="1" u="sng" dirty="0">
                          <a:latin typeface="Calibri (Body)"/>
                        </a:rPr>
                        <a:t> 6,696</a:t>
                      </a:r>
                      <a:endParaRPr lang="en-US" sz="2000" b="1" dirty="0">
                        <a:latin typeface="Calibri (Body)"/>
                      </a:endParaRPr>
                    </a:p>
                  </a:txBody>
                  <a:tcPr/>
                </a:tc>
                <a:extLst>
                  <a:ext uri="{0D108BD9-81ED-4DB2-BD59-A6C34878D82A}">
                    <a16:rowId xmlns:a16="http://schemas.microsoft.com/office/drawing/2014/main" val="1331120499"/>
                  </a:ext>
                </a:extLst>
              </a:tr>
              <a:tr h="320885">
                <a:tc>
                  <a:txBody>
                    <a:bodyPr/>
                    <a:lstStyle/>
                    <a:p>
                      <a:r>
                        <a:rPr lang="en-US" sz="2000" b="1" dirty="0">
                          <a:latin typeface="Calibri (Body)"/>
                        </a:rPr>
                        <a:t>FY21 Projected Year-End Balance: </a:t>
                      </a:r>
                    </a:p>
                  </a:txBody>
                  <a:tcPr/>
                </a:tc>
                <a:tc>
                  <a:txBody>
                    <a:bodyPr/>
                    <a:lstStyle/>
                    <a:p>
                      <a:r>
                        <a:rPr lang="en-US" sz="2000" b="1" dirty="0">
                          <a:latin typeface="Calibri (Body)"/>
                        </a:rPr>
                        <a:t> $  94 </a:t>
                      </a:r>
                    </a:p>
                  </a:txBody>
                  <a:tcPr/>
                </a:tc>
                <a:extLst>
                  <a:ext uri="{0D108BD9-81ED-4DB2-BD59-A6C34878D82A}">
                    <a16:rowId xmlns:a16="http://schemas.microsoft.com/office/drawing/2014/main" val="295874638"/>
                  </a:ext>
                </a:extLst>
              </a:tr>
            </a:tbl>
          </a:graphicData>
        </a:graphic>
      </p:graphicFrame>
    </p:spTree>
    <p:extLst>
      <p:ext uri="{BB962C8B-B14F-4D97-AF65-F5344CB8AC3E}">
        <p14:creationId xmlns:p14="http://schemas.microsoft.com/office/powerpoint/2010/main" val="1538263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Budget: FY 2022 Outlook</a:t>
            </a:r>
          </a:p>
        </p:txBody>
      </p:sp>
      <p:sp>
        <p:nvSpPr>
          <p:cNvPr id="3" name="Content Placeholder 2"/>
          <p:cNvSpPr>
            <a:spLocks noGrp="1"/>
          </p:cNvSpPr>
          <p:nvPr>
            <p:ph idx="1"/>
          </p:nvPr>
        </p:nvSpPr>
        <p:spPr>
          <a:xfrm>
            <a:off x="838200" y="1434809"/>
            <a:ext cx="11079822" cy="4686622"/>
          </a:xfrm>
        </p:spPr>
        <p:txBody>
          <a:bodyPr>
            <a:normAutofit fontScale="92500" lnSpcReduction="10000"/>
          </a:bodyPr>
          <a:lstStyle/>
          <a:p>
            <a:r>
              <a:rPr lang="en-US" sz="2600" dirty="0"/>
              <a:t>FY22 is also proving to be a challenging budget environment, primarily due to:</a:t>
            </a:r>
          </a:p>
          <a:p>
            <a:pPr marL="857250" lvl="1" indent="-400050">
              <a:buFont typeface="Wingdings" panose="05000000000000000000" pitchFamily="2" charset="2"/>
              <a:buChar char="Ø"/>
            </a:pPr>
            <a:r>
              <a:rPr lang="en-US" sz="2600" dirty="0"/>
              <a:t>Lower revenues resulting from declining enrollment compared to pre-pandemic levels</a:t>
            </a:r>
          </a:p>
          <a:p>
            <a:pPr marL="857250" lvl="1" indent="-400050">
              <a:buFont typeface="Wingdings" panose="05000000000000000000" pitchFamily="2" charset="2"/>
              <a:buChar char="Ø"/>
            </a:pPr>
            <a:r>
              <a:rPr lang="en-US" sz="2600" dirty="0"/>
              <a:t>Potential budget reductions at the State level</a:t>
            </a:r>
          </a:p>
          <a:p>
            <a:pPr marL="457200" lvl="1" indent="0">
              <a:buNone/>
            </a:pPr>
            <a:endParaRPr lang="en-US" sz="2600" dirty="0"/>
          </a:p>
          <a:p>
            <a:pPr marL="342900" lvl="1" indent="-342900"/>
            <a:r>
              <a:rPr lang="en-US" sz="2600" dirty="0"/>
              <a:t>We project that the Revenue and budget reductions will largely be offset by Federal ARPA funds (American Rescue Plan Act). These funds are highly regulated and must be fully utilized by 12/31/2022. We do hope and expect that some carry over funds will be available for use in FY2023.</a:t>
            </a:r>
          </a:p>
          <a:p>
            <a:pPr marL="0" lvl="1" indent="0">
              <a:buNone/>
            </a:pPr>
            <a:endParaRPr lang="en-US" sz="2600" dirty="0"/>
          </a:p>
          <a:p>
            <a:pPr marL="342900" lvl="1" indent="-342900">
              <a:lnSpc>
                <a:spcPct val="100000"/>
              </a:lnSpc>
            </a:pPr>
            <a:r>
              <a:rPr lang="en-US" sz="2600" dirty="0"/>
              <a:t>Additionally, the College has entered into an agreement with the Queensboro Football Club related to construction of a stadium on campus.  This will provide an additional source of revenue to the College over the next two years. </a:t>
            </a:r>
          </a:p>
        </p:txBody>
      </p:sp>
    </p:spTree>
    <p:extLst>
      <p:ext uri="{BB962C8B-B14F-4D97-AF65-F5344CB8AC3E}">
        <p14:creationId xmlns:p14="http://schemas.microsoft.com/office/powerpoint/2010/main" val="3332693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187" y="398910"/>
            <a:ext cx="10023224" cy="876998"/>
          </a:xfrm>
        </p:spPr>
        <p:txBody>
          <a:bodyPr>
            <a:normAutofit/>
          </a:bodyPr>
          <a:lstStyle/>
          <a:p>
            <a:pPr algn="l"/>
            <a:r>
              <a:rPr lang="en-US" sz="3600" dirty="0"/>
              <a:t>DIVERSITY, EQUITY AND INCLUSION (DEI)</a:t>
            </a:r>
          </a:p>
        </p:txBody>
      </p:sp>
      <p:graphicFrame>
        <p:nvGraphicFramePr>
          <p:cNvPr id="7" name="Content Placeholder 4">
            <a:extLst>
              <a:ext uri="{FF2B5EF4-FFF2-40B4-BE49-F238E27FC236}">
                <a16:creationId xmlns:a16="http://schemas.microsoft.com/office/drawing/2014/main" id="{F87512AE-0410-4441-A74B-803A031DCD27}"/>
              </a:ext>
            </a:extLst>
          </p:cNvPr>
          <p:cNvGraphicFramePr>
            <a:graphicFrameLocks noGrp="1"/>
          </p:cNvGraphicFramePr>
          <p:nvPr>
            <p:ph idx="1"/>
            <p:extLst>
              <p:ext uri="{D42A27DB-BD31-4B8C-83A1-F6EECF244321}">
                <p14:modId xmlns:p14="http://schemas.microsoft.com/office/powerpoint/2010/main" val="1411172732"/>
              </p:ext>
            </p:extLst>
          </p:nvPr>
        </p:nvGraphicFramePr>
        <p:xfrm>
          <a:off x="344624" y="1825625"/>
          <a:ext cx="114074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0554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Community Support: Vaccination Center </a:t>
            </a:r>
          </a:p>
        </p:txBody>
      </p:sp>
      <p:pic>
        <p:nvPicPr>
          <p:cNvPr id="5" name="Picture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2968" y="2057400"/>
            <a:ext cx="5711052" cy="3803650"/>
          </a:xfrm>
        </p:spPr>
      </p:pic>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sz="2400" dirty="0"/>
              <a:t>Became the first Federal/NYS Mass Vaccination Site in New York </a:t>
            </a:r>
          </a:p>
          <a:p>
            <a:pPr marL="285750" indent="-285750">
              <a:buFont typeface="Arial" panose="020B0604020202020204" pitchFamily="34" charset="0"/>
              <a:buChar char="•"/>
            </a:pPr>
            <a:r>
              <a:rPr lang="en-US" sz="2400" dirty="0"/>
              <a:t>Served as both a walk-up and drive-through Covid19 Testing Centers in the College’s parking lot</a:t>
            </a:r>
          </a:p>
          <a:p>
            <a:pPr marL="285750" indent="-285750">
              <a:buFont typeface="Arial" panose="020B0604020202020204" pitchFamily="34" charset="0"/>
              <a:buChar char="•"/>
            </a:pPr>
            <a:r>
              <a:rPr lang="en-US" sz="2400" dirty="0"/>
              <a:t>Administered over 250,000 vaccines</a:t>
            </a:r>
          </a:p>
        </p:txBody>
      </p:sp>
    </p:spTree>
    <p:extLst>
      <p:ext uri="{BB962C8B-B14F-4D97-AF65-F5344CB8AC3E}">
        <p14:creationId xmlns:p14="http://schemas.microsoft.com/office/powerpoint/2010/main" val="1553171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1678"/>
            <a:ext cx="10515600" cy="767162"/>
          </a:xfrm>
        </p:spPr>
        <p:txBody>
          <a:bodyPr/>
          <a:lstStyle/>
          <a:p>
            <a:r>
              <a:rPr lang="en-US" b="1" dirty="0"/>
              <a:t>Election Site</a:t>
            </a:r>
          </a:p>
        </p:txBody>
      </p:sp>
      <p:pic>
        <p:nvPicPr>
          <p:cNvPr id="9" name="Picture 2" descr="Early In-Person Primary Voting at York College — York College / CUN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420139" y="2057400"/>
            <a:ext cx="5696710" cy="3803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sz="2400" dirty="0"/>
              <a:t>Served as one of the first Early Voting Polling sites in New York City</a:t>
            </a:r>
          </a:p>
          <a:p>
            <a:pPr marL="285750" indent="-285750">
              <a:buFont typeface="Arial" panose="020B0604020202020204" pitchFamily="34" charset="0"/>
              <a:buChar char="•"/>
            </a:pPr>
            <a:r>
              <a:rPr lang="en-US" sz="2400" dirty="0"/>
              <a:t>Served 61,000 - 100,000 Queens residents during local, state, and national elections!</a:t>
            </a:r>
          </a:p>
        </p:txBody>
      </p:sp>
    </p:spTree>
    <p:extLst>
      <p:ext uri="{BB962C8B-B14F-4D97-AF65-F5344CB8AC3E}">
        <p14:creationId xmlns:p14="http://schemas.microsoft.com/office/powerpoint/2010/main" val="1163621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Soccer Stadium </a:t>
            </a:r>
          </a:p>
        </p:txBody>
      </p:sp>
      <p:pic>
        <p:nvPicPr>
          <p:cNvPr id="7" name="Picture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3188" y="2223740"/>
            <a:ext cx="6170612" cy="3470969"/>
          </a:xfrm>
        </p:spPr>
      </p:pic>
      <p:sp>
        <p:nvSpPr>
          <p:cNvPr id="4" name="Text Placeholder 3"/>
          <p:cNvSpPr>
            <a:spLocks noGrp="1"/>
          </p:cNvSpPr>
          <p:nvPr>
            <p:ph type="body" sz="half" idx="2"/>
          </p:nvPr>
        </p:nvSpPr>
        <p:spPr>
          <a:xfrm>
            <a:off x="324466" y="1959077"/>
            <a:ext cx="4485228" cy="3811589"/>
          </a:xfrm>
        </p:spPr>
        <p:txBody>
          <a:bodyPr>
            <a:noAutofit/>
          </a:bodyPr>
          <a:lstStyle/>
          <a:p>
            <a:pPr marL="285750" indent="-285750">
              <a:buFont typeface="Arial" panose="020B0604020202020204" pitchFamily="34" charset="0"/>
              <a:buChar char="•"/>
            </a:pPr>
            <a:r>
              <a:rPr lang="en-US" sz="2400" dirty="0"/>
              <a:t>First ever public/private partnership with the Queensboro Football Club, an expansion club of the United Soccer League (USL), will build its stadium at York College</a:t>
            </a:r>
          </a:p>
          <a:p>
            <a:pPr marL="285750" indent="-285750">
              <a:buFont typeface="Arial" panose="020B0604020202020204" pitchFamily="34" charset="0"/>
              <a:buChar char="•"/>
            </a:pPr>
            <a:r>
              <a:rPr lang="en-US" sz="2400" dirty="0"/>
              <a:t>Stadium to host the team’s home games for its 2022 inaugural season </a:t>
            </a:r>
          </a:p>
          <a:p>
            <a:pPr marL="285750" indent="-285750">
              <a:buFont typeface="Arial" panose="020B0604020202020204" pitchFamily="34" charset="0"/>
              <a:buChar char="•"/>
            </a:pPr>
            <a:r>
              <a:rPr lang="en-US" sz="2400" dirty="0"/>
              <a:t>First stadium designed for soccer, by any professional sports team in New York City</a:t>
            </a:r>
          </a:p>
        </p:txBody>
      </p:sp>
    </p:spTree>
    <p:extLst>
      <p:ext uri="{BB962C8B-B14F-4D97-AF65-F5344CB8AC3E}">
        <p14:creationId xmlns:p14="http://schemas.microsoft.com/office/powerpoint/2010/main" val="133525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199" y="980762"/>
            <a:ext cx="10515600" cy="767162"/>
          </a:xfrm>
        </p:spPr>
        <p:txBody>
          <a:bodyPr/>
          <a:lstStyle/>
          <a:p>
            <a:r>
              <a:rPr lang="en-US" b="1" dirty="0"/>
              <a:t>Facilities</a:t>
            </a:r>
          </a:p>
        </p:txBody>
      </p:sp>
      <p:sp>
        <p:nvSpPr>
          <p:cNvPr id="4" name="Text Placeholder 3"/>
          <p:cNvSpPr>
            <a:spLocks noGrp="1"/>
          </p:cNvSpPr>
          <p:nvPr>
            <p:ph type="body" sz="half" idx="2"/>
          </p:nvPr>
        </p:nvSpPr>
        <p:spPr>
          <a:xfrm>
            <a:off x="197708" y="1851378"/>
            <a:ext cx="6373219" cy="4338964"/>
          </a:xfrm>
        </p:spPr>
        <p:txBody>
          <a:bodyPr>
            <a:noAutofit/>
          </a:bodyPr>
          <a:lstStyle/>
          <a:p>
            <a:r>
              <a:rPr lang="en-US" sz="2400" dirty="0"/>
              <a:t>Three major projects completed: </a:t>
            </a:r>
          </a:p>
          <a:p>
            <a:pPr marL="285750" indent="-285750">
              <a:buFont typeface="Arial" panose="020B0604020202020204" pitchFamily="34" charset="0"/>
              <a:buChar char="•"/>
            </a:pPr>
            <a:r>
              <a:rPr lang="en-US" sz="2400" dirty="0"/>
              <a:t>ACB HVAC upgrade</a:t>
            </a:r>
          </a:p>
          <a:p>
            <a:pPr marL="285750" indent="-285750">
              <a:buFont typeface="Arial" panose="020B0604020202020204" pitchFamily="34" charset="0"/>
              <a:buChar char="•"/>
            </a:pPr>
            <a:r>
              <a:rPr lang="en-US" sz="2400" dirty="0"/>
              <a:t>Elevator &amp; escalator replacement/upgrade</a:t>
            </a:r>
          </a:p>
          <a:p>
            <a:pPr marL="285750" indent="-285750">
              <a:buFont typeface="Arial" panose="020B0604020202020204" pitchFamily="34" charset="0"/>
              <a:buChar char="•"/>
            </a:pPr>
            <a:r>
              <a:rPr lang="en-US" sz="2400" dirty="0"/>
              <a:t>Emergency repairs to HPEC Hot Water Loop</a:t>
            </a:r>
          </a:p>
          <a:p>
            <a:r>
              <a:rPr lang="en-US" sz="2400" dirty="0"/>
              <a:t>Several upgrades are very near completion:</a:t>
            </a:r>
          </a:p>
          <a:p>
            <a:pPr marL="285750" indent="-285750">
              <a:buFont typeface="Arial" panose="020B0604020202020204" pitchFamily="34" charset="0"/>
              <a:buChar char="•"/>
            </a:pPr>
            <a:r>
              <a:rPr lang="en-US" sz="2400" dirty="0"/>
              <a:t>Building management system (i.e., automated temperature control)</a:t>
            </a:r>
          </a:p>
          <a:p>
            <a:pPr marL="285750" indent="-285750">
              <a:buFont typeface="Arial" panose="020B0604020202020204" pitchFamily="34" charset="0"/>
              <a:buChar char="•"/>
            </a:pPr>
            <a:r>
              <a:rPr lang="en-US" sz="2400" dirty="0"/>
              <a:t>Faculty dining room; biology lab; chemistry lab; and Greenhouse</a:t>
            </a:r>
          </a:p>
          <a:p>
            <a:pPr marL="285750" indent="-285750">
              <a:buFont typeface="Arial" panose="020B0604020202020204" pitchFamily="34" charset="0"/>
              <a:buChar char="•"/>
            </a:pPr>
            <a:r>
              <a:rPr lang="en-US" sz="2400" dirty="0"/>
              <a:t>Lecture hall renovations, the waterproofing and roof replacement of the Performing Arts Center</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3267" y="2013969"/>
            <a:ext cx="5151025" cy="3863269"/>
          </a:xfrm>
        </p:spPr>
      </p:pic>
    </p:spTree>
    <p:extLst>
      <p:ext uri="{BB962C8B-B14F-4D97-AF65-F5344CB8AC3E}">
        <p14:creationId xmlns:p14="http://schemas.microsoft.com/office/powerpoint/2010/main" val="2392914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410" y="391923"/>
            <a:ext cx="9378390" cy="733306"/>
          </a:xfrm>
        </p:spPr>
        <p:txBody>
          <a:bodyPr>
            <a:normAutofit/>
          </a:bodyPr>
          <a:lstStyle/>
          <a:p>
            <a:pPr algn="l"/>
            <a:r>
              <a:rPr lang="en-US" sz="4000" dirty="0"/>
              <a:t>Technology Highlights</a:t>
            </a:r>
          </a:p>
        </p:txBody>
      </p:sp>
      <p:sp>
        <p:nvSpPr>
          <p:cNvPr id="3" name="Content Placeholder 2"/>
          <p:cNvSpPr>
            <a:spLocks noGrp="1"/>
          </p:cNvSpPr>
          <p:nvPr>
            <p:ph idx="1"/>
          </p:nvPr>
        </p:nvSpPr>
        <p:spPr>
          <a:xfrm>
            <a:off x="838199" y="1712542"/>
            <a:ext cx="10515601" cy="5350778"/>
          </a:xfrm>
        </p:spPr>
        <p:txBody>
          <a:bodyPr>
            <a:normAutofit/>
          </a:bodyPr>
          <a:lstStyle/>
          <a:p>
            <a:pPr>
              <a:lnSpc>
                <a:spcPct val="100000"/>
              </a:lnSpc>
            </a:pPr>
            <a:r>
              <a:rPr lang="en-US" dirty="0"/>
              <a:t>Increased footprint of technology enabled classrooms 	</a:t>
            </a:r>
          </a:p>
          <a:p>
            <a:pPr>
              <a:lnSpc>
                <a:spcPct val="100000"/>
              </a:lnSpc>
            </a:pPr>
            <a:r>
              <a:rPr lang="en-US" dirty="0"/>
              <a:t>Ten new technology-enhanced classrooms</a:t>
            </a:r>
          </a:p>
          <a:p>
            <a:pPr>
              <a:lnSpc>
                <a:spcPct val="100000"/>
              </a:lnSpc>
            </a:pPr>
            <a:r>
              <a:rPr lang="en-US" dirty="0"/>
              <a:t>Deployed additional technologies around campus (e.g., LED projectors; ceiling mounted speakers; WiFi access points)</a:t>
            </a:r>
          </a:p>
          <a:p>
            <a:pPr>
              <a:lnSpc>
                <a:spcPct val="100000"/>
              </a:lnSpc>
            </a:pPr>
            <a:r>
              <a:rPr lang="en-US" dirty="0"/>
              <a:t>Deployed 100% of the auto-tracking cameras that were procured</a:t>
            </a:r>
          </a:p>
          <a:p>
            <a:pPr>
              <a:lnSpc>
                <a:spcPct val="100000"/>
              </a:lnSpc>
            </a:pPr>
            <a:r>
              <a:rPr lang="en-US" dirty="0"/>
              <a:t>Procured fifty large screen displays (65 inches) and sixty-five 360 Degree cameras for hyflex teaching</a:t>
            </a:r>
          </a:p>
        </p:txBody>
      </p:sp>
    </p:spTree>
    <p:extLst>
      <p:ext uri="{BB962C8B-B14F-4D97-AF65-F5344CB8AC3E}">
        <p14:creationId xmlns:p14="http://schemas.microsoft.com/office/powerpoint/2010/main" val="3671481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500" y="155863"/>
            <a:ext cx="5018045" cy="64939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228600" y="594359"/>
            <a:ext cx="3556000" cy="2286000"/>
          </a:xfrm>
        </p:spPr>
        <p:txBody>
          <a:bodyPr/>
          <a:lstStyle/>
          <a:p>
            <a:r>
              <a:rPr lang="en-US" b="1" dirty="0"/>
              <a:t>Strategic Initiatives 2021-2022</a:t>
            </a:r>
          </a:p>
        </p:txBody>
      </p:sp>
    </p:spTree>
    <p:extLst>
      <p:ext uri="{BB962C8B-B14F-4D97-AF65-F5344CB8AC3E}">
        <p14:creationId xmlns:p14="http://schemas.microsoft.com/office/powerpoint/2010/main" val="659154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CD44E80D-3CE0-49E6-B35E-96C6B350F94E}"/>
              </a:ext>
            </a:extLst>
          </p:cNvPr>
          <p:cNvGraphicFramePr>
            <a:graphicFrameLocks noGrp="1"/>
          </p:cNvGraphicFramePr>
          <p:nvPr>
            <p:ph idx="1"/>
            <p:extLst>
              <p:ext uri="{D42A27DB-BD31-4B8C-83A1-F6EECF244321}">
                <p14:modId xmlns:p14="http://schemas.microsoft.com/office/powerpoint/2010/main" val="3668413873"/>
              </p:ext>
            </p:extLst>
          </p:nvPr>
        </p:nvGraphicFramePr>
        <p:xfrm>
          <a:off x="948087" y="1358900"/>
          <a:ext cx="10752827" cy="530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9036" y="256649"/>
            <a:ext cx="2637322" cy="1302645"/>
          </a:xfrm>
          <a:prstGeom prst="rect">
            <a:avLst/>
          </a:prstGeom>
        </p:spPr>
      </p:pic>
    </p:spTree>
    <p:extLst>
      <p:ext uri="{BB962C8B-B14F-4D97-AF65-F5344CB8AC3E}">
        <p14:creationId xmlns:p14="http://schemas.microsoft.com/office/powerpoint/2010/main" val="2857885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5A4B9-F367-4348-9133-D7AE26BA14AE}"/>
              </a:ext>
            </a:extLst>
          </p:cNvPr>
          <p:cNvSpPr>
            <a:spLocks noGrp="1"/>
          </p:cNvSpPr>
          <p:nvPr>
            <p:ph type="title"/>
          </p:nvPr>
        </p:nvSpPr>
        <p:spPr>
          <a:xfrm>
            <a:off x="1975410" y="433901"/>
            <a:ext cx="9378390" cy="733306"/>
          </a:xfrm>
        </p:spPr>
        <p:txBody>
          <a:bodyPr>
            <a:normAutofit/>
          </a:bodyPr>
          <a:lstStyle/>
          <a:p>
            <a:pPr algn="l"/>
            <a:r>
              <a:rPr lang="en-US" sz="4000" dirty="0"/>
              <a:t>Operationalizing the Strategic Plan</a:t>
            </a:r>
          </a:p>
        </p:txBody>
      </p:sp>
      <p:sp>
        <p:nvSpPr>
          <p:cNvPr id="3" name="Content Placeholder 2">
            <a:extLst>
              <a:ext uri="{FF2B5EF4-FFF2-40B4-BE49-F238E27FC236}">
                <a16:creationId xmlns:a16="http://schemas.microsoft.com/office/drawing/2014/main" id="{6FC1748B-4D7D-4198-AF67-781D6B09DC6C}"/>
              </a:ext>
            </a:extLst>
          </p:cNvPr>
          <p:cNvSpPr>
            <a:spLocks noGrp="1"/>
          </p:cNvSpPr>
          <p:nvPr>
            <p:ph idx="1"/>
          </p:nvPr>
        </p:nvSpPr>
        <p:spPr>
          <a:xfrm>
            <a:off x="838199" y="1486001"/>
            <a:ext cx="10515601" cy="4938098"/>
          </a:xfrm>
        </p:spPr>
        <p:txBody>
          <a:bodyPr/>
          <a:lstStyle/>
          <a:p>
            <a:r>
              <a:rPr lang="en-US" sz="2400" dirty="0"/>
              <a:t>The 2021-2022 Annual Operational Plan will be submitted to the Chancellor today and becomes the official mechanism through which we document the work we do to achieve the goals and objectives identified in </a:t>
            </a:r>
            <a:r>
              <a:rPr lang="en-US" sz="2400" i="1" dirty="0"/>
              <a:t>One York</a:t>
            </a:r>
          </a:p>
          <a:p>
            <a:pPr marL="635508" lvl="1" indent="-342900">
              <a:buFont typeface="Wingdings" panose="05000000000000000000" pitchFamily="2" charset="2"/>
              <a:buChar char="Ø"/>
            </a:pPr>
            <a:r>
              <a:rPr lang="en-US" dirty="0"/>
              <a:t>The document is maintained on the OIESP </a:t>
            </a:r>
            <a:r>
              <a:rPr lang="en-US" dirty="0">
                <a:hlinkClick r:id="rId2"/>
              </a:rPr>
              <a:t>website</a:t>
            </a:r>
            <a:endParaRPr lang="en-US" dirty="0"/>
          </a:p>
          <a:p>
            <a:pPr marL="342900" lvl="1" indent="-342900"/>
            <a:r>
              <a:rPr lang="en-US" i="1" dirty="0"/>
              <a:t>One York’s </a:t>
            </a:r>
            <a:r>
              <a:rPr lang="en-US" dirty="0"/>
              <a:t>Key Performance Indicators (KPIs) will be posted to the OIESP website next week. We will send out an email when that becomes available.</a:t>
            </a:r>
          </a:p>
          <a:p>
            <a:pPr marL="342900" lvl="1" indent="-342900"/>
            <a:r>
              <a:rPr lang="en-US" dirty="0"/>
              <a:t>The Annual Institutional Effectiveness report will be posted on the </a:t>
            </a:r>
            <a:r>
              <a:rPr lang="en-US" dirty="0">
                <a:hlinkClick r:id="rId3"/>
              </a:rPr>
              <a:t>intranet</a:t>
            </a:r>
            <a:r>
              <a:rPr lang="en-US" dirty="0"/>
              <a:t> in early November 2021.</a:t>
            </a:r>
          </a:p>
          <a:p>
            <a:pPr marL="342900" lvl="1" indent="-342900"/>
            <a:r>
              <a:rPr lang="en-US" dirty="0"/>
              <a:t>For the Fall 2020 </a:t>
            </a:r>
            <a:r>
              <a:rPr lang="en-US" dirty="0">
                <a:hlinkClick r:id="rId4"/>
              </a:rPr>
              <a:t>Factbook</a:t>
            </a:r>
            <a:r>
              <a:rPr lang="en-US" dirty="0"/>
              <a:t> and </a:t>
            </a:r>
            <a:r>
              <a:rPr lang="en-US" dirty="0">
                <a:hlinkClick r:id="rId4"/>
              </a:rPr>
              <a:t>Research Briefs </a:t>
            </a:r>
            <a:r>
              <a:rPr lang="en-US" dirty="0"/>
              <a:t>on relevant topics of interest, please visit the OIESP website</a:t>
            </a:r>
          </a:p>
          <a:p>
            <a:pPr marL="625475" lvl="2" indent="-336550">
              <a:buFont typeface="Wingdings" panose="05000000000000000000" pitchFamily="2" charset="2"/>
              <a:buChar char="Ø"/>
            </a:pPr>
            <a:r>
              <a:rPr lang="en-US" sz="2400" dirty="0"/>
              <a:t>To make suggestions for research topics, please email </a:t>
            </a:r>
            <a:r>
              <a:rPr lang="en-US" sz="2400" dirty="0">
                <a:hlinkClick r:id="rId5"/>
              </a:rPr>
              <a:t>oiesp@York.cuny.edu</a:t>
            </a:r>
            <a:endParaRPr lang="en-US" sz="2400" dirty="0"/>
          </a:p>
          <a:p>
            <a:endParaRPr lang="en-US" dirty="0"/>
          </a:p>
        </p:txBody>
      </p:sp>
    </p:spTree>
    <p:extLst>
      <p:ext uri="{BB962C8B-B14F-4D97-AF65-F5344CB8AC3E}">
        <p14:creationId xmlns:p14="http://schemas.microsoft.com/office/powerpoint/2010/main" val="18158870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B7778-9EE2-4BA6-8786-04B967B3DFF9}"/>
              </a:ext>
            </a:extLst>
          </p:cNvPr>
          <p:cNvSpPr>
            <a:spLocks noGrp="1"/>
          </p:cNvSpPr>
          <p:nvPr>
            <p:ph type="title"/>
          </p:nvPr>
        </p:nvSpPr>
        <p:spPr>
          <a:xfrm>
            <a:off x="831850" y="1598528"/>
            <a:ext cx="10642974" cy="1571344"/>
          </a:xfrm>
        </p:spPr>
        <p:txBody>
          <a:bodyPr/>
          <a:lstStyle/>
          <a:p>
            <a:pPr algn="ctr"/>
            <a:r>
              <a:rPr lang="en-US" b="1" dirty="0"/>
              <a:t>Thank you!</a:t>
            </a:r>
            <a:endParaRPr lang="en-US" dirty="0"/>
          </a:p>
        </p:txBody>
      </p:sp>
      <p:sp>
        <p:nvSpPr>
          <p:cNvPr id="3" name="Text Placeholder 2">
            <a:extLst>
              <a:ext uri="{FF2B5EF4-FFF2-40B4-BE49-F238E27FC236}">
                <a16:creationId xmlns:a16="http://schemas.microsoft.com/office/drawing/2014/main" id="{CBD25A14-7AAF-4B73-A22F-467F474FBDE2}"/>
              </a:ext>
            </a:extLst>
          </p:cNvPr>
          <p:cNvSpPr>
            <a:spLocks noGrp="1"/>
          </p:cNvSpPr>
          <p:nvPr>
            <p:ph type="body" idx="1"/>
          </p:nvPr>
        </p:nvSpPr>
        <p:spPr>
          <a:xfrm>
            <a:off x="831850" y="3792071"/>
            <a:ext cx="10642974" cy="2297579"/>
          </a:xfrm>
        </p:spPr>
        <p:txBody>
          <a:bodyPr/>
          <a:lstStyle/>
          <a:p>
            <a:pPr algn="ctr"/>
            <a:r>
              <a:rPr lang="en-US" b="1" dirty="0">
                <a:solidFill>
                  <a:schemeClr val="tx1"/>
                </a:solidFill>
              </a:rPr>
              <a:t>Questions?</a:t>
            </a:r>
          </a:p>
          <a:p>
            <a:pPr algn="ctr"/>
            <a:r>
              <a:rPr lang="en-US" b="1" dirty="0">
                <a:solidFill>
                  <a:schemeClr val="tx1"/>
                </a:solidFill>
              </a:rPr>
              <a:t>Please send an email to:</a:t>
            </a:r>
          </a:p>
          <a:p>
            <a:pPr algn="ctr"/>
            <a:r>
              <a:rPr lang="en-US" u="sng" dirty="0">
                <a:hlinkClick r:id="rId2"/>
              </a:rPr>
              <a:t>president@york.cuny.edu</a:t>
            </a:r>
            <a:endParaRPr lang="en-US" dirty="0"/>
          </a:p>
          <a:p>
            <a:endParaRPr lang="en-US" dirty="0"/>
          </a:p>
        </p:txBody>
      </p:sp>
    </p:spTree>
    <p:extLst>
      <p:ext uri="{BB962C8B-B14F-4D97-AF65-F5344CB8AC3E}">
        <p14:creationId xmlns:p14="http://schemas.microsoft.com/office/powerpoint/2010/main" val="449139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CD44E80D-3CE0-49E6-B35E-96C6B350F94E}"/>
              </a:ext>
            </a:extLst>
          </p:cNvPr>
          <p:cNvGraphicFramePr>
            <a:graphicFrameLocks noGrp="1"/>
          </p:cNvGraphicFramePr>
          <p:nvPr>
            <p:ph idx="1"/>
            <p:extLst>
              <p:ext uri="{D42A27DB-BD31-4B8C-83A1-F6EECF244321}">
                <p14:modId xmlns:p14="http://schemas.microsoft.com/office/powerpoint/2010/main" val="2411891652"/>
              </p:ext>
            </p:extLst>
          </p:nvPr>
        </p:nvGraphicFramePr>
        <p:xfrm>
          <a:off x="948087" y="1358900"/>
          <a:ext cx="10752827" cy="530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9036" y="256649"/>
            <a:ext cx="2637322" cy="1302645"/>
          </a:xfrm>
          <a:prstGeom prst="rect">
            <a:avLst/>
          </a:prstGeom>
        </p:spPr>
      </p:pic>
    </p:spTree>
    <p:extLst>
      <p:ext uri="{BB962C8B-B14F-4D97-AF65-F5344CB8AC3E}">
        <p14:creationId xmlns:p14="http://schemas.microsoft.com/office/powerpoint/2010/main" val="3690847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Total Enrollment</a:t>
            </a:r>
            <a:br>
              <a:rPr lang="en-US" dirty="0"/>
            </a:br>
            <a:r>
              <a:rPr lang="en-US" sz="2000" dirty="0"/>
              <a:t>Undergraduate and Graduate Levels</a:t>
            </a:r>
          </a:p>
        </p:txBody>
      </p:sp>
      <p:graphicFrame>
        <p:nvGraphicFramePr>
          <p:cNvPr id="5" name="Content Placeholder 5">
            <a:extLst>
              <a:ext uri="{FF2B5EF4-FFF2-40B4-BE49-F238E27FC236}">
                <a16:creationId xmlns:a16="http://schemas.microsoft.com/office/drawing/2014/main" id="{1B5D7984-7BD8-4E7B-9EF8-1541C1B220F8}"/>
              </a:ext>
            </a:extLst>
          </p:cNvPr>
          <p:cNvGraphicFramePr>
            <a:graphicFrameLocks/>
          </p:cNvGraphicFramePr>
          <p:nvPr>
            <p:extLst>
              <p:ext uri="{D42A27DB-BD31-4B8C-83A1-F6EECF244321}">
                <p14:modId xmlns:p14="http://schemas.microsoft.com/office/powerpoint/2010/main" val="2585580388"/>
              </p:ext>
            </p:extLst>
          </p:nvPr>
        </p:nvGraphicFramePr>
        <p:xfrm>
          <a:off x="838200" y="1928813"/>
          <a:ext cx="10857089" cy="43026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8312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Undergraduate New Student Enrollment</a:t>
            </a:r>
            <a:br>
              <a:rPr lang="en-US" dirty="0"/>
            </a:br>
            <a:r>
              <a:rPr lang="en-US" sz="2000" dirty="0"/>
              <a:t>First-Time Freshmen and Transfer Students</a:t>
            </a:r>
          </a:p>
        </p:txBody>
      </p:sp>
      <p:graphicFrame>
        <p:nvGraphicFramePr>
          <p:cNvPr id="5" name="Content Placeholder 6">
            <a:extLst>
              <a:ext uri="{FF2B5EF4-FFF2-40B4-BE49-F238E27FC236}">
                <a16:creationId xmlns:a16="http://schemas.microsoft.com/office/drawing/2014/main" id="{9F6AE332-E788-4A27-8733-A937625B9E94}"/>
              </a:ext>
            </a:extLst>
          </p:cNvPr>
          <p:cNvGraphicFramePr>
            <a:graphicFrameLocks noGrp="1"/>
          </p:cNvGraphicFramePr>
          <p:nvPr>
            <p:ph idx="1"/>
            <p:extLst>
              <p:ext uri="{D42A27DB-BD31-4B8C-83A1-F6EECF244321}">
                <p14:modId xmlns:p14="http://schemas.microsoft.com/office/powerpoint/2010/main" val="1052255343"/>
              </p:ext>
            </p:extLst>
          </p:nvPr>
        </p:nvGraphicFramePr>
        <p:xfrm>
          <a:off x="838200" y="1238250"/>
          <a:ext cx="10515600" cy="4938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737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dirty="0"/>
              <a:t>Retention Rates </a:t>
            </a:r>
            <a:br>
              <a:rPr lang="en-US" dirty="0"/>
            </a:br>
            <a:r>
              <a:rPr lang="en-US" sz="2000" dirty="0"/>
              <a:t>(First-Time Full-Time Freshmen in Baccalaureate Programs)</a:t>
            </a:r>
          </a:p>
        </p:txBody>
      </p:sp>
      <p:graphicFrame>
        <p:nvGraphicFramePr>
          <p:cNvPr id="5" name="Content Placeholder 5">
            <a:extLst>
              <a:ext uri="{FF2B5EF4-FFF2-40B4-BE49-F238E27FC236}">
                <a16:creationId xmlns:a16="http://schemas.microsoft.com/office/drawing/2014/main" id="{338F9DDA-0C48-4819-BF07-41FD8F7498A8}"/>
              </a:ext>
            </a:extLst>
          </p:cNvPr>
          <p:cNvGraphicFramePr>
            <a:graphicFrameLocks noGrp="1"/>
          </p:cNvGraphicFramePr>
          <p:nvPr>
            <p:ph idx="1"/>
            <p:extLst>
              <p:ext uri="{D42A27DB-BD31-4B8C-83A1-F6EECF244321}">
                <p14:modId xmlns:p14="http://schemas.microsoft.com/office/powerpoint/2010/main" val="4188210702"/>
              </p:ext>
            </p:extLst>
          </p:nvPr>
        </p:nvGraphicFramePr>
        <p:xfrm>
          <a:off x="838200" y="1650931"/>
          <a:ext cx="10515600" cy="4938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1385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dirty="0"/>
              <a:t>4-Year Graduation Rates </a:t>
            </a:r>
            <a:br>
              <a:rPr lang="en-US" dirty="0"/>
            </a:br>
            <a:r>
              <a:rPr lang="en-US" sz="2000" dirty="0"/>
              <a:t>(First-Time Full-Time Freshmen in Baccalaureate Programs)</a:t>
            </a:r>
          </a:p>
        </p:txBody>
      </p:sp>
      <p:sp>
        <p:nvSpPr>
          <p:cNvPr id="2" name="TextBox 1"/>
          <p:cNvSpPr txBox="1"/>
          <p:nvPr/>
        </p:nvSpPr>
        <p:spPr>
          <a:xfrm>
            <a:off x="26127" y="6531422"/>
            <a:ext cx="4265911" cy="307777"/>
          </a:xfrm>
          <a:prstGeom prst="rect">
            <a:avLst/>
          </a:prstGeom>
          <a:noFill/>
        </p:spPr>
        <p:txBody>
          <a:bodyPr wrap="none" rtlCol="0">
            <a:spAutoFit/>
          </a:bodyPr>
          <a:lstStyle/>
          <a:p>
            <a:r>
              <a:rPr lang="en-US" sz="1400" dirty="0"/>
              <a:t>Source: CUNY Performance Management Process (PMP)</a:t>
            </a:r>
          </a:p>
        </p:txBody>
      </p:sp>
      <p:graphicFrame>
        <p:nvGraphicFramePr>
          <p:cNvPr id="7" name="Content Placeholder 5">
            <a:extLst>
              <a:ext uri="{FF2B5EF4-FFF2-40B4-BE49-F238E27FC236}">
                <a16:creationId xmlns:a16="http://schemas.microsoft.com/office/drawing/2014/main" id="{2562E74B-9AF7-4801-B5DB-550B5CCFD048}"/>
              </a:ext>
            </a:extLst>
          </p:cNvPr>
          <p:cNvGraphicFramePr>
            <a:graphicFrameLocks noGrp="1"/>
          </p:cNvGraphicFramePr>
          <p:nvPr>
            <p:ph idx="1"/>
            <p:extLst>
              <p:ext uri="{D42A27DB-BD31-4B8C-83A1-F6EECF244321}">
                <p14:modId xmlns:p14="http://schemas.microsoft.com/office/powerpoint/2010/main" val="2252887156"/>
              </p:ext>
            </p:extLst>
          </p:nvPr>
        </p:nvGraphicFramePr>
        <p:xfrm>
          <a:off x="838200" y="1238250"/>
          <a:ext cx="10515600" cy="4938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448854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Custom 3">
      <a:dk1>
        <a:sysClr val="windowText" lastClr="000000"/>
      </a:dk1>
      <a:lt1>
        <a:sysClr val="window" lastClr="FFFFFF"/>
      </a:lt1>
      <a:dk2>
        <a:srgbClr val="696464"/>
      </a:dk2>
      <a:lt2>
        <a:srgbClr val="E9E5DC"/>
      </a:lt2>
      <a:accent1>
        <a:srgbClr val="000000"/>
      </a:accent1>
      <a:accent2>
        <a:srgbClr val="C00000"/>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11730</TotalTime>
  <Words>2788</Words>
  <Application>Microsoft Office PowerPoint</Application>
  <PresentationFormat>Widescreen</PresentationFormat>
  <Paragraphs>304</Paragraphs>
  <Slides>41</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vt:lpstr>
      <vt:lpstr>Calibri</vt:lpstr>
      <vt:lpstr>Calibri (Body)</vt:lpstr>
      <vt:lpstr>Calibri Light</vt:lpstr>
      <vt:lpstr>Wingdings</vt:lpstr>
      <vt:lpstr>Custom Design</vt:lpstr>
      <vt:lpstr>Retrospect</vt:lpstr>
      <vt:lpstr>State of the College</vt:lpstr>
      <vt:lpstr> COVID Timeline</vt:lpstr>
      <vt:lpstr>Planning for Spring 2022</vt:lpstr>
      <vt:lpstr>PowerPoint Presentation</vt:lpstr>
      <vt:lpstr>PowerPoint Presentation</vt:lpstr>
      <vt:lpstr>Total Enrollment Undergraduate and Graduate Levels</vt:lpstr>
      <vt:lpstr>Undergraduate New Student Enrollment First-Time Freshmen and Transfer Students</vt:lpstr>
      <vt:lpstr>Retention Rates  (First-Time Full-Time Freshmen in Baccalaureate Programs)</vt:lpstr>
      <vt:lpstr>4-Year Graduation Rates  (First-Time Full-Time Freshmen in Baccalaureate Programs)</vt:lpstr>
      <vt:lpstr>6-Year Graduation Rates  (First-Time Full-Time Freshmen in Baccalaureate Programs)</vt:lpstr>
      <vt:lpstr>Academic Momentum  Earned 30 credits or more in the first year of first-time full-time freshmen in baccalaureate programs</vt:lpstr>
      <vt:lpstr>York One Stop Welcome Center</vt:lpstr>
      <vt:lpstr>CARES Act: Mental Health Fund</vt:lpstr>
      <vt:lpstr>Hungry for Knowledge Food Pantry </vt:lpstr>
      <vt:lpstr>Additional Student Support Services</vt:lpstr>
      <vt:lpstr>Advancement -Total Voluntary Support (Annual)</vt:lpstr>
      <vt:lpstr>Student Support: Funds Raised</vt:lpstr>
      <vt:lpstr>Student Support: Funds Distributed</vt:lpstr>
      <vt:lpstr>PowerPoint Presentation</vt:lpstr>
      <vt:lpstr>PowerPoint Presentation</vt:lpstr>
      <vt:lpstr>Update on Academic Programs New Major and Accreditation Visits  </vt:lpstr>
      <vt:lpstr>Real-World Experiences</vt:lpstr>
      <vt:lpstr>Assessment: General Education</vt:lpstr>
      <vt:lpstr>Assessment: Institutional Learning Outcomes and Program Learning Outcomes  </vt:lpstr>
      <vt:lpstr>PowerPoint Presentation</vt:lpstr>
      <vt:lpstr>Full-time Faculty  Percent who are racial/ethnic minorities</vt:lpstr>
      <vt:lpstr>Full-Time Faculty: New Hires (new positions or replacements)</vt:lpstr>
      <vt:lpstr>Research Grants</vt:lpstr>
      <vt:lpstr>Additional Faculty/Staff Support</vt:lpstr>
      <vt:lpstr>PowerPoint Presentation</vt:lpstr>
      <vt:lpstr>Budget: FY 2021 Year-end</vt:lpstr>
      <vt:lpstr>Budget: FY 2022 Outlook</vt:lpstr>
      <vt:lpstr>DIVERSITY, EQUITY AND INCLUSION (DEI)</vt:lpstr>
      <vt:lpstr>Community Support: Vaccination Center </vt:lpstr>
      <vt:lpstr>Election Site</vt:lpstr>
      <vt:lpstr>Soccer Stadium </vt:lpstr>
      <vt:lpstr>Facilities</vt:lpstr>
      <vt:lpstr>Technology Highlights</vt:lpstr>
      <vt:lpstr>Strategic Initiatives 2021-2022</vt:lpstr>
      <vt:lpstr>Operationalizing the Strategic Plan</vt:lpstr>
      <vt:lpstr>Thank you!</vt:lpstr>
    </vt:vector>
  </TitlesOfParts>
  <Company>York College CUNY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OIESP’s Radar</dc:title>
  <dc:creator>Lori Ann Hoeffner</dc:creator>
  <cp:lastModifiedBy>Nazia Naeem</cp:lastModifiedBy>
  <cp:revision>292</cp:revision>
  <dcterms:created xsi:type="dcterms:W3CDTF">2021-07-27T20:50:14Z</dcterms:created>
  <dcterms:modified xsi:type="dcterms:W3CDTF">2021-11-01T14:03:33Z</dcterms:modified>
</cp:coreProperties>
</file>