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2"/>
  </p:notesMasterIdLst>
  <p:sldIdLst>
    <p:sldId id="258" r:id="rId5"/>
    <p:sldId id="268" r:id="rId6"/>
    <p:sldId id="267" r:id="rId7"/>
    <p:sldId id="269" r:id="rId8"/>
    <p:sldId id="272" r:id="rId9"/>
    <p:sldId id="270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818D7-DF4E-4C59-9BBA-548250DAC33A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00A82-9926-4DBA-8BA5-A22EEB8ACF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3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9229-E3F7-4B08-B8B0-567DB9AE2DBD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60AF-08CF-488B-8265-5F1D88C1C64E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41802-9AAA-4EB8-B737-B207AD0C712F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7BB6-0FDA-4EDD-A5D1-79FFF12955B7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08FB-4F0B-44DE-8994-0595D6ECCDCE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B015-62A3-4A29-BC49-965FA4BE59CA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46181-5447-4050-89D3-AA326DE4DA13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0F08-CAEB-42BA-9362-548763B98147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26DC-D31F-40BA-B49D-47D87B9BA087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64DF-92FB-4D4C-B2DE-15BC5F46772E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1A99-F4C1-4E12-B7D3-A88A44F4EB10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7458-324C-48F7-80F5-74B19E1CAFEB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B054C-5E05-4896-867A-8DB56A20C8AC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787-46DA-4B4F-B781-E768630FCF2A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8CE2-82D3-4BA2-B844-E7281181CD7A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FF511-91B4-4318-A9F6-BECE1367AD14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39CD9-90D5-49BD-B792-F7F07D136C39}" type="datetime1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aid.gov/manage-loans/forgiveness-cancellation/public-service#full-time-employment" TargetMode="External"/><Relationship Id="rId2" Type="http://schemas.openxmlformats.org/officeDocument/2006/relationships/hyperlink" Target="https://studentaid.gov/manage-loans/forgiveness-cancellation/public-service" TargetMode="Externa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studentaid.gov/manage-loans/forgiveness-cancellation/public-service#qualifying-payments" TargetMode="External"/><Relationship Id="rId4" Type="http://schemas.openxmlformats.org/officeDocument/2006/relationships/hyperlink" Target="https://studentaid.gov/manage-loans/forgiveness-cancellation/public-service#eligible-loan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sc-cuny.org/issues/public-service-loan-forgiveness-program/" TargetMode="External"/><Relationship Id="rId2" Type="http://schemas.openxmlformats.org/officeDocument/2006/relationships/hyperlink" Target="https://studentaid.gov/manage-loans/forgiveness-cancellation/public-service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2C1D04-249B-46E2-9FAF-8DF29CC44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en-US" sz="6000" dirty="0">
                <a:solidFill>
                  <a:srgbClr val="FFFFFF"/>
                </a:solidFill>
              </a:rPr>
              <a:t>Public Service Loan Forgiveness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B1921-F533-4F9E-8BF6-80EC4D451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8104" y="3962088"/>
            <a:ext cx="6112077" cy="1186108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FFFFF">
                    <a:alpha val="70000"/>
                  </a:srgbClr>
                </a:solidFill>
              </a:rPr>
              <a:t>What CUNY Employees Should Know</a:t>
            </a:r>
          </a:p>
        </p:txBody>
      </p:sp>
    </p:spTree>
    <p:extLst>
      <p:ext uri="{BB962C8B-B14F-4D97-AF65-F5344CB8AC3E}">
        <p14:creationId xmlns:p14="http://schemas.microsoft.com/office/powerpoint/2010/main" val="20156800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A4842-BEBB-4882-AFA1-D9F8F545D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57943"/>
          </a:xfrm>
        </p:spPr>
        <p:txBody>
          <a:bodyPr/>
          <a:lstStyle/>
          <a:p>
            <a:pPr algn="ctr"/>
            <a:r>
              <a:rPr lang="en-US" dirty="0"/>
              <a:t>What is PSLF?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C37F7-6537-4A13-8F82-7C22484C4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06727" y="2534723"/>
            <a:ext cx="8596668" cy="1479138"/>
          </a:xfrm>
        </p:spPr>
        <p:txBody>
          <a:bodyPr>
            <a:normAutofit/>
          </a:bodyPr>
          <a:lstStyle/>
          <a:p>
            <a:r>
              <a:rPr lang="en-US" sz="2000" dirty="0"/>
              <a:t>The Public Service Loan Forgiveness (PSLF) Program forgives the remaining balance on your Direct Loans after you have made 120 qualifying monthly payments under a qualifying repayment plan while working full-time for a qualifying employer.</a:t>
            </a:r>
          </a:p>
        </p:txBody>
      </p:sp>
    </p:spTree>
    <p:extLst>
      <p:ext uri="{BB962C8B-B14F-4D97-AF65-F5344CB8AC3E}">
        <p14:creationId xmlns:p14="http://schemas.microsoft.com/office/powerpoint/2010/main" val="3691734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9B6B5-3C5A-4073-BAB2-AA4CCC85E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029195"/>
          </a:xfrm>
        </p:spPr>
        <p:txBody>
          <a:bodyPr/>
          <a:lstStyle/>
          <a:p>
            <a:pPr algn="ctr"/>
            <a:r>
              <a:rPr lang="en-US" dirty="0"/>
              <a:t>Do I Qualify?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C1977-FFDC-4056-85C6-F9020B0DB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1858037"/>
            <a:ext cx="8596668" cy="944539"/>
          </a:xfrm>
        </p:spPr>
        <p:txBody>
          <a:bodyPr/>
          <a:lstStyle/>
          <a:p>
            <a:r>
              <a:rPr lang="en-US" dirty="0"/>
              <a:t>To qualify for loan forgiveness, employees must meet the following criteria: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41038AA-CBF1-4563-B1FC-A7058898EF08}"/>
              </a:ext>
            </a:extLst>
          </p:cNvPr>
          <p:cNvSpPr txBox="1">
            <a:spLocks/>
          </p:cNvSpPr>
          <p:nvPr/>
        </p:nvSpPr>
        <p:spPr>
          <a:xfrm>
            <a:off x="677335" y="2330307"/>
            <a:ext cx="8596668" cy="369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Be employed by a </a:t>
            </a:r>
            <a:r>
              <a:rPr lang="en-US" dirty="0">
                <a:hlinkClick r:id="rId2"/>
              </a:rPr>
              <a:t>federal, state, local, or tribal government or not-for-profit organization</a:t>
            </a:r>
            <a:r>
              <a:rPr lang="en-US" dirty="0"/>
              <a:t>; </a:t>
            </a:r>
            <a:r>
              <a:rPr lang="en-US" b="1" dirty="0"/>
              <a:t>(CUNY is a qualified employer)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Work </a:t>
            </a:r>
            <a:r>
              <a:rPr lang="en-US" dirty="0">
                <a:hlinkClick r:id="rId3"/>
              </a:rPr>
              <a:t>full-time</a:t>
            </a:r>
            <a:r>
              <a:rPr lang="en-US" dirty="0"/>
              <a:t> for that agency or organization (At Least </a:t>
            </a:r>
            <a:r>
              <a:rPr lang="en-US" b="1" dirty="0"/>
              <a:t>30</a:t>
            </a:r>
            <a:r>
              <a:rPr lang="en-US" dirty="0"/>
              <a:t> hours per week);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Have </a:t>
            </a:r>
            <a:r>
              <a:rPr lang="en-US" dirty="0">
                <a:hlinkClick r:id="rId4"/>
              </a:rPr>
              <a:t>Direct Loans</a:t>
            </a:r>
            <a:r>
              <a:rPr lang="en-US" dirty="0"/>
              <a:t> (or consolidate other federal student loans into a Direct Loan if you a variety of loan types); private loans are not eligible for forgiveness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Repay your loans under an income-driven </a:t>
            </a:r>
            <a:r>
              <a:rPr lang="en-US" dirty="0">
                <a:hlinkClick r:id="rId5"/>
              </a:rPr>
              <a:t>repayment plan</a:t>
            </a:r>
            <a:r>
              <a:rPr lang="en-US" dirty="0"/>
              <a:t>; and;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Make 120 qualifying </a:t>
            </a:r>
            <a:r>
              <a:rPr lang="en-US" dirty="0">
                <a:hlinkClick r:id="rId5"/>
              </a:rPr>
              <a:t>payments</a:t>
            </a:r>
            <a:r>
              <a:rPr lang="en-US" dirty="0"/>
              <a:t> (cumulative, do not need to be consecutive)</a:t>
            </a:r>
          </a:p>
        </p:txBody>
      </p:sp>
    </p:spTree>
    <p:extLst>
      <p:ext uri="{BB962C8B-B14F-4D97-AF65-F5344CB8AC3E}">
        <p14:creationId xmlns:p14="http://schemas.microsoft.com/office/powerpoint/2010/main" val="301248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F0C2F-99E5-49C7-BB52-347984EBD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34192"/>
          </a:xfrm>
        </p:spPr>
        <p:txBody>
          <a:bodyPr/>
          <a:lstStyle/>
          <a:p>
            <a:pPr algn="ctr"/>
            <a:r>
              <a:rPr lang="en-US" dirty="0"/>
              <a:t>I Qualify for PSLF – Now What?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C523-6390-4CEB-8508-03BB0FCB6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1769423"/>
            <a:ext cx="8596668" cy="4478977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/>
              <a:t>Qualifying employees need to fill out the PSLF form, a two-page form that verifies you've met the employment requirements for PSLF. </a:t>
            </a:r>
            <a:r>
              <a:rPr lang="en-US" sz="1900" b="1" dirty="0"/>
              <a:t>It's used to update qualifying payments and to get forgiveness</a:t>
            </a:r>
            <a:r>
              <a:rPr lang="en-US" sz="19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/>
              <a:t>The form can be found here (you will need to log on to your account to access): https://studentaid.gov/app/launchConsolidation.action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/>
              <a:t>Once you complete the form and send it to Human Resources, we will certify the form and make sure the information is accurate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/>
              <a:t>When HR completes the certification process, we will inform you and you may then pick up the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b="1" dirty="0"/>
              <a:t>Tip</a:t>
            </a:r>
            <a:r>
              <a:rPr lang="en-US" sz="1900" dirty="0"/>
              <a:t>: Certify your employment each year as you work toward PSLF. That’ll save you time and effort later, when you’re ready to apply for forgiveness.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dirty="0"/>
              <a:t>Completed, certified forms should be sent to the following address OR fax it to 866-222-7060 :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U.S. Department of Education</a:t>
            </a:r>
            <a:br>
              <a:rPr lang="en-US" sz="2000" dirty="0"/>
            </a:br>
            <a:r>
              <a:rPr lang="en-US" dirty="0"/>
              <a:t>MOHELA</a:t>
            </a:r>
            <a:br>
              <a:rPr lang="en-US" sz="2000" dirty="0"/>
            </a:br>
            <a:r>
              <a:rPr lang="en-US" dirty="0"/>
              <a:t>633 Spirit Drive</a:t>
            </a:r>
            <a:br>
              <a:rPr lang="en-US" sz="2000" dirty="0"/>
            </a:br>
            <a:r>
              <a:rPr lang="en-US" dirty="0"/>
              <a:t>Chesterfield, MO 63005-1243</a:t>
            </a:r>
            <a:endParaRPr lang="en-US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47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B5CD8-61A9-45F4-959B-7D6122E33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Need to Know: EIN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DCEE8-49B6-4786-8B90-D696080EA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CUNY employees will need to enter the EIN number on the PSLF form. This number is on your W2, but for your convenience:</a:t>
            </a:r>
          </a:p>
          <a:p>
            <a:r>
              <a:rPr lang="en-US" dirty="0"/>
              <a:t> EIN 13-6400434 is registered to the City of New York. This is for individuals employed by the City and working at </a:t>
            </a:r>
            <a:r>
              <a:rPr lang="en-US" b="1" dirty="0"/>
              <a:t>community colleges. </a:t>
            </a:r>
          </a:p>
          <a:p>
            <a:r>
              <a:rPr lang="en-US" dirty="0"/>
              <a:t>EIN 13-3893536 is registered to the City University of New York State. This is for individuals employed by NYS and working at </a:t>
            </a:r>
            <a:r>
              <a:rPr lang="en-US" b="1" dirty="0"/>
              <a:t>four-year institutions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911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0AF75-3BDE-422D-A0A6-5BFCBAB05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9356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What Happens After Submitting the Form?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53AC18-5FE1-44FC-A627-8542EFABA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2338" y="2643519"/>
            <a:ext cx="8596668" cy="1570962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If your loans are with MOHELA, which is the new loan servicer for the PSLF program, the form will be processed, and you will get a letter letting you know if you have qualifying payments and how many.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If your loans are NOT YET with MOHELA, they will be transferred there first and then you will get a PSLF determination letter.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MOHELA also lets you see how many qualifying payments you’ve made on their website via the tracking tool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After you’ve made 120 qualifying payments, the balance will change to $0.</a:t>
            </a:r>
          </a:p>
        </p:txBody>
      </p:sp>
    </p:spTree>
    <p:extLst>
      <p:ext uri="{BB962C8B-B14F-4D97-AF65-F5344CB8AC3E}">
        <p14:creationId xmlns:p14="http://schemas.microsoft.com/office/powerpoint/2010/main" val="3770633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C5667-2100-4E96-9E41-DB1A24475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22317"/>
          </a:xfrm>
        </p:spPr>
        <p:txBody>
          <a:bodyPr/>
          <a:lstStyle/>
          <a:p>
            <a:pPr algn="ctr"/>
            <a:r>
              <a:rPr lang="en-US" dirty="0"/>
              <a:t>Have 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055A0-884A-4856-A19E-5EDB09066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1531916"/>
            <a:ext cx="8596668" cy="4716483"/>
          </a:xfrm>
        </p:spPr>
        <p:txBody>
          <a:bodyPr/>
          <a:lstStyle/>
          <a:p>
            <a:r>
              <a:rPr lang="en-US" sz="2800" dirty="0"/>
              <a:t>Please visit the US Government’s Student Financial Aid website (click </a:t>
            </a:r>
            <a:r>
              <a:rPr lang="en-US" sz="2800" dirty="0">
                <a:hlinkClick r:id="rId2"/>
              </a:rPr>
              <a:t>here</a:t>
            </a:r>
            <a:r>
              <a:rPr lang="en-US" sz="2800" dirty="0"/>
              <a:t>) or the PSC’s website (click </a:t>
            </a:r>
            <a:r>
              <a:rPr lang="en-US" sz="2800" dirty="0">
                <a:hlinkClick r:id="rId3"/>
              </a:rPr>
              <a:t>here</a:t>
            </a:r>
            <a:r>
              <a:rPr lang="en-US" sz="2800" dirty="0"/>
              <a:t>) for </a:t>
            </a:r>
            <a:r>
              <a:rPr lang="en-US" sz="2800"/>
              <a:t>additional information on PSLF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0252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24F515-356D-4532-BE08-F6D7771916F0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71af3243-3dd4-4a8d-8c0d-dd76da1f02a5"/>
    <ds:schemaRef ds:uri="http://purl.org/dc/terms/"/>
    <ds:schemaRef ds:uri="http://www.w3.org/XML/1998/namespace"/>
    <ds:schemaRef ds:uri="http://schemas.openxmlformats.org/package/2006/metadata/core-properties"/>
    <ds:schemaRef ds:uri="16c05727-aa75-4e4a-9b5f-8a80a1165891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AEF1282-A6E9-4912-8AB9-8ED69BF709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E04B51-1D33-4F14-BBD7-79D7D27E2E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 design</Template>
  <TotalTime>0</TotalTime>
  <Words>567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Public Service Loan Forgiveness</vt:lpstr>
      <vt:lpstr>What is PSLF?</vt:lpstr>
      <vt:lpstr>Do I Qualify?</vt:lpstr>
      <vt:lpstr>I Qualify for PSLF – Now What?</vt:lpstr>
      <vt:lpstr>Need to Know: EIN Numbers</vt:lpstr>
      <vt:lpstr>What Happens After Submitting the Form?</vt:lpstr>
      <vt:lpstr>Have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2022-10-13T13:27:56Z</dcterms:created>
  <dcterms:modified xsi:type="dcterms:W3CDTF">2022-10-13T16:19:30Z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