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1" r:id="rId2"/>
  </p:sldIdLst>
  <p:sldSz cx="12192000" cy="6858000"/>
  <p:notesSz cx="7019925" cy="9305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6"/>
  </p:normalViewPr>
  <p:slideViewPr>
    <p:cSldViewPr snapToGrid="0" snapToObjects="1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54C4E12E-0F7E-4440-8FE9-0435F36D6FB7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D7A80811-2E9B-3448-B0EA-8A00EC809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04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A80811-2E9B-3448-B0EA-8A00EC8096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32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136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89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946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47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728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7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279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9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1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39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10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8240CDB-02E7-3641-A0A9-89F3152D35EC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A7E4F748-ECB3-9F46-86C8-31EF1EBA7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6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D98149C9-49A8-C741-9AE3-6CDAD031D7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0312377"/>
              </p:ext>
            </p:extLst>
          </p:nvPr>
        </p:nvGraphicFramePr>
        <p:xfrm>
          <a:off x="176212" y="515840"/>
          <a:ext cx="11839576" cy="6233732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373596">
                  <a:extLst>
                    <a:ext uri="{9D8B030D-6E8A-4147-A177-3AD203B41FA5}">
                      <a16:colId xmlns:a16="http://schemas.microsoft.com/office/drawing/2014/main" val="1100500327"/>
                    </a:ext>
                  </a:extLst>
                </a:gridCol>
                <a:gridCol w="5358199">
                  <a:extLst>
                    <a:ext uri="{9D8B030D-6E8A-4147-A177-3AD203B41FA5}">
                      <a16:colId xmlns:a16="http://schemas.microsoft.com/office/drawing/2014/main" val="3705167751"/>
                    </a:ext>
                  </a:extLst>
                </a:gridCol>
                <a:gridCol w="5107781">
                  <a:extLst>
                    <a:ext uri="{9D8B030D-6E8A-4147-A177-3AD203B41FA5}">
                      <a16:colId xmlns:a16="http://schemas.microsoft.com/office/drawing/2014/main" val="4035286870"/>
                    </a:ext>
                  </a:extLst>
                </a:gridCol>
              </a:tblGrid>
              <a:tr h="267272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Goals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Objectives</a:t>
                      </a:r>
                      <a:r>
                        <a:rPr lang="en-US" sz="10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Outlining Action Priorities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Performance Indicators to Measure Success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598603186"/>
                  </a:ext>
                </a:extLst>
              </a:tr>
              <a:tr h="1418642">
                <a:tc>
                  <a:txBody>
                    <a:bodyPr/>
                    <a:lstStyle/>
                    <a:p>
                      <a:r>
                        <a:rPr lang="en-US" sz="1050" dirty="0"/>
                        <a:t>1. Undergraduates Thrive and Graduate </a:t>
                      </a:r>
                    </a:p>
                    <a:p>
                      <a:endParaRPr lang="en-US" sz="1050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Implement college-wide strategic enrollment practices that support students from entry to graduation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Facilitate student access to scholarships and work study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Offer intensive guidance to students in their first eight weeks on campus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Engineer advisement systems so that students can better access, stay and graduate in their desired areas of study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Scale cohort-based first-year experiences for students based on successful models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Engage students close to graduation in targeted supports that help them complete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% of first-time, full-time freshmen who earn 30 credits or more in their first year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first-time, full-time first-year retention rate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first-time, full-time four-year and six-year graduation rates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undergraduate transfer student four-year and six-year graduation rates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Reduced equity gaps (underrepresented/non-underrepresented, Pell/non-Pell) for first-time, full-time freshmen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student access to, use of, and satisfaction with scholarships, work study, cohort-based first year experiences, advising, and graduation supports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887731"/>
                  </a:ext>
                </a:extLst>
              </a:tr>
              <a:tr h="1123092">
                <a:tc>
                  <a:txBody>
                    <a:bodyPr/>
                    <a:lstStyle/>
                    <a:p>
                      <a:r>
                        <a:rPr lang="en-US" sz="1050" dirty="0"/>
                        <a:t>2.  All academic programs meet</a:t>
                      </a:r>
                      <a:r>
                        <a:rPr lang="en-US" sz="1050" baseline="0" dirty="0"/>
                        <a:t> standards of excellence and provide transformational educational experiences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Undertake a campaign that facilitates campus-wide understanding of the relevance of liberal arts general education courses to careers and life in the 21</a:t>
                      </a:r>
                      <a:r>
                        <a:rPr lang="en-US" sz="1050" kern="1200" baseline="30000" dirty="0">
                          <a:effectLst/>
                        </a:rPr>
                        <a:t>st</a:t>
                      </a:r>
                      <a:r>
                        <a:rPr lang="en-US" sz="1050" kern="1200" dirty="0">
                          <a:effectLst/>
                        </a:rPr>
                        <a:t> century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Systematize college-wide continuous improvement using assessment findings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Develop a strategic communications plan that strengthens our brand and marketing across academic offerings 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Build an infrastructure to support student workforce preparedness connected to areas of study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student demonstration of Gen Ed competencies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Evidence of more systematized continuous improvement using assessment findings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brand recognition and knowledge of academic offerings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student access to and satisfaction with their academic experiences and related workforce preparedness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95403"/>
                  </a:ext>
                </a:extLst>
              </a:tr>
              <a:tr h="1494290">
                <a:tc>
                  <a:txBody>
                    <a:bodyPr/>
                    <a:lstStyle/>
                    <a:p>
                      <a:r>
                        <a:rPr lang="en-US" sz="1050" dirty="0"/>
                        <a:t>3. Faculty and staff feel supported,</a:t>
                      </a:r>
                      <a:r>
                        <a:rPr lang="en-US" sz="1050" baseline="0" dirty="0"/>
                        <a:t> collaborate, and flourish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Offer faculty development that improves faculty teaching and research competence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 recognition of faculty service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Re-engineer support for faculty research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 clarity and transparency around shared governance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Expand staff professional development offerings and opportunities for recognition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Develop a special initiatives fund that catalyzes collaborative, interdisciplinary, strategic plan-related innovation on campus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Offer leadership development opportunities for chairs, directors, and managers that helps them build their teams and foster collaboration  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faculty satisfaction with teaching, research, service and the balance they can achieve across these areas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faculty satisfaction with research support, as well as total faculty research awards and grants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faculty understanding of shared governance practices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faculty and staff access to and satisfaction with professional development offerings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faculty and staff pursuit of collaboration, teamwork, and leadership </a:t>
                      </a:r>
                      <a:r>
                        <a:rPr lang="en-US" sz="1050" kern="1200" dirty="0" smtClean="0">
                          <a:effectLst/>
                        </a:rPr>
                        <a:t>opportunities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064062"/>
                  </a:ext>
                </a:extLst>
              </a:tr>
              <a:tr h="1494290">
                <a:tc>
                  <a:txBody>
                    <a:bodyPr/>
                    <a:lstStyle/>
                    <a:p>
                      <a:r>
                        <a:rPr lang="en-US" sz="1050" dirty="0"/>
                        <a:t>4. Foster a vibrant</a:t>
                      </a:r>
                      <a:r>
                        <a:rPr lang="en-US" sz="1050" baseline="0" dirty="0"/>
                        <a:t> campus and community spirit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Undertake efforts to ensure York is clean, safe, and beautiful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Offer healthy, sustainable food service on campus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Complete ADA projects on access, hiring appropriate staff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Grow a healthy, engaged alumni program that cultivates a robust, integrated relationship with the Alumni Association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Re-engineer continuing education to provide vital workforce development offerings to Queens community residents while also serving as a source of income for the College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Develop a three-year advancement plan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Recommit to deeper and more intentional community partnerships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sense of campus community 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satisfaction with the campus physical environment and food service offered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Reduce ADA-related complaints and increase overall ADA compliance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alumni engagement and giving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giving overall from diversified resources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enrollment in and earned income from continuing education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050" kern="1200" dirty="0">
                          <a:effectLst/>
                        </a:rPr>
                        <a:t>Increased evidence of partnerships with other Queens-based organizations toward mutual goals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28777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04925" y="177284"/>
            <a:ext cx="9429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Calibri" panose="020F0502020204030204" pitchFamily="34" charset="0"/>
                <a:cs typeface="Calibri" panose="020F0502020204030204" pitchFamily="34" charset="0"/>
              </a:rPr>
              <a:t>One York: The Strategic Plan for CUNY York College 2020-2023 (as of 02.05.20)</a:t>
            </a:r>
          </a:p>
        </p:txBody>
      </p:sp>
    </p:spTree>
    <p:extLst>
      <p:ext uri="{BB962C8B-B14F-4D97-AF65-F5344CB8AC3E}">
        <p14:creationId xmlns:p14="http://schemas.microsoft.com/office/powerpoint/2010/main" val="165466000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Custom 4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F4135"/>
      </a:accent1>
      <a:accent2>
        <a:srgbClr val="BD582C"/>
      </a:accent2>
      <a:accent3>
        <a:srgbClr val="EF4135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12972</TotalTime>
  <Words>596</Words>
  <Application>Microsoft Office PowerPoint</Application>
  <PresentationFormat>Widescreen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MT</vt:lpstr>
      <vt:lpstr>Parcel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pond</dc:creator>
  <cp:lastModifiedBy>Lori Ann Hoeffner</cp:lastModifiedBy>
  <cp:revision>55</cp:revision>
  <cp:lastPrinted>2020-02-11T15:23:55Z</cp:lastPrinted>
  <dcterms:created xsi:type="dcterms:W3CDTF">2019-06-05T20:08:43Z</dcterms:created>
  <dcterms:modified xsi:type="dcterms:W3CDTF">2020-02-11T15:24:03Z</dcterms:modified>
</cp:coreProperties>
</file>