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6"/>
  </p:notesMasterIdLst>
  <p:handoutMasterIdLst>
    <p:handoutMasterId r:id="rId77"/>
  </p:handoutMasterIdLst>
  <p:sldIdLst>
    <p:sldId id="256" r:id="rId2"/>
    <p:sldId id="257" r:id="rId3"/>
    <p:sldId id="259" r:id="rId4"/>
    <p:sldId id="260" r:id="rId5"/>
    <p:sldId id="364" r:id="rId6"/>
    <p:sldId id="261" r:id="rId7"/>
    <p:sldId id="423" r:id="rId8"/>
    <p:sldId id="433" r:id="rId9"/>
    <p:sldId id="434" r:id="rId10"/>
    <p:sldId id="422" r:id="rId11"/>
    <p:sldId id="370" r:id="rId12"/>
    <p:sldId id="367" r:id="rId13"/>
    <p:sldId id="330" r:id="rId14"/>
    <p:sldId id="329" r:id="rId15"/>
    <p:sldId id="332" r:id="rId16"/>
    <p:sldId id="379" r:id="rId17"/>
    <p:sldId id="328" r:id="rId18"/>
    <p:sldId id="326" r:id="rId19"/>
    <p:sldId id="327" r:id="rId20"/>
    <p:sldId id="262" r:id="rId21"/>
    <p:sldId id="270" r:id="rId22"/>
    <p:sldId id="427" r:id="rId23"/>
    <p:sldId id="428" r:id="rId24"/>
    <p:sldId id="272" r:id="rId25"/>
    <p:sldId id="421" r:id="rId26"/>
    <p:sldId id="425" r:id="rId27"/>
    <p:sldId id="276" r:id="rId28"/>
    <p:sldId id="277" r:id="rId29"/>
    <p:sldId id="339" r:id="rId30"/>
    <p:sldId id="334" r:id="rId31"/>
    <p:sldId id="287" r:id="rId32"/>
    <p:sldId id="280" r:id="rId33"/>
    <p:sldId id="282" r:id="rId34"/>
    <p:sldId id="283" r:id="rId35"/>
    <p:sldId id="286" r:id="rId36"/>
    <p:sldId id="288" r:id="rId37"/>
    <p:sldId id="289" r:id="rId38"/>
    <p:sldId id="290" r:id="rId39"/>
    <p:sldId id="384" r:id="rId40"/>
    <p:sldId id="385" r:id="rId41"/>
    <p:sldId id="386" r:id="rId42"/>
    <p:sldId id="387" r:id="rId43"/>
    <p:sldId id="389" r:id="rId44"/>
    <p:sldId id="390" r:id="rId45"/>
    <p:sldId id="393" r:id="rId46"/>
    <p:sldId id="394" r:id="rId47"/>
    <p:sldId id="395" r:id="rId48"/>
    <p:sldId id="397" r:id="rId49"/>
    <p:sldId id="400" r:id="rId50"/>
    <p:sldId id="401" r:id="rId51"/>
    <p:sldId id="398" r:id="rId52"/>
    <p:sldId id="399" r:id="rId53"/>
    <p:sldId id="402" r:id="rId54"/>
    <p:sldId id="412" r:id="rId55"/>
    <p:sldId id="424" r:id="rId56"/>
    <p:sldId id="293" r:id="rId57"/>
    <p:sldId id="294" r:id="rId58"/>
    <p:sldId id="408" r:id="rId59"/>
    <p:sldId id="297" r:id="rId60"/>
    <p:sldId id="298" r:id="rId61"/>
    <p:sldId id="303" r:id="rId62"/>
    <p:sldId id="307" r:id="rId63"/>
    <p:sldId id="309" r:id="rId64"/>
    <p:sldId id="312" r:id="rId65"/>
    <p:sldId id="340" r:id="rId66"/>
    <p:sldId id="353" r:id="rId67"/>
    <p:sldId id="358" r:id="rId68"/>
    <p:sldId id="363" r:id="rId69"/>
    <p:sldId id="319" r:id="rId70"/>
    <p:sldId id="416" r:id="rId71"/>
    <p:sldId id="419" r:id="rId72"/>
    <p:sldId id="336" r:id="rId73"/>
    <p:sldId id="335" r:id="rId74"/>
    <p:sldId id="383" r:id="rId75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1C44"/>
    <a:srgbClr val="FFE1EB"/>
    <a:srgbClr val="2C0A19"/>
    <a:srgbClr val="8C204E"/>
    <a:srgbClr val="FFDA3B"/>
    <a:srgbClr val="FFCC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29282" cy="350760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>
              <a:defRPr sz="1200"/>
            </a:lvl1pPr>
          </a:lstStyle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014" y="0"/>
            <a:ext cx="4029282" cy="350760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>
              <a:defRPr sz="1200"/>
            </a:lvl1pPr>
          </a:lstStyle>
          <a:p>
            <a:fld id="{B915865B-35FF-4BD9-A75F-24BA1CC992E1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58443"/>
            <a:ext cx="4029282" cy="350760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>
              <a:defRPr sz="1200"/>
            </a:lvl1pPr>
          </a:lstStyle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014" y="6658443"/>
            <a:ext cx="4029282" cy="350760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>
              <a:defRPr sz="1200"/>
            </a:lvl1pPr>
          </a:lstStyle>
          <a:p>
            <a:fld id="{1EDF5C9C-8462-4923-9AE2-CF97416AD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27619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63DD3430-4FC8-4176-B580-8E4ED944A8B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057AD827-0E8A-4047-82B4-B1F0B49E94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7934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2909" indent="-232909">
              <a:buFontTx/>
              <a:buAutoNum type="arabicPeriod"/>
            </a:pPr>
            <a:r>
              <a:rPr lang="en-US" altLang="en-US" dirty="0" smtClean="0"/>
              <a:t>Reactive (explosive) –can instantly ignite or produce poisonous vapors when exposed to heat air water or shock e.g. explosive oxidizers, peroxides</a:t>
            </a:r>
          </a:p>
          <a:p>
            <a:pPr marL="232909" indent="-232909">
              <a:buFontTx/>
              <a:buAutoNum type="arabicPeriod"/>
            </a:pPr>
            <a:r>
              <a:rPr lang="en-US" altLang="en-US" dirty="0" smtClean="0"/>
              <a:t>Toxic – poisonous or long-term illness, harmful or fatal if swallowed, requires ventilation e.g. carcinogen, </a:t>
            </a:r>
            <a:r>
              <a:rPr lang="en-US" altLang="en-US" dirty="0" err="1" smtClean="0"/>
              <a:t>sensitier</a:t>
            </a:r>
            <a:r>
              <a:rPr lang="en-US" altLang="en-US" dirty="0" smtClean="0"/>
              <a:t>, irritant</a:t>
            </a:r>
          </a:p>
          <a:p>
            <a:pPr marL="232909" indent="-232909">
              <a:buFontTx/>
              <a:buAutoNum type="arabicPeriod"/>
            </a:pPr>
            <a:endParaRPr lang="en-US" altLang="en-US" dirty="0" smtClean="0"/>
          </a:p>
          <a:p>
            <a:pPr marL="232909" indent="-232909">
              <a:buFontTx/>
              <a:buAutoNum type="arabicPeriod"/>
            </a:pPr>
            <a:r>
              <a:rPr lang="en-US" altLang="en-US" dirty="0" smtClean="0"/>
              <a:t>Corrosive – can eat through material or living tissue. Burns upon contact eyes, skin, throat e.g. ammonium </a:t>
            </a:r>
            <a:r>
              <a:rPr lang="en-US" altLang="en-US" dirty="0" err="1" smtClean="0"/>
              <a:t>hypoxide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HCl</a:t>
            </a:r>
            <a:r>
              <a:rPr lang="en-US" altLang="en-US" dirty="0" smtClean="0"/>
              <a:t>, sodium hypochlorite</a:t>
            </a:r>
          </a:p>
          <a:p>
            <a:pPr marL="232909" indent="-232909">
              <a:buFontTx/>
              <a:buAutoNum type="arabicPeriod"/>
            </a:pPr>
            <a:r>
              <a:rPr lang="en-US" altLang="en-US" dirty="0" smtClean="0"/>
              <a:t>Flammable – can catch fire easily , may be combustible or cause fire through friction, not use near flame or spark </a:t>
            </a:r>
            <a:r>
              <a:rPr lang="en-US" altLang="en-US" dirty="0" err="1" smtClean="0"/>
              <a:t>e.g.pyphorics</a:t>
            </a:r>
            <a:r>
              <a:rPr lang="en-US" altLang="en-US" dirty="0" smtClean="0"/>
              <a:t>, flammable gases, self-heating chemicals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AD827-0E8A-4047-82B4-B1F0B49E9419}" type="slidenum">
              <a:rPr lang="en-US" smtClean="0"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67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884B72B-046D-4752-ABFD-33261CCD9C85}" type="slidenum">
              <a:rPr lang="en-US" altLang="en-US" sz="1200" b="0"/>
              <a:pPr/>
              <a:t>28</a:t>
            </a:fld>
            <a:endParaRPr lang="en-US" altLang="en-US" sz="1200" b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884B72B-046D-4752-ABFD-33261CCD9C85}" type="slidenum">
              <a:rPr lang="en-US" altLang="en-US" sz="1200" b="0"/>
              <a:pPr/>
              <a:t>29</a:t>
            </a:fld>
            <a:endParaRPr lang="en-US" altLang="en-US" sz="1200" b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E4823FC-1D01-483D-99FC-610D2B8C62B4}" type="slidenum">
              <a:rPr lang="en-US" altLang="en-US" sz="1200" b="0"/>
              <a:pPr/>
              <a:t>31</a:t>
            </a:fld>
            <a:endParaRPr lang="en-US" altLang="en-US" sz="1200" b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CF7FABA-D506-43BC-8DAC-F51C759C6D7F}" type="slidenum">
              <a:rPr lang="en-US" altLang="en-US" sz="1200" b="0"/>
              <a:pPr/>
              <a:t>32</a:t>
            </a:fld>
            <a:endParaRPr lang="en-US" altLang="en-US" sz="1200" b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2C95BCA-F3B9-4302-B5D7-FC3983691222}" type="slidenum">
              <a:rPr lang="en-US" altLang="en-US" sz="1200" b="0"/>
              <a:pPr/>
              <a:t>33</a:t>
            </a:fld>
            <a:endParaRPr lang="en-US" altLang="en-US" sz="1200" b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0C8A86F-BD54-4893-B1AA-4097B5A36E19}" type="slidenum">
              <a:rPr lang="en-US" altLang="en-US" sz="1200" b="0"/>
              <a:pPr/>
              <a:t>34</a:t>
            </a:fld>
            <a:endParaRPr lang="en-US" altLang="en-US" sz="1200" b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D38D212-B5CA-431E-B0D7-869F4A38F4BA}" type="slidenum">
              <a:rPr lang="en-US" altLang="en-US" sz="1200" b="0"/>
              <a:pPr/>
              <a:t>35</a:t>
            </a:fld>
            <a:endParaRPr lang="en-US" altLang="en-US" sz="1200" b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8231C89-063A-4C33-8942-CBF606B02A24}" type="slidenum">
              <a:rPr lang="en-US" altLang="en-US" sz="1200" b="0"/>
              <a:pPr/>
              <a:t>36</a:t>
            </a:fld>
            <a:endParaRPr lang="en-US" altLang="en-US" sz="1200" b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7AC450-8D1B-493C-8FA3-AD947963AEA9}" type="slidenum">
              <a:rPr lang="en-US" altLang="en-US" sz="1200" b="0"/>
              <a:pPr/>
              <a:t>37</a:t>
            </a:fld>
            <a:endParaRPr lang="en-US" altLang="en-US" sz="1200" b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359501D-B3CC-4129-B6AB-CA3E4063AFC2}" type="slidenum">
              <a:rPr lang="en-US" altLang="en-US" sz="1200" b="0"/>
              <a:pPr/>
              <a:t>38</a:t>
            </a:fld>
            <a:endParaRPr lang="en-US" altLang="en-US" sz="1200" b="0"/>
          </a:p>
        </p:txBody>
      </p:sp>
      <p:sp>
        <p:nvSpPr>
          <p:cNvPr id="105475" name="Rectangle 4098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4099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2909" indent="-232909">
              <a:buFontTx/>
              <a:buAutoNum type="arabicPeriod"/>
            </a:pPr>
            <a:r>
              <a:rPr lang="en-US" altLang="en-US" dirty="0" smtClean="0"/>
              <a:t>Reactive (explosive) –can instantly ignite or produce poisonous vapors when exposed to heat air water or shock e.g. explosive oxidizers, peroxides</a:t>
            </a:r>
          </a:p>
          <a:p>
            <a:pPr marL="232909" indent="-232909">
              <a:buFontTx/>
              <a:buAutoNum type="arabicPeriod"/>
            </a:pPr>
            <a:r>
              <a:rPr lang="en-US" altLang="en-US" dirty="0" smtClean="0"/>
              <a:t>Toxic – poisonous or long-term illness, harmful or fatal if swallowed, requires ventilation e.g. carcinogen, </a:t>
            </a:r>
            <a:r>
              <a:rPr lang="en-US" altLang="en-US" dirty="0" err="1" smtClean="0"/>
              <a:t>sensitier</a:t>
            </a:r>
            <a:r>
              <a:rPr lang="en-US" altLang="en-US" dirty="0" smtClean="0"/>
              <a:t>, irritant</a:t>
            </a:r>
          </a:p>
          <a:p>
            <a:pPr marL="232909" indent="-232909">
              <a:buFontTx/>
              <a:buAutoNum type="arabicPeriod"/>
            </a:pPr>
            <a:r>
              <a:rPr lang="en-US" altLang="en-US" dirty="0" smtClean="0"/>
              <a:t>Corrosive – can eat through material or living tissue. Burns upon contact eyes, skin, throat e.g. ammonium </a:t>
            </a:r>
            <a:r>
              <a:rPr lang="en-US" altLang="en-US" dirty="0" err="1" smtClean="0"/>
              <a:t>hypoxide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HCl</a:t>
            </a:r>
            <a:r>
              <a:rPr lang="en-US" altLang="en-US" dirty="0" smtClean="0"/>
              <a:t>, sodium hypochlorite</a:t>
            </a:r>
          </a:p>
          <a:p>
            <a:pPr marL="232909" indent="-232909">
              <a:buFontTx/>
              <a:buAutoNum type="arabicPeriod"/>
            </a:pPr>
            <a:r>
              <a:rPr lang="en-US" altLang="en-US" dirty="0" smtClean="0"/>
              <a:t>Flammable – can catch fire easily , may be combustible or cause fire through friction, not use near flame or spark </a:t>
            </a:r>
            <a:r>
              <a:rPr lang="en-US" altLang="en-US" dirty="0" err="1" smtClean="0"/>
              <a:t>e.g.pyphorics</a:t>
            </a:r>
            <a:r>
              <a:rPr lang="en-US" altLang="en-US" dirty="0" smtClean="0"/>
              <a:t>, flammable gases, self-heating chemicals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7AD827-0E8A-4047-82B4-B1F0B49E9419}" type="slidenum">
              <a:rPr lang="en-US" smtClean="0"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2405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D827-0E8A-4047-82B4-B1F0B49E941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3925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F85580D-92B8-4DA1-9387-2A9C434317C2}" type="slidenum">
              <a:rPr lang="en-US" altLang="en-US" sz="1200" b="0"/>
              <a:pPr/>
              <a:t>56</a:t>
            </a:fld>
            <a:endParaRPr lang="en-US" altLang="en-US" sz="1200" b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2B58CE8-23B7-403E-9941-FEB2CA4B8B49}" type="slidenum">
              <a:rPr lang="en-US" altLang="en-US" sz="1200" b="0"/>
              <a:pPr/>
              <a:t>57</a:t>
            </a:fld>
            <a:endParaRPr lang="en-US" altLang="en-US" sz="1200" b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2B58CE8-23B7-403E-9941-FEB2CA4B8B49}" type="slidenum">
              <a:rPr lang="en-US" altLang="en-US" sz="1200" b="0"/>
              <a:pPr/>
              <a:t>58</a:t>
            </a:fld>
            <a:endParaRPr lang="en-US" altLang="en-US" sz="1200" b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805B26E-D211-4F85-8570-C68A524A61B0}" type="slidenum">
              <a:rPr lang="en-US" altLang="en-US" sz="1200" b="0"/>
              <a:pPr/>
              <a:t>59</a:t>
            </a:fld>
            <a:endParaRPr lang="en-US" altLang="en-US" sz="1200" b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49E006D-3BF3-4B87-96AC-01FA41AAF8C9}" type="slidenum">
              <a:rPr lang="en-US" altLang="en-US" sz="1200" b="0"/>
              <a:pPr/>
              <a:t>60</a:t>
            </a:fld>
            <a:endParaRPr lang="en-US" altLang="en-US" sz="1200" b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C54922F-BD60-456F-9C40-CA2D4735BC64}" type="slidenum">
              <a:rPr lang="en-US" altLang="en-US" sz="1200" b="0"/>
              <a:pPr/>
              <a:t>62</a:t>
            </a:fld>
            <a:endParaRPr lang="en-US" altLang="en-US" sz="1200" b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A7BAE63-54F1-401D-84B8-B32CA7CA2F96}" type="slidenum">
              <a:rPr lang="en-US" altLang="en-US" sz="1200" b="0"/>
              <a:pPr/>
              <a:t>63</a:t>
            </a:fld>
            <a:endParaRPr lang="en-US" altLang="en-US" sz="1200" b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9DAEAAB-8D15-48DC-945C-3AB7DBCEDF82}" type="slidenum">
              <a:rPr lang="en-US" altLang="en-US" sz="1200" b="0"/>
              <a:pPr/>
              <a:t>64</a:t>
            </a:fld>
            <a:endParaRPr lang="en-US" altLang="en-US" sz="1200" b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62002" indent="-2329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027820" indent="-2329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93639" indent="-2329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959457" indent="-2329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altLang="en-US" smtClean="0">
                <a:latin typeface="Arial" charset="0"/>
              </a:rPr>
              <a:t>Brooklyn College: Environmental Health &amp; Safety             Presented by: Carrie Sadovnik, Director</a:t>
            </a: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213691C-8DC8-4A2D-96C4-A1B44C6D4E53}" type="slidenum">
              <a:rPr lang="en-US" altLang="en-US" sz="1200" b="0"/>
              <a:pPr/>
              <a:t>21</a:t>
            </a:fld>
            <a:endParaRPr lang="en-US" altLang="en-US" sz="1200" b="0"/>
          </a:p>
        </p:txBody>
      </p:sp>
      <p:sp>
        <p:nvSpPr>
          <p:cNvPr id="84995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9CAF534-B1DD-4C5C-B204-DBF00159A1E3}" type="slidenum">
              <a:rPr lang="en-US" altLang="en-US" sz="1200" b="0"/>
              <a:pPr/>
              <a:t>67</a:t>
            </a:fld>
            <a:endParaRPr lang="en-US" altLang="en-US" sz="1200" b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C070D4A-D05D-47C5-8D0B-14D34D4E685A}" type="slidenum">
              <a:rPr lang="en-US" altLang="en-US" sz="1200" b="0"/>
              <a:pPr/>
              <a:t>69</a:t>
            </a:fld>
            <a:endParaRPr lang="en-US" altLang="en-US" sz="1200" b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7A171A3-576C-4862-AE28-DC3EA393F189}" type="slidenum">
              <a:rPr lang="en-US" altLang="en-US" sz="1200" b="0"/>
              <a:pPr/>
              <a:t>70</a:t>
            </a:fld>
            <a:endParaRPr lang="en-US" altLang="en-US" sz="1200" b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62002" indent="-2329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3027820" indent="-2329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93639" indent="-2329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959457" indent="-23290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altLang="en-US" smtClean="0">
                <a:latin typeface="Arial" charset="0"/>
              </a:rPr>
              <a:t>Brooklyn College: Environmental Health &amp; Safety             Presented by: Carrie Sadovnik, Director</a:t>
            </a: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44800" y="519113"/>
            <a:ext cx="3532188" cy="2647950"/>
          </a:xfrm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19274" y="3338460"/>
            <a:ext cx="6384820" cy="3510068"/>
          </a:xfrm>
          <a:noFill/>
        </p:spPr>
        <p:txBody>
          <a:bodyPr/>
          <a:lstStyle/>
          <a:p>
            <a:pPr algn="ctr" eaLnBrk="1" hangingPunct="1"/>
            <a:r>
              <a:rPr lang="en-US" altLang="en-US" sz="1400">
                <a:solidFill>
                  <a:srgbClr val="FF0000"/>
                </a:solidFill>
                <a:latin typeface="Comic Sans MS" pitchFamily="66" charset="0"/>
              </a:rPr>
              <a:t>Knowing how to use the Fire Extinguisher is a critical step in knowing whether to fight or leave.</a:t>
            </a:r>
          </a:p>
          <a:p>
            <a:pPr algn="ctr" eaLnBrk="1" hangingPunct="1"/>
            <a:r>
              <a:rPr lang="en-US" altLang="en-US" sz="80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 algn="ctr" eaLnBrk="1" hangingPunct="1"/>
            <a:r>
              <a:rPr lang="en-US" altLang="en-US" sz="1400">
                <a:solidFill>
                  <a:srgbClr val="FF0000"/>
                </a:solidFill>
                <a:latin typeface="Comic Sans MS" pitchFamily="66" charset="0"/>
              </a:rPr>
              <a:t>P.A.S.S. is the method for PFE use. This series of letters gives quick operating instructions for the widely available types of extinguishers.</a:t>
            </a:r>
          </a:p>
          <a:p>
            <a:pPr eaLnBrk="1" hangingPunct="1"/>
            <a:endParaRPr lang="en-US" altLang="en-US" sz="80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/>
            <a:r>
              <a:rPr lang="en-US" altLang="en-US" sz="1400">
                <a:solidFill>
                  <a:srgbClr val="FF0000"/>
                </a:solidFill>
                <a:latin typeface="Comic Sans MS" pitchFamily="66" charset="0"/>
              </a:rPr>
              <a:t>To use the PFE:</a:t>
            </a:r>
          </a:p>
          <a:p>
            <a:pPr eaLnBrk="1" hangingPunct="1"/>
            <a:r>
              <a:rPr lang="en-US" altLang="en-US" sz="1400">
                <a:solidFill>
                  <a:srgbClr val="FF0000"/>
                </a:solidFill>
                <a:latin typeface="Comic Sans MS" pitchFamily="66" charset="0"/>
              </a:rPr>
              <a:t>1. PULL the pin that keeps the extinguisher from </a:t>
            </a:r>
          </a:p>
          <a:p>
            <a:pPr eaLnBrk="1" hangingPunct="1"/>
            <a:r>
              <a:rPr lang="en-US" altLang="en-US" sz="1400">
                <a:solidFill>
                  <a:srgbClr val="FF0000"/>
                </a:solidFill>
                <a:latin typeface="Comic Sans MS" pitchFamily="66" charset="0"/>
              </a:rPr>
              <a:t>   accidentally discharging.</a:t>
            </a:r>
          </a:p>
          <a:p>
            <a:pPr eaLnBrk="1" hangingPunct="1"/>
            <a:r>
              <a:rPr lang="en-US" altLang="en-US" sz="1400">
                <a:solidFill>
                  <a:srgbClr val="FF0000"/>
                </a:solidFill>
                <a:latin typeface="Comic Sans MS" pitchFamily="66" charset="0"/>
              </a:rPr>
              <a:t>2. AIM the hose or nozzle at the base of the fire so</a:t>
            </a:r>
          </a:p>
          <a:p>
            <a:pPr eaLnBrk="1" hangingPunct="1"/>
            <a:r>
              <a:rPr lang="en-US" altLang="en-US" sz="1400">
                <a:solidFill>
                  <a:srgbClr val="FF0000"/>
                </a:solidFill>
                <a:latin typeface="Comic Sans MS" pitchFamily="66" charset="0"/>
              </a:rPr>
              <a:t>    the agent is discharged onto the burning fuel.</a:t>
            </a:r>
          </a:p>
          <a:p>
            <a:pPr eaLnBrk="1" hangingPunct="1"/>
            <a:r>
              <a:rPr lang="en-US" altLang="en-US" sz="1400">
                <a:solidFill>
                  <a:srgbClr val="FF0000"/>
                </a:solidFill>
                <a:latin typeface="Comic Sans MS" pitchFamily="66" charset="0"/>
              </a:rPr>
              <a:t>3. SQUEEZE the operating lever which is positioned as</a:t>
            </a:r>
          </a:p>
          <a:p>
            <a:pPr eaLnBrk="1" hangingPunct="1"/>
            <a:r>
              <a:rPr lang="en-US" altLang="en-US" sz="1400">
                <a:solidFill>
                  <a:srgbClr val="FF0000"/>
                </a:solidFill>
                <a:latin typeface="Comic Sans MS" pitchFamily="66" charset="0"/>
              </a:rPr>
              <a:t>    part of the "handle".</a:t>
            </a:r>
          </a:p>
          <a:p>
            <a:pPr eaLnBrk="1" hangingPunct="1"/>
            <a:r>
              <a:rPr lang="en-US" altLang="en-US" sz="1400">
                <a:solidFill>
                  <a:srgbClr val="FF0000"/>
                </a:solidFill>
                <a:latin typeface="Comic Sans MS" pitchFamily="66" charset="0"/>
              </a:rPr>
              <a:t>4. SWEEP the hose or nozzle back and forth, so the </a:t>
            </a:r>
          </a:p>
          <a:p>
            <a:pPr eaLnBrk="1" hangingPunct="1"/>
            <a:r>
              <a:rPr lang="en-US" altLang="en-US" sz="1400">
                <a:solidFill>
                  <a:srgbClr val="FF0000"/>
                </a:solidFill>
                <a:latin typeface="Comic Sans MS" pitchFamily="66" charset="0"/>
              </a:rPr>
              <a:t>    agent is spread over all of the fuel. Continue to </a:t>
            </a:r>
          </a:p>
          <a:p>
            <a:pPr eaLnBrk="1" hangingPunct="1"/>
            <a:r>
              <a:rPr lang="en-US" altLang="en-US" sz="1400">
                <a:solidFill>
                  <a:srgbClr val="FF0000"/>
                </a:solidFill>
                <a:latin typeface="Comic Sans MS" pitchFamily="66" charset="0"/>
              </a:rPr>
              <a:t>    discharge the agent until the the extinguisher is</a:t>
            </a:r>
          </a:p>
          <a:p>
            <a:pPr eaLnBrk="1" hangingPunct="1"/>
            <a:r>
              <a:rPr lang="en-US" altLang="en-US" sz="1400">
                <a:solidFill>
                  <a:srgbClr val="FF0000"/>
                </a:solidFill>
                <a:latin typeface="Comic Sans MS" pitchFamily="66" charset="0"/>
              </a:rPr>
              <a:t>    empty and the fire is out.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213691C-8DC8-4A2D-96C4-A1B44C6D4E53}" type="slidenum">
              <a:rPr lang="en-US" altLang="en-US" sz="1200" b="0"/>
              <a:pPr/>
              <a:t>22</a:t>
            </a:fld>
            <a:endParaRPr lang="en-US" altLang="en-US" sz="1200" b="0"/>
          </a:p>
        </p:txBody>
      </p:sp>
      <p:sp>
        <p:nvSpPr>
          <p:cNvPr id="84995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213691C-8DC8-4A2D-96C4-A1B44C6D4E53}" type="slidenum">
              <a:rPr lang="en-US" altLang="en-US" sz="1200" b="0"/>
              <a:pPr/>
              <a:t>23</a:t>
            </a:fld>
            <a:endParaRPr lang="en-US" altLang="en-US" sz="1200" b="0"/>
          </a:p>
        </p:txBody>
      </p:sp>
      <p:sp>
        <p:nvSpPr>
          <p:cNvPr id="84995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10F204A-BA34-4D42-B99A-A1B0171D7AFD}" type="slidenum">
              <a:rPr lang="en-US" altLang="en-US" sz="1200" b="0"/>
              <a:pPr/>
              <a:t>24</a:t>
            </a:fld>
            <a:endParaRPr lang="en-US" altLang="en-US" sz="1200" b="0"/>
          </a:p>
        </p:txBody>
      </p:sp>
      <p:sp>
        <p:nvSpPr>
          <p:cNvPr id="86019" name="Rectangle 102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10F204A-BA34-4D42-B99A-A1B0171D7AFD}" type="slidenum">
              <a:rPr lang="en-US" altLang="en-US" sz="1200" b="0"/>
              <a:pPr/>
              <a:t>25</a:t>
            </a:fld>
            <a:endParaRPr lang="en-US" altLang="en-US" sz="1200" b="0"/>
          </a:p>
        </p:txBody>
      </p:sp>
      <p:sp>
        <p:nvSpPr>
          <p:cNvPr id="86019" name="Rectangle 102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36158E6-4D8E-42B5-B52F-730D18EB83CC}" type="slidenum">
              <a:rPr lang="en-US" altLang="en-US" sz="1200" b="0"/>
              <a:pPr/>
              <a:t>26</a:t>
            </a:fld>
            <a:endParaRPr lang="en-US" altLang="en-US" sz="1200" b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801" indent="-285692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2770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59987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6986" indent="-228553" defTabSz="928501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092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200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8309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5415" indent="-228553" defTabSz="928501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6D14D61-AE8E-4FDD-9698-58FB0475EB47}" type="slidenum">
              <a:rPr lang="en-US" altLang="en-US" sz="1200" b="0"/>
              <a:pPr/>
              <a:t>27</a:t>
            </a:fld>
            <a:endParaRPr lang="en-US" altLang="en-US" sz="1200" b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defRPr/>
            </a:pPr>
            <a:r>
              <a:rPr lang="en-US" dirty="0"/>
              <a:t>Chemicals with a National Fire Protection Association (NFPA) Health rating of 3 or 4 </a:t>
            </a:r>
          </a:p>
          <a:p>
            <a:pPr>
              <a:defRPr/>
            </a:pPr>
            <a:r>
              <a:rPr lang="en-US" dirty="0"/>
              <a:t>Toxic volatile materials (chloroform, formaldehyde) </a:t>
            </a:r>
          </a:p>
          <a:p>
            <a:pPr>
              <a:defRPr/>
            </a:pPr>
            <a:r>
              <a:rPr lang="en-US" dirty="0"/>
              <a:t>Flammable chemicals </a:t>
            </a:r>
          </a:p>
          <a:p>
            <a:pPr>
              <a:defRPr/>
            </a:pPr>
            <a:r>
              <a:rPr lang="en-US" dirty="0"/>
              <a:t>Carcinogens or particularly hazardous substances </a:t>
            </a:r>
          </a:p>
          <a:p>
            <a:pPr>
              <a:defRPr/>
            </a:pPr>
            <a:r>
              <a:rPr lang="en-US" dirty="0"/>
              <a:t>A procedure that may create an aerosol of a toxic substance </a:t>
            </a:r>
          </a:p>
          <a:p>
            <a:pPr>
              <a:defRPr/>
            </a:pPr>
            <a:r>
              <a:rPr lang="en-US" dirty="0"/>
              <a:t>Reactive or explosive materials or chemicals that may spatter </a:t>
            </a:r>
          </a:p>
          <a:p>
            <a:pPr>
              <a:defRPr/>
            </a:pPr>
            <a:r>
              <a:rPr lang="en-US" dirty="0"/>
              <a:t>Toxic gases (NH3, CO, F2, Cl2, H2S, NO2, etc.) </a:t>
            </a:r>
          </a:p>
          <a:p>
            <a:pPr>
              <a:defRPr/>
            </a:pPr>
            <a:r>
              <a:rPr lang="en-US" dirty="0"/>
              <a:t>Odorous materials, both hazardous and non-hazardous </a:t>
            </a:r>
          </a:p>
          <a:p>
            <a:endParaRPr lang="en-US" altLang="en-US" dirty="0" smtClean="0">
              <a:latin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Revised: 1/10/2017</a:t>
            </a:r>
            <a:endParaRPr lang="en-US"/>
          </a:p>
        </p:txBody>
      </p:sp>
      <p:sp>
        <p:nvSpPr>
          <p:cNvPr id="3" name="Header Placeholder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Brooklyn College: Environmental Health &amp; Safety             Presented by: Carrie Sadovnik, Director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ppt_titlepage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4" descr="UCR EHS logo mono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599113"/>
            <a:ext cx="25908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33400" y="762000"/>
            <a:ext cx="8077200" cy="2133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124200"/>
            <a:ext cx="8077200" cy="2362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 altLang="en-US" smtClean="0"/>
              <a:t>Click to edit Master subtitle style</a:t>
            </a: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E86A83D5-BA98-4A04-A8F5-B11C16167A53}" type="datetime1">
              <a:rPr lang="en-US" smtClean="0"/>
              <a:t>8/28/2019</a:t>
            </a:fld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86232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B3CF42-0A89-4E19-A95E-495AF0F3C482}" type="datetime1">
              <a:rPr lang="en-US" smtClean="0"/>
              <a:t>8/28/2019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21063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6F1AC7-49F1-4FAB-946E-D8A0A68B9218}" type="datetime1">
              <a:rPr lang="en-US" smtClean="0"/>
              <a:t>8/28/2019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42296"/>
      </p:ext>
    </p:extLst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408C16-8D13-44CE-9EAD-C2AF405E0976}" type="datetime1">
              <a:rPr lang="en-US" smtClean="0"/>
              <a:t>8/28/2019</a:t>
            </a:fld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037570"/>
      </p:ext>
    </p:extLst>
  </p:cSld>
  <p:clrMapOvr>
    <a:masterClrMapping/>
  </p:clrMapOvr>
  <p:transition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685800"/>
            <a:ext cx="82296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2ABBFE-9F66-4F4D-BFB8-A37E983B0680}" type="datetime1">
              <a:rPr lang="en-US" smtClean="0"/>
              <a:t>8/28/2019</a:t>
            </a:fld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530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62C75-3A9E-4E0D-BA59-FBBA25C8C38B}" type="datetime1">
              <a:rPr lang="en-US" altLang="en-US" smtClean="0"/>
              <a:t>8/28/2019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1B58A-9E3F-4819-AA99-8926AE578F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4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6E21F-D695-4B13-86B7-E109AA1E0880}" type="datetime1">
              <a:rPr lang="en-US" altLang="en-US" smtClean="0"/>
              <a:t>8/28/2019</a:t>
            </a:fld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2ECD2-EB1A-4F3C-9B3B-191C0CACD9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67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39C050-9D31-408A-BB94-2B66B74FBF02}" type="datetime1">
              <a:rPr lang="en-US" smtClean="0"/>
              <a:t>8/28/2019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74333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CE8121-F525-43DD-AC06-46E5938816BF}" type="datetime1">
              <a:rPr lang="en-US" smtClean="0"/>
              <a:t>8/28/2019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907975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9D289C-C578-4D57-90CD-3673F5FC7F2E}" type="datetime1">
              <a:rPr lang="en-US" smtClean="0"/>
              <a:t>8/28/2019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551153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A0412F-C420-475E-BA6B-9531A41BAEB0}" type="datetime1">
              <a:rPr lang="en-US" smtClean="0"/>
              <a:t>8/28/2019</a:t>
            </a:fld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29478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BCFB94-A1B6-4B1E-A5FA-E58168BD909E}" type="datetime1">
              <a:rPr lang="en-US" smtClean="0"/>
              <a:t>8/28/2019</a:t>
            </a:fld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77688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BECA8A-C0CE-4C83-A3F8-C25567E74DB0}" type="datetime1">
              <a:rPr lang="en-US" smtClean="0"/>
              <a:t>8/28/2019</a:t>
            </a:fld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79094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5836DA-F6D1-4CDB-9CD6-DD87966C552F}" type="datetime1">
              <a:rPr lang="en-US" smtClean="0"/>
              <a:t>8/28/2019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235275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956192-4D14-405B-AC31-36FC31043EC6}" type="datetime1">
              <a:rPr lang="en-US" smtClean="0"/>
              <a:t>8/28/2019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50872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0" descr="ppt_generic_backgrpund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</a:defRPr>
            </a:lvl1pPr>
          </a:lstStyle>
          <a:p>
            <a:fld id="{59FE8545-28D3-47A9-A075-8B0B830313BB}" type="datetime1">
              <a:rPr lang="en-US" smtClean="0"/>
              <a:t>8/28/2019</a:t>
            </a:fld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</a:defRPr>
            </a:lvl1pPr>
          </a:lstStyle>
          <a:p>
            <a:fld id="{8060F9F8-5A94-42CA-A464-4582C136C5AC}" type="slidenum">
              <a:rPr lang="en-US" smtClean="0"/>
              <a:t>‹#›</a:t>
            </a:fld>
            <a:endParaRPr lang="en-US"/>
          </a:p>
        </p:txBody>
      </p:sp>
      <p:pic>
        <p:nvPicPr>
          <p:cNvPr id="1032" name="Picture 41" descr="EH&amp;S logo blue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0" r="1973" b="27460"/>
          <a:stretch>
            <a:fillRect/>
          </a:stretch>
        </p:blipFill>
        <p:spPr bwMode="auto">
          <a:xfrm>
            <a:off x="5710238" y="0"/>
            <a:ext cx="3433762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9" r:id="rId14"/>
    <p:sldLayoutId id="2147483700" r:id="rId15"/>
  </p:sldLayoutIdLst>
  <p:transition>
    <p:fade thruBlk="1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Blip>
          <a:blip r:embed="rId19"/>
        </a:buBlip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Blip>
          <a:blip r:embed="rId20"/>
        </a:buBlip>
        <a:defRPr sz="2600">
          <a:solidFill>
            <a:schemeClr val="tx1"/>
          </a:solidFill>
          <a:latin typeface="+mn-lt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Blip>
          <a:blip r:embed="rId21"/>
        </a:buBlip>
        <a:defRPr sz="2300">
          <a:solidFill>
            <a:schemeClr val="tx1"/>
          </a:solidFill>
          <a:latin typeface="+mn-lt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Blip>
          <a:blip r:embed="rId20"/>
        </a:buBlip>
        <a:defRPr sz="2000">
          <a:solidFill>
            <a:schemeClr val="tx1"/>
          </a:solidFill>
          <a:latin typeface="+mn-lt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21"/>
        </a:buBlip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21"/>
        </a:buBlip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21"/>
        </a:buBlip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21"/>
        </a:buBlip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21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IVOOV-Ju5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dsg/annotated-pels/" TargetMode="External"/><Relationship Id="rId2" Type="http://schemas.openxmlformats.org/officeDocument/2006/relationships/hyperlink" Target="http://www.cdc.gov/niosh/npg/default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cgih.org/tlv-bei-guidelines/policies-procedures-presentations/overview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jAD83B4JaY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://www2.cuny.edu/research/student-resources/laboratory-safety-manual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sha.gov/dsg/hazcom/standards.html" TargetMode="External"/><Relationship Id="rId5" Type="http://schemas.openxmlformats.org/officeDocument/2006/relationships/hyperlink" Target="https://www.osha.gov/pls/oshaweb/owadisp.show_document?p_table=STANDARDS&amp;p_id=10106" TargetMode="Externa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7.wmf"/><Relationship Id="rId4" Type="http://schemas.openxmlformats.org/officeDocument/2006/relationships/oleObject" Target="../embeddings/oleObject1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0.png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gi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nn.com/videos/us/2015/03/17/dnt-used-medical-waste-found-in-river.kfor/video/playlists/toxic-pollution/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0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notesSlide" Target="../notesSlides/notesSlide33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2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74.wmf"/><Relationship Id="rId4" Type="http://schemas.openxmlformats.org/officeDocument/2006/relationships/hyperlink" Target="https://www.youtube.com/watch?feature=player_detailpage&amp;v=ktrv34zW7-A" TargetMode="External"/><Relationship Id="rId9" Type="http://schemas.openxmlformats.org/officeDocument/2006/relationships/oleObject" Target="../embeddings/oleObject5.bin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LBWxGik64A&amp;feature=youtu.b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6" name="Picture 4" descr="Image result for cuny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495424"/>
            <a:ext cx="5543550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5181600"/>
            <a:ext cx="8077200" cy="15240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b="1" spc="-150" dirty="0" smtClean="0">
                <a:solidFill>
                  <a:srgbClr val="7A1C44"/>
                </a:solidFill>
                <a:latin typeface="Trebuchet MS" panose="020B0603020202020204" pitchFamily="34" charset="0"/>
                <a:cs typeface="Vrinda" panose="020B0502040204020203" pitchFamily="34" charset="0"/>
              </a:rPr>
              <a:t>CUNY </a:t>
            </a:r>
          </a:p>
          <a:p>
            <a:pPr algn="ctr"/>
            <a:r>
              <a:rPr lang="en-US" sz="2000" dirty="0" smtClean="0">
                <a:effectLst/>
              </a:rPr>
              <a:t>Benjamin Daggett, CHMM</a:t>
            </a:r>
          </a:p>
          <a:p>
            <a:pPr algn="ctr"/>
            <a:r>
              <a:rPr lang="en-US" sz="2000" dirty="0" smtClean="0">
                <a:effectLst/>
              </a:rPr>
              <a:t>University Environmental Compliance Director </a:t>
            </a:r>
          </a:p>
          <a:p>
            <a:pPr algn="ctr"/>
            <a:r>
              <a:rPr lang="en-US" sz="2000" dirty="0" smtClean="0">
                <a:effectLst/>
              </a:rPr>
              <a:t>Office </a:t>
            </a:r>
            <a:r>
              <a:rPr lang="en-US" sz="2000" dirty="0">
                <a:effectLst/>
              </a:rPr>
              <a:t>of Environmental, Health, Safety and Risk </a:t>
            </a:r>
            <a:r>
              <a:rPr lang="en-US" sz="2000" dirty="0" smtClean="0">
                <a:effectLst/>
              </a:rPr>
              <a:t>Management</a:t>
            </a:r>
            <a:endParaRPr lang="en-US" sz="2000" dirty="0">
              <a:effectLst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476375" y="2286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cs typeface="Arial" panose="020B0604020202020204" pitchFamily="34" charset="0"/>
              </a:rPr>
              <a:t>Laboratory Safety</a:t>
            </a:r>
          </a:p>
        </p:txBody>
      </p:sp>
    </p:spTree>
    <p:extLst>
      <p:ext uri="{BB962C8B-B14F-4D97-AF65-F5344CB8AC3E}">
        <p14:creationId xmlns:p14="http://schemas.microsoft.com/office/powerpoint/2010/main" val="34274217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5" y="381000"/>
            <a:ext cx="8229600" cy="53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Safety Data Sheets </a:t>
            </a:r>
            <a:r>
              <a:rPr lang="en-US" altLang="en-US" dirty="0" smtClean="0"/>
              <a:t>Must Include</a:t>
            </a:r>
            <a:endParaRPr lang="en-US" alt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752600" y="914400"/>
            <a:ext cx="49530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Blip>
                <a:blip r:embed="rId2"/>
              </a:buBlip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Blip>
                <a:blip r:embed="rId4"/>
              </a:buBlip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I   – Identification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II  – Hazard(s) Identification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III – Composition/Ingredients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IV  – First Aid 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V   – Fire-fighting 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VI  – Accidental Release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VII – Handling &amp; Storage 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VIII – Exposure Control/PPE 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IX    – Physical /Chemical Properties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X -  Stability &amp; Reactivity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XI – Toxicology Information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XII- Ecological Information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XIII-Disposal Consideration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XIV- Transportation</a:t>
            </a:r>
          </a:p>
          <a:p>
            <a:pPr>
              <a:buFont typeface="Wingdings" pitchFamily="2" charset="2"/>
              <a:buNone/>
            </a:pPr>
            <a:r>
              <a:rPr lang="en-US" altLang="en-US" sz="2000" kern="0" dirty="0" smtClean="0">
                <a:latin typeface="Calibri" pitchFamily="34" charset="0"/>
              </a:rPr>
              <a:t>Section XV – Regulatory Information</a:t>
            </a:r>
          </a:p>
          <a:p>
            <a:pPr>
              <a:buFont typeface="Wingdings" pitchFamily="2" charset="2"/>
              <a:buNone/>
            </a:pPr>
            <a:endParaRPr lang="en-US" altLang="en-US" sz="2800" kern="0" dirty="0" smtClean="0">
              <a:latin typeface="Calibri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en-US" sz="2800" kern="0" dirty="0" smtClean="0">
              <a:latin typeface="Calibri" pitchFamily="34" charset="0"/>
            </a:endParaRPr>
          </a:p>
          <a:p>
            <a:pPr>
              <a:buFont typeface="Wingdings" pitchFamily="2" charset="2"/>
              <a:buNone/>
            </a:pPr>
            <a:endParaRPr lang="en-US" altLang="en-US" sz="2800" kern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3316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593725"/>
          </a:xfrm>
        </p:spPr>
        <p:txBody>
          <a:bodyPr/>
          <a:lstStyle/>
          <a:p>
            <a:pPr algn="ctr">
              <a:defRPr/>
            </a:pPr>
            <a:r>
              <a:rPr lang="en-US" dirty="0" smtClean="0"/>
              <a:t>All Bottles Must Be Labeled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2475"/>
            <a:ext cx="9144000" cy="656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711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388" y="0"/>
            <a:ext cx="9210388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4010808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5587"/>
            <a:ext cx="8229600" cy="762000"/>
          </a:xfrm>
        </p:spPr>
        <p:txBody>
          <a:bodyPr/>
          <a:lstStyle/>
          <a:p>
            <a:r>
              <a:rPr lang="en-US" altLang="en-US" dirty="0"/>
              <a:t>PLAN: Gather </a:t>
            </a:r>
            <a:r>
              <a:rPr lang="en-US" altLang="en-US" dirty="0" smtClean="0"/>
              <a:t>Information </a:t>
            </a:r>
            <a:r>
              <a:rPr lang="en-US" altLang="en-US" b="0" i="1" dirty="0" smtClean="0">
                <a:hlinkClick r:id="rId3"/>
              </a:rPr>
              <a:t>[GHS </a:t>
            </a:r>
            <a:r>
              <a:rPr lang="en-US" altLang="en-US" i="1" dirty="0" smtClean="0">
                <a:hlinkClick r:id="rId3"/>
              </a:rPr>
              <a:t>Video</a:t>
            </a:r>
            <a:r>
              <a:rPr lang="en-US" altLang="en-US" b="0" i="1" dirty="0" smtClean="0">
                <a:hlinkClick r:id="rId3"/>
              </a:rPr>
              <a:t>]</a:t>
            </a:r>
            <a:endParaRPr lang="en-US" b="0" i="1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2674937"/>
            <a:ext cx="8953500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3" y="4114800"/>
            <a:ext cx="9075738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784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/>
          <a:lstStyle/>
          <a:p>
            <a:r>
              <a:rPr lang="en-US" altLang="en-US" dirty="0"/>
              <a:t>PLAN: Gather Information</a:t>
            </a:r>
            <a:endParaRPr 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24075"/>
            <a:ext cx="839152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3438525"/>
            <a:ext cx="866775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65337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7772400" cy="695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7426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6744522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Know Your Lab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8" t="45219" r="7777" b="6050"/>
          <a:stretch/>
        </p:blipFill>
        <p:spPr bwMode="auto">
          <a:xfrm>
            <a:off x="152400" y="1143000"/>
            <a:ext cx="8458200" cy="518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572000" y="1596022"/>
            <a:ext cx="4038600" cy="46474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REQUIRED SIGNAGE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Laboratory – Potentially Hazardous Substances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No Smoking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Signage for Unique Hazard – radiation, biohazard, flammable material</a:t>
            </a:r>
          </a:p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endParaRPr lang="en-US" sz="2400" dirty="0" smtClean="0"/>
          </a:p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8146430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tx2"/>
                </a:solidFill>
              </a:rPr>
              <a:t>Door Signage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21" t="34814" r="20348" b="14815"/>
          <a:stretch>
            <a:fillRect/>
          </a:stretch>
        </p:blipFill>
        <p:spPr bwMode="auto">
          <a:xfrm>
            <a:off x="469900" y="1524000"/>
            <a:ext cx="82169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35720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/>
              <a:t>Lab Room Signage</a:t>
            </a:r>
          </a:p>
        </p:txBody>
      </p:sp>
      <p:pic>
        <p:nvPicPr>
          <p:cNvPr id="20483" name="Picture 2" descr="http://www.safelincs.co.uk/templates_core/templates/guides/images/signs/signs-for-laborator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693420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95400" y="2209800"/>
            <a:ext cx="1447800" cy="9239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</a:rPr>
              <a:t>No Eating or Drinking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1"/>
          </p:nvPr>
        </p:nvSpPr>
        <p:spPr>
          <a:xfrm>
            <a:off x="1905000" y="4652963"/>
            <a:ext cx="1562100" cy="1366837"/>
          </a:xfr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rtlCol="0">
            <a:spAutoFit/>
          </a:bodyPr>
          <a:lstStyle/>
          <a:p>
            <a:pPr marL="0" indent="0" algn="ctr">
              <a:buFont typeface="Arial" charset="0"/>
              <a:buNone/>
              <a:defRPr/>
            </a:pPr>
            <a:r>
              <a:rPr lang="en-US" sz="1800" b="1" u="sng" dirty="0" smtClean="0">
                <a:solidFill>
                  <a:schemeClr val="bg1"/>
                </a:solidFill>
              </a:rPr>
              <a:t>Emergency #</a:t>
            </a:r>
            <a:r>
              <a:rPr lang="en-US" sz="1800" dirty="0" smtClean="0">
                <a:solidFill>
                  <a:schemeClr val="bg1"/>
                </a:solidFill>
              </a:rPr>
              <a:t>s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sz="1800" dirty="0" smtClean="0">
                <a:solidFill>
                  <a:schemeClr val="bg1"/>
                </a:solidFill>
              </a:rPr>
              <a:t>xxx-</a:t>
            </a:r>
            <a:r>
              <a:rPr lang="en-US" sz="1800" dirty="0" err="1" smtClean="0">
                <a:solidFill>
                  <a:schemeClr val="bg1"/>
                </a:solidFill>
              </a:rPr>
              <a:t>xxxx</a:t>
            </a:r>
            <a:endParaRPr lang="en-US" sz="1800" dirty="0" smtClean="0">
              <a:solidFill>
                <a:schemeClr val="bg1"/>
              </a:solidFill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sz="1800" dirty="0">
                <a:solidFill>
                  <a:schemeClr val="bg1"/>
                </a:solidFill>
              </a:rPr>
              <a:t>x</a:t>
            </a:r>
            <a:r>
              <a:rPr lang="en-US" sz="1800" dirty="0" smtClean="0">
                <a:solidFill>
                  <a:schemeClr val="bg1"/>
                </a:solidFill>
              </a:rPr>
              <a:t>xx-</a:t>
            </a:r>
            <a:r>
              <a:rPr lang="en-US" sz="1800" dirty="0" err="1" smtClean="0">
                <a:solidFill>
                  <a:schemeClr val="bg1"/>
                </a:solidFill>
              </a:rPr>
              <a:t>xxxx</a:t>
            </a:r>
            <a:endParaRPr lang="en-US" sz="1800" dirty="0" smtClean="0">
              <a:solidFill>
                <a:schemeClr val="bg1"/>
              </a:solidFill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sz="1800" dirty="0">
                <a:solidFill>
                  <a:schemeClr val="bg1"/>
                </a:solidFill>
              </a:rPr>
              <a:t>x</a:t>
            </a:r>
            <a:r>
              <a:rPr lang="en-US" sz="1800" dirty="0" smtClean="0">
                <a:solidFill>
                  <a:schemeClr val="bg1"/>
                </a:solidFill>
              </a:rPr>
              <a:t>xx-</a:t>
            </a:r>
            <a:r>
              <a:rPr lang="en-US" sz="1800" dirty="0" err="1" smtClean="0">
                <a:solidFill>
                  <a:schemeClr val="bg1"/>
                </a:solidFill>
              </a:rPr>
              <a:t>xxxx</a:t>
            </a:r>
            <a:endParaRPr lang="en-US" sz="1800" dirty="0">
              <a:solidFill>
                <a:schemeClr val="bg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743200" y="2590800"/>
            <a:ext cx="762000" cy="38100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505200" y="4267200"/>
            <a:ext cx="228600" cy="38100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7694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/>
          <a:lstStyle/>
          <a:p>
            <a:r>
              <a:rPr lang="en-US" dirty="0" smtClean="0"/>
              <a:t>Topics We’ll Cover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724400"/>
          </a:xfrm>
        </p:spPr>
        <p:txBody>
          <a:bodyPr/>
          <a:lstStyle/>
          <a:p>
            <a:r>
              <a:rPr lang="en-US" altLang="en-US" sz="2800" dirty="0"/>
              <a:t>Chemical hazard awareness</a:t>
            </a:r>
          </a:p>
          <a:p>
            <a:r>
              <a:rPr lang="en-US" altLang="en-US" sz="2800" dirty="0"/>
              <a:t>Control of chemical exposures</a:t>
            </a:r>
          </a:p>
          <a:p>
            <a:r>
              <a:rPr lang="en-US" altLang="en-US" sz="2800" dirty="0"/>
              <a:t>Chemical storage/transportation/shipping</a:t>
            </a:r>
          </a:p>
          <a:p>
            <a:r>
              <a:rPr lang="en-US" altLang="en-US" sz="2800" dirty="0"/>
              <a:t>Chemical waste management</a:t>
            </a:r>
          </a:p>
          <a:p>
            <a:r>
              <a:rPr lang="en-US" altLang="en-US" sz="2800" dirty="0"/>
              <a:t>Emergency </a:t>
            </a:r>
            <a:r>
              <a:rPr lang="en-US" altLang="en-US" sz="2800" dirty="0" smtClean="0"/>
              <a:t>response</a:t>
            </a:r>
            <a:endParaRPr lang="en-US" alt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2192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518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Know the Chemical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u="sng" dirty="0"/>
              <a:t>Physical Hazards: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Flammability, </a:t>
            </a:r>
            <a:r>
              <a:rPr lang="en-US" altLang="en-US" dirty="0" err="1"/>
              <a:t>corrosivity</a:t>
            </a:r>
            <a:r>
              <a:rPr lang="en-US" altLang="en-US" dirty="0"/>
              <a:t> or reactivity</a:t>
            </a:r>
            <a:endParaRPr lang="en-US" altLang="en-US" u="sng" dirty="0"/>
          </a:p>
          <a:p>
            <a:pPr>
              <a:lnSpc>
                <a:spcPct val="90000"/>
              </a:lnSpc>
            </a:pPr>
            <a:r>
              <a:rPr lang="en-US" altLang="en-US" u="sng" dirty="0"/>
              <a:t>Health Hazards</a:t>
            </a:r>
            <a:r>
              <a:rPr lang="en-US" altLang="en-US" dirty="0"/>
              <a:t>:</a:t>
            </a:r>
            <a:endParaRPr lang="en-US" altLang="en-US" sz="2400" dirty="0"/>
          </a:p>
          <a:p>
            <a:pPr lvl="1">
              <a:lnSpc>
                <a:spcPct val="90000"/>
              </a:lnSpc>
            </a:pPr>
            <a:r>
              <a:rPr lang="en-US" altLang="en-US" dirty="0"/>
              <a:t>Acute Health Hazards</a:t>
            </a:r>
          </a:p>
          <a:p>
            <a:pPr lvl="2">
              <a:lnSpc>
                <a:spcPct val="90000"/>
              </a:lnSpc>
            </a:pPr>
            <a:r>
              <a:rPr lang="en-US" altLang="en-US" sz="2200" dirty="0"/>
              <a:t>High concentration (ceiling limit), short exposure duration</a:t>
            </a:r>
          </a:p>
          <a:p>
            <a:pPr lvl="2">
              <a:lnSpc>
                <a:spcPct val="90000"/>
              </a:lnSpc>
            </a:pPr>
            <a:r>
              <a:rPr lang="en-US" altLang="en-US" sz="2200" dirty="0"/>
              <a:t>Damage happens quickly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Chronic Health Hazards</a:t>
            </a:r>
            <a:endParaRPr lang="en-US" altLang="en-US" sz="2000" dirty="0"/>
          </a:p>
          <a:p>
            <a:pPr lvl="2">
              <a:lnSpc>
                <a:spcPct val="90000"/>
              </a:lnSpc>
            </a:pPr>
            <a:r>
              <a:rPr lang="en-US" altLang="en-US" sz="2200" dirty="0"/>
              <a:t>Low concentration, long exposure duration</a:t>
            </a:r>
          </a:p>
          <a:p>
            <a:pPr lvl="2">
              <a:lnSpc>
                <a:spcPct val="90000"/>
              </a:lnSpc>
            </a:pPr>
            <a:r>
              <a:rPr lang="en-US" altLang="en-US" sz="2200" dirty="0"/>
              <a:t>Long latency (symptoms may appear long after exposure</a:t>
            </a:r>
            <a:r>
              <a:rPr lang="en-US" altLang="en-US" sz="2200" dirty="0" smtClean="0"/>
              <a:t>)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5539054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smtClean="0"/>
              <a:t>Assessing Hazard Level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524000"/>
            <a:ext cx="7772400" cy="4114800"/>
          </a:xfrm>
        </p:spPr>
        <p:txBody>
          <a:bodyPr/>
          <a:lstStyle/>
          <a:p>
            <a:r>
              <a:rPr lang="en-US" altLang="en-US" dirty="0" smtClean="0"/>
              <a:t>Depends on:</a:t>
            </a:r>
          </a:p>
          <a:p>
            <a:pPr lvl="1"/>
            <a:r>
              <a:rPr lang="en-US" altLang="en-US" dirty="0" smtClean="0"/>
              <a:t>Chemical:  toxicity, concentration</a:t>
            </a:r>
          </a:p>
          <a:p>
            <a:pPr lvl="1"/>
            <a:r>
              <a:rPr lang="en-US" altLang="en-US" dirty="0" smtClean="0"/>
              <a:t>Use:  duration, frequency, amount</a:t>
            </a:r>
          </a:p>
          <a:p>
            <a:r>
              <a:rPr lang="en-US" altLang="en-US" dirty="0" smtClean="0"/>
              <a:t>Evaluation may include:</a:t>
            </a:r>
          </a:p>
          <a:p>
            <a:pPr lvl="1"/>
            <a:r>
              <a:rPr lang="en-US" altLang="en-US" dirty="0" smtClean="0"/>
              <a:t>Baseline survey or audit</a:t>
            </a:r>
          </a:p>
          <a:p>
            <a:pPr lvl="1"/>
            <a:r>
              <a:rPr lang="en-US" altLang="en-US" dirty="0" smtClean="0"/>
              <a:t>Observation of work practices, personal protective equipment (PPE), engineering controls</a:t>
            </a:r>
          </a:p>
          <a:p>
            <a:pPr lvl="1"/>
            <a:r>
              <a:rPr lang="en-US" altLang="en-US" dirty="0" smtClean="0"/>
              <a:t>Air monitoring</a:t>
            </a:r>
          </a:p>
        </p:txBody>
      </p:sp>
    </p:spTree>
    <p:extLst>
      <p:ext uri="{BB962C8B-B14F-4D97-AF65-F5344CB8AC3E}">
        <p14:creationId xmlns:p14="http://schemas.microsoft.com/office/powerpoint/2010/main" val="364017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85800"/>
            <a:ext cx="8839200" cy="914400"/>
          </a:xfrm>
        </p:spPr>
        <p:txBody>
          <a:bodyPr/>
          <a:lstStyle/>
          <a:p>
            <a:pPr algn="ctr"/>
            <a:r>
              <a:rPr lang="en-US" altLang="en-US" dirty="0" smtClean="0"/>
              <a:t>Detecting Possible Exposure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3900" y="2133600"/>
            <a:ext cx="7696200" cy="41148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i="1" dirty="0"/>
              <a:t>Sight</a:t>
            </a:r>
            <a:r>
              <a:rPr lang="en-US" sz="2000" dirty="0"/>
              <a:t> - </a:t>
            </a:r>
            <a:r>
              <a:rPr lang="en-US" sz="2000" dirty="0" smtClean="0"/>
              <a:t>Seeing </a:t>
            </a:r>
            <a:r>
              <a:rPr lang="en-US" sz="2000" dirty="0"/>
              <a:t>a container spill, liquid pooled on the floor, or fumes or smoke coming from an area are clues that a material has </a:t>
            </a:r>
            <a:r>
              <a:rPr lang="en-US" sz="2000" dirty="0" smtClean="0"/>
              <a:t>been released and </a:t>
            </a:r>
            <a:r>
              <a:rPr lang="en-US" sz="2000" dirty="0"/>
              <a:t>your supervisor (and possibly </a:t>
            </a:r>
            <a:r>
              <a:rPr lang="en-US" sz="2000" dirty="0" smtClean="0"/>
              <a:t>Campus Security) </a:t>
            </a:r>
            <a:r>
              <a:rPr lang="en-US" sz="2000" dirty="0"/>
              <a:t>should be notified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endParaRPr lang="en-US" sz="2000" dirty="0" smtClean="0"/>
          </a:p>
          <a:p>
            <a:pPr marL="0" indent="0">
              <a:buNone/>
            </a:pPr>
            <a:r>
              <a:rPr lang="en-US" sz="2000" b="1" i="1" dirty="0" smtClean="0"/>
              <a:t>Smell</a:t>
            </a:r>
            <a:r>
              <a:rPr lang="en-US" sz="2000" dirty="0" smtClean="0"/>
              <a:t> </a:t>
            </a:r>
            <a:r>
              <a:rPr lang="en-US" sz="2000" dirty="0"/>
              <a:t>- Odor is </a:t>
            </a:r>
            <a:r>
              <a:rPr lang="en-US" sz="2000" dirty="0" smtClean="0"/>
              <a:t>an unreliable, and often dangerous, way to </a:t>
            </a:r>
            <a:r>
              <a:rPr lang="en-US" sz="2000" dirty="0"/>
              <a:t>detect a release. </a:t>
            </a:r>
            <a:r>
              <a:rPr lang="en-US" sz="2000" dirty="0" smtClean="0"/>
              <a:t>If </a:t>
            </a:r>
            <a:r>
              <a:rPr lang="en-US" sz="2000" dirty="0"/>
              <a:t>you smell a hazardous material, it has already entered your body. </a:t>
            </a:r>
            <a:r>
              <a:rPr lang="en-US" sz="2000" dirty="0" smtClean="0"/>
              <a:t>Some chemicals have distinct odors at low levels while others may not. Noticing odors not </a:t>
            </a:r>
            <a:r>
              <a:rPr lang="en-US" sz="2000" dirty="0"/>
              <a:t>usually present or that </a:t>
            </a:r>
            <a:r>
              <a:rPr lang="en-US" sz="2000" dirty="0" smtClean="0"/>
              <a:t>seem </a:t>
            </a:r>
            <a:r>
              <a:rPr lang="en-US" sz="2000" dirty="0"/>
              <a:t>stronger than normal should </a:t>
            </a:r>
            <a:r>
              <a:rPr lang="en-US" sz="2000" dirty="0" smtClean="0"/>
              <a:t>be reported immediately</a:t>
            </a:r>
            <a:r>
              <a:rPr lang="en-US" sz="2000" dirty="0"/>
              <a:t>.</a:t>
            </a:r>
            <a:br>
              <a:rPr lang="en-US" sz="2000" dirty="0"/>
            </a:b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19293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6" name="Picture 4" descr="Image result for lab gas detection syste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415783"/>
            <a:ext cx="3790569" cy="344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171" y="381000"/>
            <a:ext cx="8839200" cy="914400"/>
          </a:xfrm>
        </p:spPr>
        <p:txBody>
          <a:bodyPr/>
          <a:lstStyle/>
          <a:p>
            <a:pPr algn="ctr"/>
            <a:r>
              <a:rPr lang="en-US" altLang="en-US" dirty="0" smtClean="0"/>
              <a:t>Detecting Possible Exposure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76400"/>
            <a:ext cx="7543800" cy="41148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i="1" dirty="0" smtClean="0"/>
              <a:t>Process </a:t>
            </a:r>
            <a:r>
              <a:rPr lang="en-US" sz="2000" b="1" i="1" dirty="0"/>
              <a:t>Monitoring</a:t>
            </a:r>
            <a:r>
              <a:rPr lang="en-US" sz="2000" dirty="0"/>
              <a:t> -  Using </a:t>
            </a:r>
            <a:r>
              <a:rPr lang="en-US" sz="2000" dirty="0" smtClean="0"/>
              <a:t>air </a:t>
            </a:r>
            <a:r>
              <a:rPr lang="en-US" sz="2000" dirty="0"/>
              <a:t>monitor </a:t>
            </a:r>
            <a:r>
              <a:rPr lang="en-US" sz="2000" dirty="0" smtClean="0"/>
              <a:t>equipment is </a:t>
            </a:r>
            <a:r>
              <a:rPr lang="en-US" sz="2000" dirty="0"/>
              <a:t>very useful for detecting odorless, invisible </a:t>
            </a:r>
            <a:r>
              <a:rPr lang="en-US" sz="2000" dirty="0" smtClean="0"/>
              <a:t>material. It’s also useful to quantify exposure potential and compare to health limits.</a:t>
            </a:r>
            <a:endParaRPr lang="en-US" altLang="en-US" sz="2000" dirty="0" smtClean="0"/>
          </a:p>
        </p:txBody>
      </p:sp>
      <p:pic>
        <p:nvPicPr>
          <p:cNvPr id="120834" name="Picture 2" descr="Image result for lab gas detection sys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86200"/>
            <a:ext cx="2857500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58" name="Picture 2" descr="Image result for lab air sampling bad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040" y="4191000"/>
            <a:ext cx="2623535" cy="214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75112" y="2956441"/>
            <a:ext cx="2698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Real-time Gas Detection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80514" y="3415784"/>
            <a:ext cx="81868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Fixed Sensor                     Portable Sensor		       Personal Exposure </a:t>
            </a:r>
            <a:br>
              <a:rPr lang="en-US" dirty="0" smtClean="0"/>
            </a:br>
            <a:r>
              <a:rPr lang="en-US" dirty="0" smtClean="0"/>
              <a:t>							Sampling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549040" y="2994541"/>
            <a:ext cx="24802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Lab Analysis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38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64045" y="304800"/>
            <a:ext cx="7772400" cy="1143000"/>
          </a:xfrm>
        </p:spPr>
        <p:txBody>
          <a:bodyPr/>
          <a:lstStyle/>
          <a:p>
            <a:pPr algn="ctr"/>
            <a:r>
              <a:rPr lang="en-US" altLang="en-US" dirty="0" smtClean="0"/>
              <a:t>Controlling Hazards</a:t>
            </a: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09600" y="1752600"/>
            <a:ext cx="7772400" cy="3810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1) Substitute to less toxic material or less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     hazardous procedure (</a:t>
            </a:r>
            <a:r>
              <a:rPr lang="en-US" altLang="en-US" sz="2800" dirty="0" err="1" smtClean="0"/>
              <a:t>microscaling</a:t>
            </a:r>
            <a:r>
              <a:rPr lang="en-US" altLang="en-US" sz="2800" dirty="0" smtClean="0"/>
              <a:t>)</a:t>
            </a:r>
            <a:endParaRPr lang="en-US" altLang="en-US" sz="28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2) Use of engineering controls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Ventilation, isolation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3) Use of administrative controls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Ensuring safe work practices, rotating staff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4) Use of personal protective equipment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Gloves, safety glasses/goggles</a:t>
            </a:r>
          </a:p>
        </p:txBody>
      </p:sp>
      <p:pic>
        <p:nvPicPr>
          <p:cNvPr id="177154" name="Picture 2" descr="Image result for lab chemical exposure substitu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876800"/>
            <a:ext cx="3429000" cy="207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48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57225" y="304800"/>
            <a:ext cx="7772400" cy="1143000"/>
          </a:xfrm>
        </p:spPr>
        <p:txBody>
          <a:bodyPr/>
          <a:lstStyle/>
          <a:p>
            <a:pPr algn="ctr"/>
            <a:r>
              <a:rPr lang="en-US" altLang="en-US" sz="3600" dirty="0" smtClean="0"/>
              <a:t>Substitute where possible</a:t>
            </a:r>
            <a:r>
              <a:rPr lang="en-US" altLang="en-US" dirty="0" smtClean="0"/>
              <a:t> </a:t>
            </a:r>
            <a:br>
              <a:rPr lang="en-US" altLang="en-US" dirty="0" smtClean="0"/>
            </a:br>
            <a:r>
              <a:rPr lang="en-US" altLang="en-US" sz="1200" b="0" dirty="0" smtClean="0"/>
              <a:t>source: http</a:t>
            </a:r>
            <a:r>
              <a:rPr lang="en-US" altLang="en-US" sz="1200" b="0" dirty="0"/>
              <a:t>://www.sciencesafetyconsulting.com/pdf/chemical_substitutions.pdf</a:t>
            </a:r>
            <a:endParaRPr lang="en-US" altLang="en-US" sz="1200" b="0" dirty="0" smtClean="0"/>
          </a:p>
        </p:txBody>
      </p:sp>
      <p:pic>
        <p:nvPicPr>
          <p:cNvPr id="1781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600200"/>
            <a:ext cx="8372475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563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Waste Reduction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724400"/>
          </a:xfrm>
        </p:spPr>
        <p:txBody>
          <a:bodyPr/>
          <a:lstStyle/>
          <a:p>
            <a:r>
              <a:rPr lang="en-US" altLang="en-US" dirty="0" smtClean="0"/>
              <a:t>Purchase only what you </a:t>
            </a:r>
          </a:p>
          <a:p>
            <a:pPr>
              <a:buFontTx/>
              <a:buNone/>
            </a:pPr>
            <a:r>
              <a:rPr lang="en-US" altLang="en-US" dirty="0" smtClean="0"/>
              <a:t>     plan to use</a:t>
            </a:r>
          </a:p>
          <a:p>
            <a:r>
              <a:rPr lang="en-US" altLang="en-US" dirty="0" smtClean="0"/>
              <a:t>Check inventory prior to</a:t>
            </a:r>
          </a:p>
          <a:p>
            <a:pPr>
              <a:buFontTx/>
              <a:buNone/>
            </a:pPr>
            <a:r>
              <a:rPr lang="en-US" altLang="en-US" dirty="0" smtClean="0"/>
              <a:t>     any purchase</a:t>
            </a:r>
          </a:p>
          <a:p>
            <a:pPr>
              <a:buFontTx/>
              <a:buNone/>
            </a:pPr>
            <a:endParaRPr lang="en-US" altLang="en-US" dirty="0" smtClean="0"/>
          </a:p>
          <a:p>
            <a:pPr>
              <a:buFontTx/>
              <a:buNone/>
            </a:pPr>
            <a:r>
              <a:rPr lang="en-US" altLang="en-US" dirty="0" smtClean="0"/>
              <a:t>Inventories only remain as </a:t>
            </a:r>
            <a:br>
              <a:rPr lang="en-US" altLang="en-US" dirty="0" smtClean="0"/>
            </a:br>
            <a:r>
              <a:rPr lang="en-US" altLang="en-US" dirty="0" smtClean="0"/>
              <a:t>accurate as your lab keeps it!</a:t>
            </a:r>
          </a:p>
        </p:txBody>
      </p:sp>
      <p:pic>
        <p:nvPicPr>
          <p:cNvPr id="5123" name="Picture 3" descr="C:\Users\Staff\Pictures\2016-Feb\20160216_1458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905000"/>
            <a:ext cx="2656332" cy="472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39778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Exposure Control</a:t>
            </a:r>
          </a:p>
        </p:txBody>
      </p:sp>
      <p:pic>
        <p:nvPicPr>
          <p:cNvPr id="22534" name="Picture 7" descr="HC43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0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752600"/>
            <a:ext cx="79248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200" u="sng" dirty="0" smtClean="0"/>
              <a:t>Inhalation:  Lab hoods</a:t>
            </a:r>
            <a:endParaRPr lang="en-US" altLang="en-US" dirty="0" smtClean="0"/>
          </a:p>
          <a:p>
            <a:r>
              <a:rPr lang="en-US" sz="2400" b="1" dirty="0"/>
              <a:t>Use For All Operations Where </a:t>
            </a:r>
            <a:r>
              <a:rPr lang="en-US" sz="2400" b="1" dirty="0" smtClean="0"/>
              <a:t>Odoriferous, Volatile</a:t>
            </a:r>
            <a:r>
              <a:rPr lang="en-US" sz="2400" b="1" dirty="0"/>
              <a:t>, Toxic or Harmful Release </a:t>
            </a:r>
            <a:r>
              <a:rPr lang="en-US" sz="2400" b="1" dirty="0" smtClean="0"/>
              <a:t>Possible</a:t>
            </a:r>
          </a:p>
          <a:p>
            <a:r>
              <a:rPr lang="en-US" altLang="en-US" dirty="0" smtClean="0"/>
              <a:t>Designed to</a:t>
            </a:r>
            <a:r>
              <a:rPr lang="en-US" altLang="en-US" sz="2400" dirty="0" smtClean="0"/>
              <a:t>: </a:t>
            </a:r>
          </a:p>
          <a:p>
            <a:pPr>
              <a:buFontTx/>
              <a:buNone/>
            </a:pPr>
            <a:r>
              <a:rPr lang="en-US" altLang="en-US" sz="2400" dirty="0" smtClean="0"/>
              <a:t>    (1)</a:t>
            </a:r>
            <a:r>
              <a:rPr lang="en-US" altLang="en-US" dirty="0" smtClean="0"/>
              <a:t> </a:t>
            </a:r>
            <a:r>
              <a:rPr lang="en-US" altLang="en-US" sz="2400" dirty="0" smtClean="0"/>
              <a:t>Exhaust contaminant away from breathing zone</a:t>
            </a:r>
          </a:p>
          <a:p>
            <a:pPr>
              <a:buFontTx/>
              <a:buNone/>
            </a:pPr>
            <a:r>
              <a:rPr lang="en-US" altLang="en-US" sz="2400" dirty="0" smtClean="0"/>
              <a:t>    (2) Provide some splash protection </a:t>
            </a:r>
          </a:p>
          <a:p>
            <a:pPr>
              <a:buFontTx/>
              <a:buNone/>
            </a:pPr>
            <a:r>
              <a:rPr lang="en-US" altLang="en-US" sz="2400" dirty="0" smtClean="0"/>
              <a:t>    (3) Will not contain or withstand explosions.</a:t>
            </a:r>
            <a:r>
              <a:rPr lang="en-US" altLang="en-US" sz="2000" dirty="0" smtClean="0"/>
              <a:t> </a:t>
            </a:r>
          </a:p>
          <a:p>
            <a:r>
              <a:rPr lang="en-US" altLang="en-US" dirty="0" smtClean="0"/>
              <a:t>Never put your head inside the hood!</a:t>
            </a:r>
          </a:p>
          <a:p>
            <a:r>
              <a:rPr lang="en-US" altLang="en-US" dirty="0" smtClean="0"/>
              <a:t>Close chemical containers</a:t>
            </a:r>
          </a:p>
          <a:p>
            <a:r>
              <a:rPr lang="en-US" altLang="en-US" dirty="0" smtClean="0"/>
              <a:t>Biosafety Cabinet </a:t>
            </a:r>
            <a:r>
              <a:rPr lang="en-US" altLang="en-US" dirty="0"/>
              <a:t>≠ Fume Hood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5207238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smtClean="0"/>
              <a:t>Exposure Control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1534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u="sng" dirty="0" smtClean="0"/>
              <a:t>Inhalation:  Lab hoods</a:t>
            </a:r>
            <a:endParaRPr lang="en-US" altLang="en-US" dirty="0" smtClean="0"/>
          </a:p>
          <a:p>
            <a:r>
              <a:rPr lang="en-US" altLang="en-US" sz="2800" dirty="0" smtClean="0"/>
              <a:t>To limit turbulence &amp; </a:t>
            </a:r>
            <a:br>
              <a:rPr lang="en-US" altLang="en-US" sz="2800" dirty="0" smtClean="0"/>
            </a:br>
            <a:r>
              <a:rPr lang="en-US" altLang="en-US" sz="2800" dirty="0" smtClean="0"/>
              <a:t>maximize performance:</a:t>
            </a:r>
          </a:p>
          <a:p>
            <a:pPr lvl="1"/>
            <a:r>
              <a:rPr lang="en-US" altLang="en-US" dirty="0" smtClean="0"/>
              <a:t>Current certification</a:t>
            </a:r>
          </a:p>
          <a:p>
            <a:pPr lvl="1"/>
            <a:r>
              <a:rPr lang="en-US" altLang="en-US" dirty="0" smtClean="0"/>
              <a:t>Sash 12-18”</a:t>
            </a:r>
          </a:p>
          <a:p>
            <a:pPr lvl="1"/>
            <a:r>
              <a:rPr lang="en-US" altLang="en-US" dirty="0" smtClean="0"/>
              <a:t>Leave 6” at front and back</a:t>
            </a:r>
          </a:p>
          <a:p>
            <a:pPr lvl="1"/>
            <a:r>
              <a:rPr lang="en-US" altLang="en-US" dirty="0" smtClean="0"/>
              <a:t>Elevate large equipment </a:t>
            </a:r>
          </a:p>
          <a:p>
            <a:pPr lvl="1"/>
            <a:r>
              <a:rPr lang="en-US" altLang="en-US" dirty="0" smtClean="0"/>
              <a:t>Minimize storage</a:t>
            </a:r>
          </a:p>
          <a:p>
            <a:pPr lvl="1"/>
            <a:r>
              <a:rPr lang="en-US" altLang="en-US" dirty="0" smtClean="0"/>
              <a:t>Do not block back slot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38"/>
          <a:stretch/>
        </p:blipFill>
        <p:spPr bwMode="auto">
          <a:xfrm>
            <a:off x="5525459" y="2286000"/>
            <a:ext cx="3630067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5410200" y="3124200"/>
            <a:ext cx="1600200" cy="685800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6200000">
            <a:off x="4740729" y="5219700"/>
            <a:ext cx="1524000" cy="685800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835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smtClean="0"/>
              <a:t>Exposure Control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3940175"/>
            <a:ext cx="66484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s://ehs.princeton.edu/sites/ehs/files/large-equipment_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1676400"/>
            <a:ext cx="4343400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49274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Gather </a:t>
            </a:r>
            <a:r>
              <a:rPr lang="en-US" altLang="en-US" dirty="0"/>
              <a:t>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Sources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Manufacturer Label</a:t>
            </a:r>
            <a:endParaRPr lang="en-US" altLang="en-US" sz="2400" dirty="0"/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DOT and NFPA Labels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SDS </a:t>
            </a:r>
            <a:endParaRPr lang="en-US" altLang="en-US" sz="2400" dirty="0"/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Reference </a:t>
            </a:r>
            <a:r>
              <a:rPr lang="en-US" altLang="en-US" sz="2400" dirty="0" smtClean="0"/>
              <a:t>books </a:t>
            </a:r>
            <a:r>
              <a:rPr lang="en-US" altLang="en-US" sz="1800" dirty="0" smtClean="0"/>
              <a:t>- </a:t>
            </a:r>
            <a:r>
              <a:rPr lang="en-US" altLang="en-US" sz="1800" dirty="0"/>
              <a:t>NIOSH </a:t>
            </a:r>
            <a:r>
              <a:rPr lang="en-US" altLang="en-US" sz="1400" dirty="0" smtClean="0">
                <a:hlinkClick r:id="rId2"/>
              </a:rPr>
              <a:t>http</a:t>
            </a:r>
            <a:r>
              <a:rPr lang="en-US" altLang="en-US" sz="1400" dirty="0">
                <a:hlinkClick r:id="rId2"/>
              </a:rPr>
              <a:t>://</a:t>
            </a:r>
            <a:r>
              <a:rPr lang="en-US" altLang="en-US" sz="1400" dirty="0" smtClean="0">
                <a:hlinkClick r:id="rId2"/>
              </a:rPr>
              <a:t>www.cdc.gov/niosh/npg/default.htm</a:t>
            </a:r>
            <a:endParaRPr lang="en-US" altLang="en-US" sz="2400" dirty="0" smtClean="0"/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Chemical safety database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CUNY Lab Safety Manual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BC Chemical Hygiene Plan</a:t>
            </a:r>
            <a:endParaRPr lang="en-US" altLang="en-US" sz="2400" dirty="0"/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Exposure </a:t>
            </a:r>
            <a:r>
              <a:rPr lang="en-US" altLang="en-US" sz="2400" dirty="0" smtClean="0"/>
              <a:t>limits: </a:t>
            </a:r>
            <a:br>
              <a:rPr lang="en-US" altLang="en-US" sz="2400" dirty="0" smtClean="0"/>
            </a:br>
            <a:r>
              <a:rPr lang="en-US" altLang="en-US" sz="1800" dirty="0" smtClean="0"/>
              <a:t>OSHA </a:t>
            </a:r>
            <a:r>
              <a:rPr lang="en-US" altLang="en-US" sz="1800" dirty="0" err="1" smtClean="0"/>
              <a:t>Regs</a:t>
            </a:r>
            <a:r>
              <a:rPr lang="en-US" altLang="en-US" sz="2000" dirty="0" smtClean="0"/>
              <a:t> </a:t>
            </a:r>
            <a:r>
              <a:rPr lang="en-US" altLang="en-US" sz="1200" dirty="0">
                <a:hlinkClick r:id="rId3"/>
              </a:rPr>
              <a:t>https://www.osha.gov/dsg/annotated-pels</a:t>
            </a:r>
            <a:r>
              <a:rPr lang="en-US" altLang="en-US" sz="1200" dirty="0" smtClean="0">
                <a:hlinkClick r:id="rId3"/>
              </a:rPr>
              <a:t>/</a:t>
            </a:r>
            <a:r>
              <a:rPr lang="en-US" altLang="en-US" sz="1200" dirty="0" smtClean="0"/>
              <a:t>   </a:t>
            </a:r>
            <a:r>
              <a:rPr lang="en-US" altLang="en-US" sz="1800" dirty="0"/>
              <a:t>	</a:t>
            </a:r>
            <a:r>
              <a:rPr lang="en-US" altLang="en-US" sz="1800" dirty="0" smtClean="0"/>
              <a:t/>
            </a:r>
            <a:br>
              <a:rPr lang="en-US" altLang="en-US" sz="1800" dirty="0" smtClean="0"/>
            </a:br>
            <a:r>
              <a:rPr lang="en-US" altLang="en-US" sz="1800" dirty="0" smtClean="0"/>
              <a:t>ACGIH </a:t>
            </a:r>
            <a:r>
              <a:rPr lang="en-US" altLang="en-US" sz="1800" dirty="0"/>
              <a:t>TLVs </a:t>
            </a:r>
            <a:r>
              <a:rPr lang="en-US" sz="1200" dirty="0">
                <a:hlinkClick r:id="rId4" tooltip="ACGIH TLV/BEI Resourcess"/>
              </a:rPr>
              <a:t>http://www.acgih.org/TLV/</a:t>
            </a:r>
            <a:endParaRPr lang="en-US" altLang="en-US" sz="1600" dirty="0" smtClean="0"/>
          </a:p>
          <a:p>
            <a:pPr lvl="1">
              <a:lnSpc>
                <a:spcPct val="90000"/>
              </a:lnSpc>
              <a:buFontTx/>
              <a:buNone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7887894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50180" name="Picture 2" descr="http://ehs.uky.edu/media/image/FH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381000"/>
            <a:ext cx="8905875" cy="593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49747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Exposure Control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" y="1858170"/>
            <a:ext cx="8092440" cy="4447984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u="sng" dirty="0" smtClean="0"/>
              <a:t>Personal Protective Equipment [</a:t>
            </a:r>
            <a:r>
              <a:rPr lang="en-US" altLang="en-US" b="1" i="1" u="sng" dirty="0" smtClean="0">
                <a:hlinkClick r:id="rId3"/>
              </a:rPr>
              <a:t>VIDEO</a:t>
            </a:r>
            <a:r>
              <a:rPr lang="en-US" altLang="en-US" u="sng" dirty="0" smtClean="0"/>
              <a:t>]</a:t>
            </a:r>
            <a:endParaRPr lang="en-US" altLang="en-US" dirty="0" smtClean="0"/>
          </a:p>
          <a:p>
            <a:pPr>
              <a:spcBef>
                <a:spcPts val="1800"/>
              </a:spcBef>
            </a:pPr>
            <a:r>
              <a:rPr lang="en-US" altLang="en-US" sz="2800" b="1" dirty="0"/>
              <a:t>KNOW what your lab requires</a:t>
            </a:r>
          </a:p>
          <a:p>
            <a:pPr>
              <a:spcBef>
                <a:spcPts val="1800"/>
              </a:spcBef>
            </a:pPr>
            <a:r>
              <a:rPr lang="en-US" altLang="en-US" sz="2800" b="1" dirty="0" smtClean="0"/>
              <a:t>Based on a hazard assessment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/>
              <a:t>Signs may indicate minimum </a:t>
            </a:r>
            <a:br>
              <a:rPr lang="en-US" altLang="en-US" sz="2800" dirty="0" smtClean="0"/>
            </a:br>
            <a:r>
              <a:rPr lang="en-US" altLang="en-US" sz="2800" dirty="0" smtClean="0"/>
              <a:t>requirement</a:t>
            </a:r>
          </a:p>
          <a:p>
            <a:pPr>
              <a:spcBef>
                <a:spcPts val="1800"/>
              </a:spcBef>
            </a:pPr>
            <a:r>
              <a:rPr lang="en-US" altLang="en-US" sz="2800" dirty="0" smtClean="0"/>
              <a:t>Written procedures should specify additional protection needed</a:t>
            </a:r>
          </a:p>
        </p:txBody>
      </p:sp>
    </p:spTree>
    <p:extLst>
      <p:ext uri="{BB962C8B-B14F-4D97-AF65-F5344CB8AC3E}">
        <p14:creationId xmlns:p14="http://schemas.microsoft.com/office/powerpoint/2010/main" val="3481532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Exposure Control</a:t>
            </a:r>
          </a:p>
        </p:txBody>
      </p:sp>
      <p:sp>
        <p:nvSpPr>
          <p:cNvPr id="2765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-152400" y="1828800"/>
            <a:ext cx="9144000" cy="4419600"/>
          </a:xfrm>
        </p:spPr>
        <p:txBody>
          <a:bodyPr/>
          <a:lstStyle/>
          <a:p>
            <a:pPr lvl="2">
              <a:buFontTx/>
              <a:buNone/>
            </a:pPr>
            <a:r>
              <a:rPr kumimoji="0" lang="en-US" altLang="en-US" u="sng" dirty="0" smtClean="0"/>
              <a:t>Absorption:  Gloves</a:t>
            </a:r>
            <a:endParaRPr kumimoji="0" lang="en-US" altLang="en-US" dirty="0" smtClean="0"/>
          </a:p>
          <a:p>
            <a:pPr lvl="2"/>
            <a:r>
              <a:rPr kumimoji="0" lang="en-US" altLang="en-US" sz="2000" dirty="0" smtClean="0"/>
              <a:t>Disposable / reusable</a:t>
            </a:r>
          </a:p>
          <a:p>
            <a:pPr lvl="3"/>
            <a:r>
              <a:rPr kumimoji="0" lang="en-US" altLang="en-US" dirty="0" smtClean="0"/>
              <a:t>Disposable vs. Reusable</a:t>
            </a:r>
          </a:p>
          <a:p>
            <a:pPr lvl="2"/>
            <a:r>
              <a:rPr kumimoji="0" lang="en-US" altLang="en-US" sz="2000" dirty="0" smtClean="0"/>
              <a:t>Glove material choice:</a:t>
            </a:r>
          </a:p>
          <a:p>
            <a:pPr lvl="3"/>
            <a:r>
              <a:rPr kumimoji="0" lang="en-US" altLang="en-US" dirty="0" smtClean="0"/>
              <a:t>protection</a:t>
            </a:r>
          </a:p>
          <a:p>
            <a:pPr lvl="3"/>
            <a:r>
              <a:rPr kumimoji="0" lang="en-US" altLang="en-US" dirty="0" smtClean="0"/>
              <a:t>side effects (latex allergies?)</a:t>
            </a:r>
          </a:p>
          <a:p>
            <a:pPr lvl="3"/>
            <a:r>
              <a:rPr kumimoji="0" lang="en-US" altLang="en-US" dirty="0" smtClean="0"/>
              <a:t>ease of use (durability / tactility / grip)</a:t>
            </a:r>
          </a:p>
          <a:p>
            <a:pPr lvl="3"/>
            <a:r>
              <a:rPr kumimoji="0" lang="en-US" altLang="en-US" dirty="0" smtClean="0"/>
              <a:t>cost</a:t>
            </a:r>
          </a:p>
          <a:p>
            <a:pPr lvl="2"/>
            <a:r>
              <a:rPr kumimoji="0" lang="en-US" altLang="en-US" sz="2000" dirty="0" smtClean="0"/>
              <a:t>Double gloves may be necessary</a:t>
            </a:r>
            <a:br>
              <a:rPr kumimoji="0" lang="en-US" altLang="en-US" sz="2000" dirty="0" smtClean="0"/>
            </a:br>
            <a:endParaRPr kumimoji="0" lang="en-US" altLang="en-US" sz="2000" dirty="0" smtClean="0"/>
          </a:p>
          <a:p>
            <a:pPr lvl="2"/>
            <a:r>
              <a:rPr kumimoji="0" lang="en-US" altLang="en-US" sz="2000" dirty="0" smtClean="0"/>
              <a:t>Check CUNY Lab Safety Manual for glove </a:t>
            </a:r>
            <a:r>
              <a:rPr lang="en-US" altLang="en-US" sz="2000" dirty="0"/>
              <a:t>selection</a:t>
            </a:r>
            <a:r>
              <a:rPr lang="en-US" altLang="en-US" sz="2000" dirty="0" smtClean="0"/>
              <a:t>: </a:t>
            </a:r>
            <a:r>
              <a:rPr lang="en-US" altLang="en-US" sz="1800" dirty="0" smtClean="0"/>
              <a:t>http</a:t>
            </a:r>
            <a:r>
              <a:rPr lang="en-US" altLang="en-US" sz="1800" dirty="0"/>
              <a:t>://www2.cuny.edu/research/student-resources/laboratory-safety-manual</a:t>
            </a:r>
            <a:r>
              <a:rPr lang="en-US" altLang="en-US" sz="1800" dirty="0" smtClean="0"/>
              <a:t>/ </a:t>
            </a:r>
            <a:endParaRPr kumimoji="0" lang="en-US" altLang="en-US" sz="1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156" y="1864680"/>
            <a:ext cx="4350444" cy="194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3409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0375" y="5334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Exposure Control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447800"/>
            <a:ext cx="6096000" cy="44196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u="sng" dirty="0" smtClean="0"/>
              <a:t>Absorption:  Eye/ Face Protection</a:t>
            </a:r>
            <a:endParaRPr lang="en-US" altLang="en-US" dirty="0" smtClean="0"/>
          </a:p>
          <a:p>
            <a:r>
              <a:rPr lang="en-US" altLang="en-US" dirty="0" smtClean="0"/>
              <a:t>Labs are eye hazardous areas</a:t>
            </a:r>
          </a:p>
          <a:p>
            <a:r>
              <a:rPr lang="en-US" altLang="en-US" dirty="0" smtClean="0"/>
              <a:t>Safety glasses, goggles</a:t>
            </a:r>
          </a:p>
          <a:p>
            <a:r>
              <a:rPr lang="en-US" altLang="en-US" dirty="0" smtClean="0"/>
              <a:t>Face shields</a:t>
            </a:r>
          </a:p>
          <a:p>
            <a:r>
              <a:rPr lang="en-US" altLang="en-US" dirty="0" smtClean="0"/>
              <a:t>Consider</a:t>
            </a:r>
          </a:p>
          <a:p>
            <a:pPr lvl="1"/>
            <a:r>
              <a:rPr lang="en-US" altLang="en-US" dirty="0" smtClean="0"/>
              <a:t>Prescription</a:t>
            </a:r>
          </a:p>
          <a:p>
            <a:pPr lvl="1"/>
            <a:r>
              <a:rPr lang="en-US" altLang="en-US" dirty="0" smtClean="0"/>
              <a:t>Contact lenses</a:t>
            </a:r>
            <a:endParaRPr lang="en-US" altLang="en-US" dirty="0"/>
          </a:p>
          <a:p>
            <a:pPr lvl="1"/>
            <a:endParaRPr lang="en-US" altLang="en-US" dirty="0" smtClean="0"/>
          </a:p>
          <a:p>
            <a:pPr>
              <a:buFontTx/>
              <a:buNone/>
            </a:pPr>
            <a:endParaRPr lang="en-US" altLang="en-US" dirty="0" smtClean="0"/>
          </a:p>
        </p:txBody>
      </p:sp>
      <p:sp>
        <p:nvSpPr>
          <p:cNvPr id="2" name="AutoShape 4" descr="Image result for laboratory goggles minor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6" descr="Image result for laboratory goggles minorit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Image result for laboratory goggles minorit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124200"/>
            <a:ext cx="5281006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79195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12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Exposure Control</a:t>
            </a:r>
          </a:p>
        </p:txBody>
      </p:sp>
      <p:sp>
        <p:nvSpPr>
          <p:cNvPr id="30723" name="Rectangle 512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5638800" cy="4724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u="sng" dirty="0" smtClean="0"/>
              <a:t>Absorption:  Protective Clothing</a:t>
            </a:r>
          </a:p>
          <a:p>
            <a:r>
              <a:rPr lang="en-US" altLang="en-US" dirty="0" smtClean="0"/>
              <a:t>Also have to protect skin on other body parts</a:t>
            </a:r>
          </a:p>
          <a:p>
            <a:pPr>
              <a:spcBef>
                <a:spcPts val="1800"/>
              </a:spcBef>
            </a:pPr>
            <a:r>
              <a:rPr lang="en-US" altLang="en-US" dirty="0" smtClean="0"/>
              <a:t>Researchers have been injured: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775"/>
                    </a14:imgEffect>
                    <a14:imgEffect>
                      <a14:saturation sat="33000"/>
                    </a14:imgEffect>
                    <a14:imgEffect>
                      <a14:brightnessContrast bright="49000"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24000"/>
            <a:ext cx="2926080" cy="520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585652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5334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Prevent Absorption</a:t>
            </a:r>
          </a:p>
        </p:txBody>
      </p:sp>
      <p:pic>
        <p:nvPicPr>
          <p:cNvPr id="33795" name="Picture 15" descr="fo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43050"/>
            <a:ext cx="7316788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18"/>
          <p:cNvSpPr txBox="1">
            <a:spLocks noChangeArrowheads="1"/>
          </p:cNvSpPr>
          <p:nvPr/>
        </p:nvSpPr>
        <p:spPr bwMode="auto">
          <a:xfrm>
            <a:off x="1524000" y="4800600"/>
            <a:ext cx="1600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bg2"/>
                </a:solidFill>
              </a:rPr>
              <a:t>Sodium Hydroxide</a:t>
            </a:r>
          </a:p>
        </p:txBody>
      </p:sp>
    </p:spTree>
    <p:extLst>
      <p:ext uri="{BB962C8B-B14F-4D97-AF65-F5344CB8AC3E}">
        <p14:creationId xmlns:p14="http://schemas.microsoft.com/office/powerpoint/2010/main" val="4427377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Exposure Control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5105400" cy="44196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600" u="sng" dirty="0" smtClean="0"/>
              <a:t>Proper Lab Attire</a:t>
            </a:r>
            <a:endParaRPr lang="en-US" altLang="en-US" dirty="0" smtClean="0"/>
          </a:p>
          <a:p>
            <a:r>
              <a:rPr lang="en-US" altLang="en-US" dirty="0" smtClean="0"/>
              <a:t>Lab coat</a:t>
            </a:r>
          </a:p>
          <a:p>
            <a:r>
              <a:rPr lang="en-US" altLang="en-US" dirty="0" smtClean="0"/>
              <a:t>Pants or longer skirts</a:t>
            </a:r>
          </a:p>
          <a:p>
            <a:r>
              <a:rPr lang="en-US" altLang="en-US" dirty="0" smtClean="0"/>
              <a:t>Don’t wear too loose or too tight of clothing</a:t>
            </a:r>
          </a:p>
          <a:p>
            <a:r>
              <a:rPr lang="en-US" altLang="en-US" dirty="0"/>
              <a:t>Closed toe shoes (non-slip)</a:t>
            </a:r>
          </a:p>
          <a:p>
            <a:pPr marL="0" indent="0">
              <a:buNone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4499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Exposure Control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724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u="sng" smtClean="0"/>
              <a:t>Ingestion</a:t>
            </a:r>
            <a:r>
              <a:rPr lang="en-US" altLang="en-US" smtClean="0"/>
              <a:t>:</a:t>
            </a:r>
          </a:p>
          <a:p>
            <a:r>
              <a:rPr lang="en-US" altLang="en-US" smtClean="0"/>
              <a:t>No mouth pipetting !!!</a:t>
            </a:r>
          </a:p>
          <a:p>
            <a:r>
              <a:rPr lang="en-US" altLang="en-US" smtClean="0"/>
              <a:t>No eating, drinking or applying cosmetics in chemical use areas</a:t>
            </a:r>
          </a:p>
          <a:p>
            <a:r>
              <a:rPr lang="en-US" altLang="en-US" smtClean="0"/>
              <a:t>Wash hands before leaving the lab</a:t>
            </a:r>
          </a:p>
          <a:p>
            <a:r>
              <a:rPr lang="en-US" altLang="en-US" smtClean="0"/>
              <a:t>No food or drink storage in labs</a:t>
            </a:r>
          </a:p>
        </p:txBody>
      </p:sp>
      <p:pic>
        <p:nvPicPr>
          <p:cNvPr id="35844" name="Picture 5" descr="G29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800600"/>
            <a:ext cx="1685925" cy="1740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98324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smtClean="0"/>
              <a:t>Exposure Control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32004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mtClean="0"/>
              <a:t>	</a:t>
            </a:r>
            <a:r>
              <a:rPr lang="en-US" altLang="en-US" u="sng" smtClean="0"/>
              <a:t>Injection:</a:t>
            </a:r>
            <a:endParaRPr lang="en-US" altLang="en-US" smtClean="0"/>
          </a:p>
          <a:p>
            <a:pPr>
              <a:buFontTx/>
              <a:buNone/>
            </a:pPr>
            <a:r>
              <a:rPr lang="en-US" altLang="en-US" smtClean="0"/>
              <a:t>	Don’t directly handle broken glassware, needles and other sharp objects</a:t>
            </a:r>
          </a:p>
          <a:p>
            <a:pPr>
              <a:buFontTx/>
              <a:buNone/>
            </a:pPr>
            <a:endParaRPr lang="en-US" altLang="en-US" smtClean="0"/>
          </a:p>
        </p:txBody>
      </p:sp>
      <p:pic>
        <p:nvPicPr>
          <p:cNvPr id="36868" name="Picture 4" descr="bloody glass sli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0" t="3368" b="6477"/>
          <a:stretch>
            <a:fillRect/>
          </a:stretch>
        </p:blipFill>
        <p:spPr bwMode="auto">
          <a:xfrm>
            <a:off x="3429000" y="2057400"/>
            <a:ext cx="4800600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44170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856297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658338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Gather </a:t>
            </a:r>
            <a:r>
              <a:rPr lang="en-US" altLang="en-US" dirty="0"/>
              <a:t>Information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810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Blip>
                <a:blip r:embed="rId2"/>
              </a:buBlip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Blip>
                <a:blip r:embed="rId4"/>
              </a:buBlip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kern="0" dirty="0" smtClean="0"/>
              <a:t>OSHA Lab Standard </a:t>
            </a:r>
            <a:r>
              <a:rPr lang="en-US" altLang="en-US" sz="2000" kern="0" dirty="0" smtClean="0"/>
              <a:t>(29 CFR 1910.1450)</a:t>
            </a:r>
          </a:p>
          <a:p>
            <a:pPr lvl="1"/>
            <a:r>
              <a:rPr lang="en-US" altLang="en-US" sz="1600" kern="0" dirty="0">
                <a:hlinkClick r:id="rId5"/>
              </a:rPr>
              <a:t>https://</a:t>
            </a:r>
            <a:r>
              <a:rPr lang="en-US" altLang="en-US" sz="1600" kern="0" dirty="0" smtClean="0">
                <a:hlinkClick r:id="rId5"/>
              </a:rPr>
              <a:t>www.osha.gov/pls/oshaweb/owadisp.show_document?p_table=STANDARDS&amp;p_id=10106</a:t>
            </a:r>
            <a:endParaRPr lang="en-US" altLang="en-US" sz="1600" kern="0" dirty="0" smtClean="0"/>
          </a:p>
          <a:p>
            <a:r>
              <a:rPr lang="en-US" altLang="en-US" kern="0" dirty="0" smtClean="0"/>
              <a:t>NYS Right to Know/OSHA </a:t>
            </a:r>
            <a:r>
              <a:rPr lang="en-US" altLang="en-US" kern="0" dirty="0" err="1" smtClean="0"/>
              <a:t>HazCom</a:t>
            </a:r>
            <a:r>
              <a:rPr lang="en-US" altLang="en-US" kern="0" dirty="0" smtClean="0"/>
              <a:t> </a:t>
            </a:r>
            <a:br>
              <a:rPr lang="en-US" altLang="en-US" kern="0" dirty="0" smtClean="0"/>
            </a:br>
            <a:r>
              <a:rPr lang="en-US" altLang="en-US" sz="1800" kern="0" dirty="0" smtClean="0"/>
              <a:t>(</a:t>
            </a:r>
            <a:r>
              <a:rPr lang="en-US" altLang="en-US" sz="1800" kern="0" dirty="0"/>
              <a:t>29 CFR </a:t>
            </a:r>
            <a:r>
              <a:rPr lang="en-US" altLang="en-US" sz="1800" kern="0" dirty="0" smtClean="0"/>
              <a:t>1910.1200) </a:t>
            </a:r>
            <a:r>
              <a:rPr lang="en-US" altLang="en-US" sz="1600" kern="0" dirty="0" smtClean="0">
                <a:hlinkClick r:id="rId6"/>
              </a:rPr>
              <a:t>https</a:t>
            </a:r>
            <a:r>
              <a:rPr lang="en-US" altLang="en-US" sz="1600" kern="0" dirty="0">
                <a:hlinkClick r:id="rId6"/>
              </a:rPr>
              <a:t>://</a:t>
            </a:r>
            <a:r>
              <a:rPr lang="en-US" altLang="en-US" sz="1600" kern="0" dirty="0" smtClean="0">
                <a:hlinkClick r:id="rId6"/>
              </a:rPr>
              <a:t>www.osha.gov/dsg/hazcom/standards.html</a:t>
            </a:r>
            <a:r>
              <a:rPr lang="en-US" altLang="en-US" sz="1600" kern="0" dirty="0" smtClean="0"/>
              <a:t> </a:t>
            </a:r>
            <a:endParaRPr lang="en-US" altLang="en-US" kern="0" dirty="0" smtClean="0"/>
          </a:p>
          <a:p>
            <a:r>
              <a:rPr lang="en-US" altLang="en-US" kern="0" dirty="0" smtClean="0"/>
              <a:t>CUNY Lab Safety Manual</a:t>
            </a:r>
          </a:p>
          <a:p>
            <a:pPr lvl="1"/>
            <a:r>
              <a:rPr lang="en-US" altLang="en-US" sz="1600" kern="0" dirty="0">
                <a:hlinkClick r:id="rId7"/>
              </a:rPr>
              <a:t>http://www2.cuny.edu/research/student-resources/laboratory-safety-manual</a:t>
            </a:r>
            <a:r>
              <a:rPr lang="en-US" altLang="en-US" sz="1600" kern="0" dirty="0" smtClean="0">
                <a:hlinkClick r:id="rId7"/>
              </a:rPr>
              <a:t>/</a:t>
            </a:r>
            <a:r>
              <a:rPr lang="en-US" altLang="en-US" sz="1600" kern="0" dirty="0" smtClean="0"/>
              <a:t/>
            </a:r>
            <a:br>
              <a:rPr lang="en-US" altLang="en-US" sz="1600" kern="0" dirty="0" smtClean="0"/>
            </a:br>
            <a:r>
              <a:rPr lang="en-US" altLang="en-US" sz="1000" kern="0" dirty="0" smtClean="0"/>
              <a:t> </a:t>
            </a:r>
            <a:endParaRPr lang="en-US" altLang="en-US" sz="1600" kern="0" dirty="0"/>
          </a:p>
          <a:p>
            <a:r>
              <a:rPr lang="en-US" altLang="en-US" kern="0" dirty="0" smtClean="0"/>
              <a:t>Chemical Hygiene Plan</a:t>
            </a:r>
          </a:p>
          <a:p>
            <a:pPr lvl="1"/>
            <a:r>
              <a:rPr lang="en-US" altLang="en-US" sz="1600" kern="0" dirty="0" smtClean="0"/>
              <a:t>Each laboratory responsible for developing Lab Safety Plan</a:t>
            </a:r>
          </a:p>
          <a:p>
            <a:pPr lvl="1"/>
            <a:endParaRPr lang="en-US" alt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9661505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838200"/>
            <a:ext cx="869799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541856"/>
      </p:ext>
    </p:extLst>
  </p:cSld>
  <p:clrMapOvr>
    <a:masterClrMapping/>
  </p:clrMapOvr>
  <p:transition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3400" y="866775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kern="0" dirty="0" smtClean="0"/>
              <a:t>Corrosives</a:t>
            </a:r>
          </a:p>
        </p:txBody>
      </p:sp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85" y="1752600"/>
            <a:ext cx="8734629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715193"/>
      </p:ext>
    </p:extLst>
  </p:cSld>
  <p:clrMapOvr>
    <a:masterClrMapping/>
  </p:clrMapOvr>
  <p:transition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3400" y="609600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kern="0" dirty="0" smtClean="0"/>
              <a:t>Corrosives</a:t>
            </a:r>
          </a:p>
        </p:txBody>
      </p:sp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2739"/>
            <a:ext cx="8067675" cy="404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9233255"/>
      </p:ext>
    </p:extLst>
  </p:cSld>
  <p:clrMapOvr>
    <a:masterClrMapping/>
  </p:clrMapOvr>
  <p:transition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7200" y="485775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kern="0" dirty="0" smtClean="0"/>
              <a:t>Oxidizers</a:t>
            </a:r>
          </a:p>
        </p:txBody>
      </p:sp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3" y="1438275"/>
            <a:ext cx="8926573" cy="516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649792"/>
      </p:ext>
    </p:extLst>
  </p:cSld>
  <p:clrMapOvr>
    <a:masterClrMapping/>
  </p:clrMapOvr>
  <p:transition>
    <p:fade thruBlk="1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7200" y="609600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kern="0" dirty="0" smtClean="0"/>
              <a:t>Oxidizers</a:t>
            </a:r>
          </a:p>
        </p:txBody>
      </p:sp>
      <p:pic>
        <p:nvPicPr>
          <p:cNvPr id="136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7" y="1600200"/>
            <a:ext cx="8277225" cy="402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834522"/>
      </p:ext>
    </p:extLst>
  </p:cSld>
  <p:clrMapOvr>
    <a:masterClrMapping/>
  </p:clrMapOvr>
  <p:transition>
    <p:fade thruBlk="1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80987" y="485775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kern="0" dirty="0" smtClean="0"/>
              <a:t>Peroxides</a:t>
            </a:r>
          </a:p>
        </p:txBody>
      </p:sp>
      <p:pic>
        <p:nvPicPr>
          <p:cNvPr id="137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0" y="28575"/>
            <a:ext cx="14859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95425"/>
            <a:ext cx="8486775" cy="499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354493"/>
      </p:ext>
    </p:extLst>
  </p:cSld>
  <p:clrMapOvr>
    <a:masterClrMapping/>
  </p:clrMapOvr>
  <p:transition>
    <p:fade thruBlk="1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3400" y="381000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kern="0" dirty="0" smtClean="0"/>
              <a:t>Peroxides</a:t>
            </a:r>
          </a:p>
        </p:txBody>
      </p:sp>
      <p:pic>
        <p:nvPicPr>
          <p:cNvPr id="140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8458200" cy="4847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1119698"/>
      </p:ext>
    </p:extLst>
  </p:cSld>
  <p:clrMapOvr>
    <a:masterClrMapping/>
  </p:clrMapOvr>
  <p:transition>
    <p:fade thruBlk="1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7187" y="571501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kern="0" dirty="0" smtClean="0"/>
              <a:t>Reactive Chemicals</a:t>
            </a:r>
          </a:p>
        </p:txBody>
      </p:sp>
      <p:pic>
        <p:nvPicPr>
          <p:cNvPr id="141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" y="1905000"/>
            <a:ext cx="8467725" cy="464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058" y="1"/>
            <a:ext cx="210255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605378"/>
      </p:ext>
    </p:extLst>
  </p:cSld>
  <p:clrMapOvr>
    <a:masterClrMapping/>
  </p:clrMapOvr>
  <p:transition>
    <p:fade thruBlk="1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95300" y="533400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600" kern="0" dirty="0" smtClean="0"/>
              <a:t>Water Reactive Chemicals</a:t>
            </a:r>
          </a:p>
        </p:txBody>
      </p:sp>
      <p:pic>
        <p:nvPicPr>
          <p:cNvPr id="143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28775"/>
            <a:ext cx="8048625" cy="4919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71322"/>
      </p:ext>
    </p:extLst>
  </p:cSld>
  <p:clrMapOvr>
    <a:masterClrMapping/>
  </p:clrMapOvr>
  <p:transition>
    <p:fade thruBlk="1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7200" y="523875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600" kern="0" dirty="0" smtClean="0"/>
              <a:t>Pyrophoric Chemicals</a:t>
            </a:r>
          </a:p>
        </p:txBody>
      </p:sp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600"/>
            <a:ext cx="8160337" cy="4583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271169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15888"/>
            <a:ext cx="9329738" cy="701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2307657"/>
      </p:ext>
    </p:extLst>
  </p:cSld>
  <p:clrMapOvr>
    <a:masterClrMapping/>
  </p:clrMapOvr>
  <p:transition>
    <p:fade thruBlk="1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3400" y="609600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600" kern="0" dirty="0" smtClean="0"/>
              <a:t>Pyrophoric Chemicals</a:t>
            </a:r>
          </a:p>
        </p:txBody>
      </p:sp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7" y="1905000"/>
            <a:ext cx="8277225" cy="3704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7261160"/>
      </p:ext>
    </p:extLst>
  </p:cSld>
  <p:clrMapOvr>
    <a:masterClrMapping/>
  </p:clrMapOvr>
  <p:transition>
    <p:fade thruBlk="1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42925" y="485774"/>
            <a:ext cx="82296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600" kern="0" dirty="0" smtClean="0"/>
              <a:t>Highly Toxic/Particularly Hazardous Substances</a:t>
            </a:r>
          </a:p>
        </p:txBody>
      </p:sp>
      <p:pic>
        <p:nvPicPr>
          <p:cNvPr id="144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67000"/>
            <a:ext cx="8229600" cy="313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821214"/>
      </p:ext>
    </p:extLst>
  </p:cSld>
  <p:clrMapOvr>
    <a:masterClrMapping/>
  </p:clrMapOvr>
  <p:transition>
    <p:fade thruBlk="1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95300" y="457200"/>
            <a:ext cx="82296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600" kern="0" dirty="0" smtClean="0"/>
              <a:t>Highly Toxic/Particularly Hazardous Substances</a:t>
            </a:r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1981200"/>
            <a:ext cx="8172450" cy="4184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2117852"/>
      </p:ext>
    </p:extLst>
  </p:cSld>
  <p:clrMapOvr>
    <a:masterClrMapping/>
  </p:clrMapOvr>
  <p:transition>
    <p:fade thruBlk="1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3400" y="504825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600" kern="0" dirty="0" smtClean="0"/>
              <a:t>Cryogenic Materials</a:t>
            </a:r>
          </a:p>
        </p:txBody>
      </p:sp>
      <p:pic>
        <p:nvPicPr>
          <p:cNvPr id="148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8" y="1752600"/>
            <a:ext cx="8577263" cy="470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5924812"/>
      </p:ext>
    </p:extLst>
  </p:cSld>
  <p:clrMapOvr>
    <a:masterClrMapping/>
  </p:clrMapOvr>
  <p:transition>
    <p:fade thruBlk="1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191000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altLang="en-US" sz="2400" dirty="0"/>
              <a:t>If you suspect that there is a gas leak or smell of an egg like odor, then it may be a gas leak. </a:t>
            </a:r>
          </a:p>
          <a:p>
            <a:pPr>
              <a:buFont typeface="Arial" charset="0"/>
              <a:buChar char="•"/>
            </a:pPr>
            <a:r>
              <a:rPr lang="en-US" altLang="en-US" sz="2400" dirty="0"/>
              <a:t>Gas is odorless and can be difficult to detect</a:t>
            </a:r>
          </a:p>
          <a:p>
            <a:pPr>
              <a:buFont typeface="Arial" charset="0"/>
              <a:buChar char="•"/>
            </a:pPr>
            <a:r>
              <a:rPr lang="en-US" altLang="en-US" sz="2400" dirty="0"/>
              <a:t>Ensure lights are turned off  </a:t>
            </a:r>
          </a:p>
          <a:p>
            <a:pPr>
              <a:buFont typeface="Arial" charset="0"/>
              <a:buChar char="•"/>
            </a:pPr>
            <a:r>
              <a:rPr lang="en-US" altLang="en-US" sz="2400" dirty="0"/>
              <a:t>Evacuate the room or </a:t>
            </a:r>
            <a:r>
              <a:rPr lang="en-US" altLang="en-US" sz="2400" dirty="0" smtClean="0"/>
              <a:t>facility</a:t>
            </a:r>
            <a:endParaRPr lang="en-US" altLang="en-US" sz="24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3400" y="866775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600" kern="0" dirty="0" smtClean="0"/>
              <a:t>Natural Gas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419600"/>
            <a:ext cx="28575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2417227"/>
      </p:ext>
    </p:extLst>
  </p:cSld>
  <p:clrMapOvr>
    <a:masterClrMapping/>
  </p:clrMapOvr>
  <p:transition>
    <p:fade thruBlk="1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check </a:t>
            </a:r>
            <a:r>
              <a:rPr lang="en-US" sz="2400" dirty="0"/>
              <a:t>all equipment for damaged and worn insulation on wiring</a:t>
            </a:r>
          </a:p>
          <a:p>
            <a:r>
              <a:rPr lang="en-US" sz="2400" dirty="0" smtClean="0"/>
              <a:t>connect </a:t>
            </a:r>
            <a:r>
              <a:rPr lang="en-US" sz="2400" dirty="0"/>
              <a:t>ground wires to clean metal</a:t>
            </a:r>
          </a:p>
          <a:p>
            <a:r>
              <a:rPr lang="en-US" sz="2400" dirty="0" smtClean="0"/>
              <a:t>keep </a:t>
            </a:r>
            <a:r>
              <a:rPr lang="en-US" sz="2400" dirty="0"/>
              <a:t>wires and other electrical equipment away from water </a:t>
            </a:r>
            <a:r>
              <a:rPr lang="en-US" sz="2400" dirty="0" smtClean="0"/>
              <a:t>&amp; hot </a:t>
            </a:r>
            <a:r>
              <a:rPr lang="en-US" sz="2400" dirty="0"/>
              <a:t>surfaces</a:t>
            </a:r>
          </a:p>
          <a:p>
            <a:r>
              <a:rPr lang="en-US" sz="2400" dirty="0" smtClean="0"/>
              <a:t>avoid </a:t>
            </a:r>
            <a:r>
              <a:rPr lang="en-US" sz="2400" dirty="0"/>
              <a:t>use of extension cords,(designed for temporary use only)</a:t>
            </a:r>
          </a:p>
          <a:p>
            <a:r>
              <a:rPr lang="en-US" sz="2400" dirty="0" smtClean="0"/>
              <a:t>avoid </a:t>
            </a:r>
            <a:r>
              <a:rPr lang="en-US" sz="2400" dirty="0"/>
              <a:t>homemade/makeshift wiring (use approved </a:t>
            </a:r>
            <a:r>
              <a:rPr lang="en-US" sz="2400" dirty="0" smtClean="0"/>
              <a:t>wiring methods</a:t>
            </a:r>
            <a:r>
              <a:rPr lang="en-US" sz="2400" dirty="0"/>
              <a:t>)</a:t>
            </a:r>
          </a:p>
          <a:p>
            <a:r>
              <a:rPr lang="en-US" sz="2400" dirty="0" smtClean="0"/>
              <a:t>never </a:t>
            </a:r>
            <a:r>
              <a:rPr lang="en-US" sz="2400" dirty="0"/>
              <a:t>touch a switch/outlet with wet hands</a:t>
            </a:r>
          </a:p>
          <a:p>
            <a:r>
              <a:rPr lang="en-US" sz="2400" dirty="0" smtClean="0"/>
              <a:t>do </a:t>
            </a:r>
            <a:r>
              <a:rPr lang="en-US" sz="2400" dirty="0"/>
              <a:t>not use electrical equipment in a flammable atmosphere (</a:t>
            </a:r>
            <a:r>
              <a:rPr lang="en-US" sz="2400" dirty="0" smtClean="0"/>
              <a:t>I.e. electrical </a:t>
            </a:r>
            <a:r>
              <a:rPr lang="en-US" sz="2400" dirty="0"/>
              <a:t>plug strip in a fume hood)</a:t>
            </a:r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33400" y="609600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3600" kern="0" dirty="0" smtClean="0"/>
              <a:t>Electrical Equipment</a:t>
            </a:r>
          </a:p>
        </p:txBody>
      </p:sp>
    </p:spTree>
    <p:extLst>
      <p:ext uri="{BB962C8B-B14F-4D97-AF65-F5344CB8AC3E}">
        <p14:creationId xmlns:p14="http://schemas.microsoft.com/office/powerpoint/2010/main" val="3161377460"/>
      </p:ext>
    </p:extLst>
  </p:cSld>
  <p:clrMapOvr>
    <a:masterClrMapping/>
  </p:clrMapOvr>
  <p:transition>
    <p:fade thruBlk="1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CHEMICAL STORAGE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58674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u="sng" dirty="0" smtClean="0"/>
              <a:t>Provide Lab Security</a:t>
            </a:r>
            <a:r>
              <a:rPr lang="en-US" altLang="en-US" dirty="0" smtClean="0"/>
              <a:t> </a:t>
            </a:r>
          </a:p>
          <a:p>
            <a:r>
              <a:rPr lang="en-US" altLang="en-US" dirty="0" smtClean="0"/>
              <a:t>Keep the public from your chemicals</a:t>
            </a:r>
          </a:p>
          <a:p>
            <a:r>
              <a:rPr lang="en-US" altLang="en-US" dirty="0" smtClean="0"/>
              <a:t>Systems already in place:</a:t>
            </a:r>
          </a:p>
          <a:p>
            <a:pPr lvl="1"/>
            <a:r>
              <a:rPr lang="en-US" altLang="en-US" dirty="0" smtClean="0"/>
              <a:t>Lock your lab when unattended</a:t>
            </a:r>
          </a:p>
          <a:p>
            <a:pPr lvl="1"/>
            <a:r>
              <a:rPr lang="en-US" altLang="en-US" dirty="0" smtClean="0"/>
              <a:t>Do not prop open building doors</a:t>
            </a:r>
          </a:p>
          <a:p>
            <a:pPr algn="r">
              <a:buFontTx/>
              <a:buNone/>
            </a:pPr>
            <a:endParaRPr lang="en-US" altLang="en-US" i="1" dirty="0" smtClean="0"/>
          </a:p>
        </p:txBody>
      </p:sp>
      <p:graphicFrame>
        <p:nvGraphicFramePr>
          <p:cNvPr id="39940" name="Object 4"/>
          <p:cNvGraphicFramePr>
            <a:graphicFrameLocks noChangeAspect="1"/>
          </p:cNvGraphicFramePr>
          <p:nvPr/>
        </p:nvGraphicFramePr>
        <p:xfrm>
          <a:off x="5638800" y="2362200"/>
          <a:ext cx="2205038" cy="163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3" name="Clip" r:id="rId4" imgW="3344863" imgH="2476500" progId="MS_ClipArt_Gallery.2">
                  <p:embed/>
                </p:oleObj>
              </mc:Choice>
              <mc:Fallback>
                <p:oleObj name="Clip" r:id="rId4" imgW="3344863" imgH="247650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362200"/>
                        <a:ext cx="2205038" cy="163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10401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09575"/>
            <a:ext cx="8153400" cy="1143000"/>
          </a:xfrm>
        </p:spPr>
        <p:txBody>
          <a:bodyPr/>
          <a:lstStyle/>
          <a:p>
            <a:pPr algn="ctr"/>
            <a:r>
              <a:rPr lang="en-US" altLang="en-US" dirty="0" smtClean="0"/>
              <a:t>CHEMICAL STORAGE</a:t>
            </a:r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8801"/>
            <a:ext cx="85534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9370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66350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050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/>
          <a:lstStyle/>
          <a:p>
            <a:pPr algn="l"/>
            <a:r>
              <a:rPr lang="en-US" altLang="en-US" dirty="0" smtClean="0"/>
              <a:t>CHEMICAL STORAGE</a:t>
            </a:r>
          </a:p>
        </p:txBody>
      </p:sp>
      <p:sp>
        <p:nvSpPr>
          <p:cNvPr id="44035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267200" cy="4114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3600" dirty="0" smtClean="0"/>
              <a:t>Flammables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Refrigerators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explosion proof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flammables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regular</a:t>
            </a:r>
          </a:p>
          <a:p>
            <a:pPr lvl="1">
              <a:lnSpc>
                <a:spcPct val="90000"/>
              </a:lnSpc>
            </a:pPr>
            <a:endParaRPr lang="en-US" altLang="en-US" dirty="0" smtClean="0"/>
          </a:p>
          <a:p>
            <a:pPr lvl="1">
              <a:lnSpc>
                <a:spcPct val="90000"/>
              </a:lnSpc>
            </a:pPr>
            <a:endParaRPr lang="en-US" altLang="en-US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 smtClean="0"/>
              <a:t>1 gal of </a:t>
            </a:r>
            <a:r>
              <a:rPr lang="en-US" altLang="en-US" sz="2000" dirty="0" err="1" smtClean="0">
                <a:solidFill>
                  <a:schemeClr val="tx2"/>
                </a:solidFill>
              </a:rPr>
              <a:t>isopentane</a:t>
            </a:r>
            <a:r>
              <a:rPr lang="en-US" altLang="en-US" sz="2000" dirty="0" smtClean="0">
                <a:solidFill>
                  <a:schemeClr val="hlink"/>
                </a:solidFill>
              </a:rPr>
              <a:t> </a:t>
            </a:r>
            <a:r>
              <a:rPr lang="en-US" altLang="en-US" sz="2000" dirty="0" smtClean="0">
                <a:solidFill>
                  <a:schemeClr val="tx2"/>
                </a:solidFill>
              </a:rPr>
              <a:t>did this</a:t>
            </a:r>
            <a:r>
              <a:rPr lang="en-US" altLang="en-US" sz="2000" dirty="0" smtClean="0"/>
              <a:t>  </a:t>
            </a:r>
            <a:endParaRPr lang="en-US" altLang="en-US" dirty="0" smtClean="0"/>
          </a:p>
          <a:p>
            <a:pPr lvl="1">
              <a:lnSpc>
                <a:spcPct val="90000"/>
              </a:lnSpc>
            </a:pPr>
            <a:endParaRPr lang="en-US" altLang="en-US" dirty="0" smtClean="0"/>
          </a:p>
          <a:p>
            <a:pPr lvl="1" algn="r">
              <a:lnSpc>
                <a:spcPct val="90000"/>
              </a:lnSpc>
              <a:buFontTx/>
              <a:buNone/>
            </a:pPr>
            <a:endParaRPr lang="en-US" altLang="en-US" dirty="0" smtClean="0"/>
          </a:p>
        </p:txBody>
      </p:sp>
      <p:graphicFrame>
        <p:nvGraphicFramePr>
          <p:cNvPr id="44036" name="Object 2061"/>
          <p:cNvGraphicFramePr>
            <a:graphicFrameLocks noChangeAspect="1"/>
          </p:cNvGraphicFramePr>
          <p:nvPr/>
        </p:nvGraphicFramePr>
        <p:xfrm>
          <a:off x="4648200" y="1600200"/>
          <a:ext cx="3733800" cy="469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5" name="Photo Editor Photo" r:id="rId4" imgW="2849524" imgH="4389500" progId="MSPhotoEd.3">
                  <p:embed/>
                </p:oleObj>
              </mc:Choice>
              <mc:Fallback>
                <p:oleObj name="Photo Editor Photo" r:id="rId4" imgW="2849524" imgH="438950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6944"/>
                      <a:stretch>
                        <a:fillRect/>
                      </a:stretch>
                    </p:blipFill>
                    <p:spPr bwMode="auto">
                      <a:xfrm>
                        <a:off x="4648200" y="1600200"/>
                        <a:ext cx="3733800" cy="469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7" name="AutoShape 2063"/>
          <p:cNvSpPr>
            <a:spLocks noChangeArrowheads="1"/>
          </p:cNvSpPr>
          <p:nvPr/>
        </p:nvSpPr>
        <p:spPr bwMode="auto">
          <a:xfrm>
            <a:off x="3657600" y="5715000"/>
            <a:ext cx="838200" cy="485775"/>
          </a:xfrm>
          <a:prstGeom prst="rightArrow">
            <a:avLst>
              <a:gd name="adj1" fmla="val 50000"/>
              <a:gd name="adj2" fmla="val 43137"/>
            </a:avLst>
          </a:prstGeom>
          <a:solidFill>
            <a:schemeClr val="hlink"/>
          </a:solidFill>
          <a:ln w="12700" cap="sq">
            <a:solidFill>
              <a:schemeClr val="accent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78689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/>
          <a:lstStyle/>
          <a:p>
            <a:r>
              <a:rPr lang="en-US" sz="3200" dirty="0" smtClean="0"/>
              <a:t>OSHA Lab Safety Standard Requires Employer to inform workers of: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724400"/>
          </a:xfrm>
        </p:spPr>
        <p:txBody>
          <a:bodyPr/>
          <a:lstStyle/>
          <a:p>
            <a:r>
              <a:rPr lang="en-US" sz="2000" dirty="0" smtClean="0"/>
              <a:t>The </a:t>
            </a:r>
            <a:r>
              <a:rPr lang="en-US" sz="2000" dirty="0"/>
              <a:t>content of the OSHA Laboratory </a:t>
            </a:r>
            <a:r>
              <a:rPr lang="en-US" sz="2000" dirty="0" smtClean="0"/>
              <a:t>standard and </a:t>
            </a:r>
            <a:r>
              <a:rPr lang="en-US" sz="2000" dirty="0"/>
              <a:t>its </a:t>
            </a:r>
            <a:r>
              <a:rPr lang="en-US" sz="2000" dirty="0" smtClean="0"/>
              <a:t>appendices</a:t>
            </a:r>
            <a:endParaRPr lang="en-US" sz="2000" dirty="0"/>
          </a:p>
          <a:p>
            <a:r>
              <a:rPr lang="en-US" sz="2000" dirty="0" smtClean="0"/>
              <a:t>The </a:t>
            </a:r>
            <a:r>
              <a:rPr lang="en-US" sz="2000" dirty="0"/>
              <a:t>location and availability of the </a:t>
            </a:r>
            <a:r>
              <a:rPr lang="en-US" sz="2000" dirty="0" smtClean="0"/>
              <a:t>Chemical Hygiene </a:t>
            </a:r>
            <a:r>
              <a:rPr lang="en-US" sz="2000" dirty="0"/>
              <a:t>Plan;</a:t>
            </a:r>
          </a:p>
          <a:p>
            <a:r>
              <a:rPr lang="en-US" sz="2000" dirty="0" smtClean="0"/>
              <a:t>Permissible </a:t>
            </a:r>
            <a:r>
              <a:rPr lang="en-US" sz="2000" dirty="0"/>
              <a:t>exposure limits (PELs) for </a:t>
            </a:r>
            <a:r>
              <a:rPr lang="en-US" sz="2000" dirty="0" smtClean="0"/>
              <a:t>OSHA-regulated </a:t>
            </a:r>
            <a:r>
              <a:rPr lang="en-US" sz="2000" dirty="0"/>
              <a:t>substances, or recommended </a:t>
            </a:r>
            <a:r>
              <a:rPr lang="en-US" sz="2000" dirty="0" smtClean="0"/>
              <a:t>exposure </a:t>
            </a:r>
            <a:r>
              <a:rPr lang="en-US" sz="2000" dirty="0"/>
              <a:t>levels for other hazardous chemicals </a:t>
            </a:r>
            <a:r>
              <a:rPr lang="en-US" sz="2000" dirty="0" smtClean="0"/>
              <a:t>where there </a:t>
            </a:r>
            <a:r>
              <a:rPr lang="en-US" sz="2000" dirty="0"/>
              <a:t>is no applicable standard;</a:t>
            </a:r>
          </a:p>
          <a:p>
            <a:r>
              <a:rPr lang="en-US" sz="2000" dirty="0" smtClean="0"/>
              <a:t>Signs </a:t>
            </a:r>
            <a:r>
              <a:rPr lang="en-US" sz="2000" dirty="0"/>
              <a:t>and symptoms associated with </a:t>
            </a:r>
            <a:r>
              <a:rPr lang="en-US" sz="2000" dirty="0" smtClean="0"/>
              <a:t>exposure to </a:t>
            </a:r>
            <a:r>
              <a:rPr lang="en-US" sz="2000" dirty="0"/>
              <a:t>hazardous chemicals in the laboratory; and</a:t>
            </a:r>
          </a:p>
          <a:p>
            <a:r>
              <a:rPr lang="en-US" sz="2000" dirty="0" smtClean="0"/>
              <a:t>The </a:t>
            </a:r>
            <a:r>
              <a:rPr lang="en-US" sz="2000" dirty="0"/>
              <a:t>location and availability of reference </a:t>
            </a:r>
            <a:r>
              <a:rPr lang="en-US" sz="2000" dirty="0" smtClean="0"/>
              <a:t>materials </a:t>
            </a:r>
            <a:r>
              <a:rPr lang="en-US" sz="2000" dirty="0"/>
              <a:t>on the hazards, safe handling, storage </a:t>
            </a:r>
            <a:r>
              <a:rPr lang="en-US" sz="2000" dirty="0" smtClean="0"/>
              <a:t>and disposal </a:t>
            </a:r>
            <a:r>
              <a:rPr lang="en-US" sz="2000" dirty="0"/>
              <a:t>of hazardous chemicals in the </a:t>
            </a:r>
            <a:r>
              <a:rPr lang="en-US" sz="2000" dirty="0" smtClean="0"/>
              <a:t>laboratory</a:t>
            </a:r>
            <a:r>
              <a:rPr lang="en-US" sz="2000" dirty="0"/>
              <a:t>, including, but not limited to, </a:t>
            </a:r>
            <a:r>
              <a:rPr lang="en-US" sz="2000" dirty="0" smtClean="0"/>
              <a:t>SDSs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049611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/>
              <a:t>Compressed Gases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5200" y="1447800"/>
            <a:ext cx="5410200" cy="5105400"/>
          </a:xfrm>
        </p:spPr>
        <p:txBody>
          <a:bodyPr/>
          <a:lstStyle/>
          <a:p>
            <a:r>
              <a:rPr lang="en-US" sz="2000" dirty="0" smtClean="0"/>
              <a:t>Properly </a:t>
            </a:r>
            <a:r>
              <a:rPr lang="en-US" sz="2000" dirty="0"/>
              <a:t>secure at all times</a:t>
            </a:r>
          </a:p>
          <a:p>
            <a:pPr lvl="1"/>
            <a:r>
              <a:rPr lang="en-US" sz="1600" dirty="0" smtClean="0"/>
              <a:t>Straps</a:t>
            </a:r>
            <a:r>
              <a:rPr lang="en-US" sz="1600" dirty="0"/>
              <a:t>, belts, or chains</a:t>
            </a:r>
          </a:p>
          <a:p>
            <a:r>
              <a:rPr lang="en-US" sz="2000" dirty="0" smtClean="0"/>
              <a:t>Keep </a:t>
            </a:r>
            <a:r>
              <a:rPr lang="en-US" sz="2000" dirty="0"/>
              <a:t>valve caps on unless the </a:t>
            </a:r>
            <a:r>
              <a:rPr lang="en-US" sz="2000" dirty="0" smtClean="0"/>
              <a:t>cylinder is </a:t>
            </a:r>
            <a:r>
              <a:rPr lang="en-US" sz="2000" dirty="0"/>
              <a:t>being used</a:t>
            </a:r>
          </a:p>
          <a:p>
            <a:r>
              <a:rPr lang="en-US" sz="2000" dirty="0" smtClean="0"/>
              <a:t>Store </a:t>
            </a:r>
            <a:r>
              <a:rPr lang="en-US" sz="2000" dirty="0"/>
              <a:t>in a well ventilated area</a:t>
            </a:r>
          </a:p>
          <a:p>
            <a:pPr lvl="1"/>
            <a:r>
              <a:rPr lang="en-US" sz="1600" dirty="0" smtClean="0"/>
              <a:t>Keep </a:t>
            </a:r>
            <a:r>
              <a:rPr lang="en-US" sz="1600" dirty="0"/>
              <a:t>away from heat or ignition sources</a:t>
            </a:r>
          </a:p>
          <a:p>
            <a:pPr lvl="1"/>
            <a:r>
              <a:rPr lang="en-US" sz="1600" dirty="0" smtClean="0"/>
              <a:t>Keep </a:t>
            </a:r>
            <a:r>
              <a:rPr lang="en-US" sz="1600" dirty="0"/>
              <a:t>away from electrical circuits</a:t>
            </a:r>
          </a:p>
          <a:p>
            <a:r>
              <a:rPr lang="en-US" sz="2000" dirty="0" smtClean="0"/>
              <a:t>Segregate </a:t>
            </a:r>
            <a:r>
              <a:rPr lang="en-US" sz="2000" dirty="0"/>
              <a:t>Oxygen cylinders (empty or full) from fuel-gas cylinders and </a:t>
            </a:r>
            <a:r>
              <a:rPr lang="en-US" sz="2000" dirty="0" smtClean="0"/>
              <a:t>combustible materials</a:t>
            </a:r>
            <a:endParaRPr lang="en-US" sz="2000" dirty="0"/>
          </a:p>
          <a:p>
            <a:pPr lvl="1"/>
            <a:r>
              <a:rPr lang="en-US" sz="1600" dirty="0" smtClean="0"/>
              <a:t>20 </a:t>
            </a:r>
            <a:r>
              <a:rPr lang="en-US" sz="1600" dirty="0"/>
              <a:t>feet minimum distance</a:t>
            </a:r>
          </a:p>
          <a:p>
            <a:r>
              <a:rPr lang="en-US" sz="2000" dirty="0" smtClean="0"/>
              <a:t>Store </a:t>
            </a:r>
            <a:r>
              <a:rPr lang="en-US" sz="2000" dirty="0"/>
              <a:t>flammable gas cylinders away from oxygen, nitrous oxide cylinders.</a:t>
            </a:r>
          </a:p>
          <a:p>
            <a:r>
              <a:rPr lang="en-US" sz="2000" dirty="0" smtClean="0"/>
              <a:t>Segregate </a:t>
            </a:r>
            <a:r>
              <a:rPr lang="en-US" sz="2000" dirty="0"/>
              <a:t>full and empty cylinders</a:t>
            </a:r>
          </a:p>
          <a:p>
            <a:pPr lvl="1"/>
            <a:r>
              <a:rPr lang="en-US" sz="1600" dirty="0" smtClean="0"/>
              <a:t>Label </a:t>
            </a:r>
            <a:r>
              <a:rPr lang="en-US" sz="1600" dirty="0"/>
              <a:t>empty cylinders to prevent confusion</a:t>
            </a:r>
          </a:p>
          <a:p>
            <a:pPr lvl="1"/>
            <a:r>
              <a:rPr lang="en-US" sz="1600" dirty="0" smtClean="0"/>
              <a:t>Empty </a:t>
            </a:r>
            <a:r>
              <a:rPr lang="en-US" sz="1600" dirty="0"/>
              <a:t>cylinders should be returned to Vendor</a:t>
            </a:r>
            <a:endParaRPr lang="en-US" altLang="en-US" sz="2800" i="1" dirty="0" smtClean="0"/>
          </a:p>
        </p:txBody>
      </p:sp>
      <p:pic>
        <p:nvPicPr>
          <p:cNvPr id="45060" name="Picture 4" descr="Gasrest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85950"/>
            <a:ext cx="30480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228819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pPr algn="ctr"/>
            <a:r>
              <a:rPr lang="en-US" altLang="en-US" sz="3600" dirty="0" smtClean="0"/>
              <a:t>SHIPPING SAMPLES/CHEMICALS</a:t>
            </a:r>
          </a:p>
        </p:txBody>
      </p:sp>
      <p:sp>
        <p:nvSpPr>
          <p:cNvPr id="5017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All shippers (</a:t>
            </a:r>
            <a:r>
              <a:rPr lang="en-US" altLang="en-US" dirty="0" err="1" smtClean="0"/>
              <a:t>Fedex</a:t>
            </a:r>
            <a:r>
              <a:rPr lang="en-US" altLang="en-US" dirty="0" smtClean="0"/>
              <a:t>, UPS) will require you to state if a “Dangerous Good”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Determine if hazardous material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Toxic, biohazard, corrosive, flammable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Dry Ice. Compressed gasses (even air)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Proper packaging and labeling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Use only specifically designed packages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Shipping papers signed by certified person</a:t>
            </a:r>
          </a:p>
        </p:txBody>
      </p:sp>
    </p:spTree>
    <p:extLst>
      <p:ext uri="{BB962C8B-B14F-4D97-AF65-F5344CB8AC3E}">
        <p14:creationId xmlns:p14="http://schemas.microsoft.com/office/powerpoint/2010/main" val="3840482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Identify Wastes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2620" y="1524000"/>
            <a:ext cx="77724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 smtClean="0"/>
              <a:t>All chemical waste is treated as hazardous, except: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Certain Buffer Solutions, Salts, Sugars and Amino Acids</a:t>
            </a:r>
            <a:endParaRPr lang="en-US" altLang="en-US" sz="2000" dirty="0" smtClean="0"/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empty containers, 5 gallons or smaller, that did not contain acutely hazardous material (E.g.: </a:t>
            </a:r>
            <a:r>
              <a:rPr lang="en-US" altLang="en-US" sz="2400" dirty="0" err="1" smtClean="0"/>
              <a:t>acrolein</a:t>
            </a:r>
            <a:r>
              <a:rPr lang="en-US" altLang="en-US" sz="2400" dirty="0" smtClean="0"/>
              <a:t>; see website)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 smtClean="0"/>
              <a:t>Mixed waste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biohazardous + chemical  </a:t>
            </a:r>
            <a:r>
              <a:rPr lang="en-US" altLang="en-US" sz="2400" dirty="0" smtClean="0">
                <a:sym typeface="Symbol" pitchFamily="18" charset="2"/>
              </a:rPr>
              <a:t>  chemical waste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 smtClean="0"/>
              <a:t>Deactivate any biological organisms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radioactive + chemical </a:t>
            </a:r>
            <a:r>
              <a:rPr lang="en-US" altLang="en-US" sz="2400" dirty="0" smtClean="0">
                <a:sym typeface="Symbol" pitchFamily="18" charset="2"/>
              </a:rPr>
              <a:t>  “call EH&amp;S first”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 smtClean="0">
                <a:sym typeface="Symbol" pitchFamily="18" charset="2"/>
              </a:rPr>
              <a:t>Short half-life preferred (32P)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 smtClean="0">
                <a:sym typeface="Symbol" pitchFamily="18" charset="2"/>
              </a:rPr>
              <a:t>Treat the chemical portion</a:t>
            </a:r>
          </a:p>
        </p:txBody>
      </p:sp>
    </p:spTree>
    <p:extLst>
      <p:ext uri="{BB962C8B-B14F-4D97-AF65-F5344CB8AC3E}">
        <p14:creationId xmlns:p14="http://schemas.microsoft.com/office/powerpoint/2010/main" val="18999542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Hazardous Waste Disposal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7467600" cy="41148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altLang="en-US" sz="2800" dirty="0" smtClean="0"/>
              <a:t>Each lab has a Satellite Accumulation Area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400" dirty="0" smtClean="0"/>
              <a:t>Waste from your lab only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400" dirty="0" smtClean="0"/>
              <a:t>Proper segregation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400" dirty="0" smtClean="0"/>
              <a:t>Secondary containment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400" dirty="0" smtClean="0"/>
              <a:t>Proper labeling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400" dirty="0" smtClean="0"/>
              <a:t>Max of 50 gallons </a:t>
            </a:r>
            <a:r>
              <a:rPr lang="en-US" altLang="en-US" sz="2400" dirty="0"/>
              <a:t>total/1 quart </a:t>
            </a:r>
            <a:r>
              <a:rPr lang="en-US" altLang="en-US" sz="2400" dirty="0" smtClean="0"/>
              <a:t>of </a:t>
            </a:r>
            <a:r>
              <a:rPr lang="en-US" altLang="en-US" sz="2400" dirty="0" smtClean="0">
                <a:solidFill>
                  <a:srgbClr val="7A1C44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acutely</a:t>
            </a:r>
            <a:r>
              <a:rPr lang="en-US" altLang="en-US" sz="2400" dirty="0" smtClean="0">
                <a:solidFill>
                  <a:srgbClr val="7A1C44"/>
                </a:solidFill>
              </a:rPr>
              <a:t> </a:t>
            </a:r>
            <a:r>
              <a:rPr lang="en-US" altLang="en-US" sz="2400" dirty="0"/>
              <a:t>hazardous </a:t>
            </a:r>
            <a:r>
              <a:rPr lang="en-US" altLang="en-US" sz="2400" dirty="0" smtClean="0"/>
              <a:t>waste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400" b="1" i="1" dirty="0" smtClean="0"/>
              <a:t>FDNY Lab Permit storage limits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400" b="1" i="1" dirty="0" smtClean="0"/>
              <a:t>Everyone with access must be </a:t>
            </a:r>
            <a:br>
              <a:rPr lang="en-US" altLang="en-US" sz="2400" b="1" i="1" dirty="0" smtClean="0"/>
            </a:br>
            <a:r>
              <a:rPr lang="en-US" altLang="en-US" sz="2400" b="1" i="1" dirty="0" smtClean="0"/>
              <a:t>trained</a:t>
            </a:r>
            <a:endParaRPr lang="en-US" altLang="en-US" sz="2400" b="1" i="1" dirty="0"/>
          </a:p>
          <a:p>
            <a:pPr lvl="1">
              <a:lnSpc>
                <a:spcPct val="90000"/>
              </a:lnSpc>
              <a:defRPr/>
            </a:pPr>
            <a:endParaRPr lang="en-US" altLang="en-US" sz="2800" dirty="0" smtClean="0"/>
          </a:p>
          <a:p>
            <a:pPr lvl="2">
              <a:lnSpc>
                <a:spcPct val="90000"/>
              </a:lnSpc>
              <a:buFontTx/>
              <a:buNone/>
              <a:defRPr/>
            </a:pPr>
            <a:endParaRPr lang="en-US" altLang="en-US" sz="2000" dirty="0" smtClean="0"/>
          </a:p>
        </p:txBody>
      </p:sp>
      <p:pic>
        <p:nvPicPr>
          <p:cNvPr id="120834" name="Picture 2" descr="Z:\EHS\BC Pictures\20160914_1352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876800"/>
            <a:ext cx="4419600" cy="196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8908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0375" y="533400"/>
            <a:ext cx="8229600" cy="762000"/>
          </a:xfrm>
        </p:spPr>
        <p:txBody>
          <a:bodyPr/>
          <a:lstStyle/>
          <a:p>
            <a:pPr algn="ctr"/>
            <a:r>
              <a:rPr lang="en-US" altLang="en-US" dirty="0" smtClean="0"/>
              <a:t>Prohibitions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5715000" cy="4114800"/>
          </a:xfrm>
        </p:spPr>
        <p:txBody>
          <a:bodyPr/>
          <a:lstStyle/>
          <a:p>
            <a:r>
              <a:rPr lang="en-US" altLang="en-US" dirty="0" smtClean="0"/>
              <a:t>Illegal Disposal</a:t>
            </a:r>
          </a:p>
          <a:p>
            <a:pPr lvl="1"/>
            <a:r>
              <a:rPr lang="en-US" altLang="en-US" dirty="0" smtClean="0"/>
              <a:t>don’t put in a drain or trash</a:t>
            </a:r>
          </a:p>
          <a:p>
            <a:pPr lvl="1"/>
            <a:r>
              <a:rPr lang="en-US" altLang="en-US" dirty="0" smtClean="0"/>
              <a:t>don’t intentionally evaporate</a:t>
            </a:r>
          </a:p>
          <a:p>
            <a:r>
              <a:rPr lang="en-US" altLang="en-US" dirty="0" smtClean="0"/>
              <a:t>Transportation</a:t>
            </a:r>
          </a:p>
          <a:p>
            <a:pPr lvl="1"/>
            <a:r>
              <a:rPr lang="en-US" altLang="en-US" dirty="0" smtClean="0"/>
              <a:t>EH&amp;S will pick the waste up</a:t>
            </a:r>
          </a:p>
          <a:p>
            <a:r>
              <a:rPr lang="en-US" altLang="en-US" dirty="0" smtClean="0"/>
              <a:t>Treatment without EH&amp;S approval</a:t>
            </a:r>
          </a:p>
          <a:p>
            <a:pPr>
              <a:buFontTx/>
              <a:buNone/>
            </a:pPr>
            <a:endParaRPr lang="en-US" altLang="en-US" dirty="0" smtClean="0"/>
          </a:p>
        </p:txBody>
      </p:sp>
      <p:pic>
        <p:nvPicPr>
          <p:cNvPr id="41991" name="Picture 7" descr="Image result for epa viola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950" y="4572000"/>
            <a:ext cx="35350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9" descr="Image result for epa violati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11" descr="Image result for epa violation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997" name="Picture 13" descr="Image result for epa violati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610" y="1828800"/>
            <a:ext cx="2614491" cy="261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4423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067800" cy="914400"/>
          </a:xfrm>
        </p:spPr>
        <p:txBody>
          <a:bodyPr/>
          <a:lstStyle/>
          <a:p>
            <a:pPr marL="609600" indent="-609600" fontAlgn="auto">
              <a:spcAft>
                <a:spcPts val="0"/>
              </a:spcAft>
              <a:defRPr/>
            </a:pPr>
            <a:r>
              <a:rPr lang="en-US" altLang="en-US" sz="3600" spc="-120" dirty="0" smtClean="0"/>
              <a:t>  Most Common </a:t>
            </a:r>
            <a:r>
              <a:rPr lang="en-US" altLang="en-US" sz="2800" b="0" spc="-120" dirty="0" smtClean="0"/>
              <a:t>(and fineable</a:t>
            </a:r>
            <a:r>
              <a:rPr lang="en-US" altLang="en-US" sz="2800" b="0" spc="-120" dirty="0"/>
              <a:t>)</a:t>
            </a:r>
            <a:r>
              <a:rPr lang="en-US" altLang="en-US" sz="2800" b="0" spc="-120" dirty="0" smtClean="0"/>
              <a:t> </a:t>
            </a:r>
            <a:r>
              <a:rPr lang="en-US" altLang="en-US" sz="3600" spc="-120" dirty="0" smtClean="0"/>
              <a:t>EPA Violations</a:t>
            </a:r>
            <a:endParaRPr lang="en-US" altLang="en-US" sz="3200" spc="-120" dirty="0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2362200"/>
            <a:ext cx="8839200" cy="3733800"/>
          </a:xfrm>
          <a:ln>
            <a:noFill/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Clr>
                <a:schemeClr val="tx1"/>
              </a:buClr>
              <a:defRPr/>
            </a:pPr>
            <a:endParaRPr lang="en-US" altLang="en-US" sz="2400" dirty="0"/>
          </a:p>
          <a:p>
            <a:pPr fontAlgn="auto">
              <a:spcAft>
                <a:spcPts val="0"/>
              </a:spcAft>
              <a:defRPr/>
            </a:pPr>
            <a:r>
              <a:rPr lang="en-US" altLang="en-US" sz="2400" dirty="0"/>
              <a:t>  </a:t>
            </a:r>
            <a:endParaRPr lang="en-US" altLang="en-US" sz="1600" dirty="0"/>
          </a:p>
          <a:p>
            <a:pPr algn="l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endParaRPr lang="en-US" altLang="en-US" sz="2400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81000" y="14478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Blip>
                <a:blip r:embed="rId3"/>
              </a:buBlip>
              <a:defRPr sz="26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Blip>
                <a:blip r:embed="rId4"/>
              </a:buBlip>
              <a:defRPr sz="23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20558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5130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29702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4274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lnSpc>
                <a:spcPct val="90000"/>
              </a:lnSpc>
              <a:spcBef>
                <a:spcPts val="1800"/>
              </a:spcBef>
            </a:pPr>
            <a:r>
              <a:rPr lang="en-US" altLang="en-US" sz="3000" dirty="0" smtClean="0"/>
              <a:t>Improper labeling </a:t>
            </a:r>
            <a:r>
              <a:rPr lang="en-US" altLang="en-US" sz="3000" dirty="0"/>
              <a:t>of </a:t>
            </a:r>
            <a:r>
              <a:rPr lang="en-US" altLang="en-US" sz="3000" dirty="0" smtClean="0"/>
              <a:t>waste</a:t>
            </a:r>
            <a:endParaRPr lang="en-US" altLang="en-US" sz="3000" kern="0" dirty="0" smtClean="0"/>
          </a:p>
          <a:p>
            <a:pPr lvl="1">
              <a:lnSpc>
                <a:spcPct val="90000"/>
              </a:lnSpc>
              <a:spcBef>
                <a:spcPts val="1800"/>
              </a:spcBef>
            </a:pPr>
            <a:r>
              <a:rPr lang="en-US" altLang="en-US" sz="3000" dirty="0"/>
              <a:t>Improper </a:t>
            </a:r>
            <a:r>
              <a:rPr lang="en-US" altLang="en-US" sz="3000" dirty="0" smtClean="0"/>
              <a:t>segregation </a:t>
            </a:r>
            <a:r>
              <a:rPr lang="en-US" altLang="en-US" sz="3000" dirty="0"/>
              <a:t>and </a:t>
            </a:r>
            <a:r>
              <a:rPr lang="en-US" altLang="en-US" sz="3000" dirty="0" smtClean="0"/>
              <a:t>compatibility </a:t>
            </a:r>
            <a:r>
              <a:rPr lang="en-US" altLang="en-US" sz="3000" dirty="0"/>
              <a:t>of </a:t>
            </a:r>
            <a:r>
              <a:rPr lang="en-US" altLang="en-US" sz="3000" dirty="0" smtClean="0"/>
              <a:t>waste</a:t>
            </a:r>
            <a:endParaRPr lang="en-US" altLang="en-US" sz="3000" kern="0" dirty="0" smtClean="0"/>
          </a:p>
          <a:p>
            <a:pPr lvl="1">
              <a:lnSpc>
                <a:spcPct val="90000"/>
              </a:lnSpc>
              <a:spcBef>
                <a:spcPts val="1800"/>
              </a:spcBef>
            </a:pPr>
            <a:r>
              <a:rPr lang="en-US" altLang="en-US" sz="3000" dirty="0"/>
              <a:t>Improper </a:t>
            </a:r>
            <a:r>
              <a:rPr lang="en-US" altLang="en-US" sz="3000" dirty="0" smtClean="0"/>
              <a:t>storage </a:t>
            </a:r>
            <a:r>
              <a:rPr lang="en-US" altLang="en-US" sz="3000" dirty="0"/>
              <a:t>of </a:t>
            </a:r>
            <a:r>
              <a:rPr lang="en-US" altLang="en-US" sz="3000" dirty="0" smtClean="0"/>
              <a:t>waste</a:t>
            </a:r>
          </a:p>
          <a:p>
            <a:pPr lvl="1">
              <a:lnSpc>
                <a:spcPct val="90000"/>
              </a:lnSpc>
              <a:spcBef>
                <a:spcPts val="1800"/>
              </a:spcBef>
            </a:pPr>
            <a:r>
              <a:rPr lang="en-US" altLang="en-US" sz="3000" dirty="0"/>
              <a:t>Failure to </a:t>
            </a:r>
            <a:r>
              <a:rPr lang="en-US" altLang="en-US" sz="3000" dirty="0" smtClean="0"/>
              <a:t>remove funnel &amp; cap </a:t>
            </a:r>
            <a:r>
              <a:rPr lang="en-US" altLang="en-US" sz="3000" dirty="0"/>
              <a:t>w</a:t>
            </a:r>
            <a:r>
              <a:rPr lang="en-US" altLang="en-US" sz="3000" dirty="0" smtClean="0"/>
              <a:t>aste bottles</a:t>
            </a:r>
          </a:p>
          <a:p>
            <a:pPr lvl="1">
              <a:lnSpc>
                <a:spcPct val="90000"/>
              </a:lnSpc>
              <a:spcBef>
                <a:spcPts val="1800"/>
              </a:spcBef>
            </a:pPr>
            <a:r>
              <a:rPr lang="en-US" altLang="en-US" sz="3000" dirty="0"/>
              <a:t>Accumulation of </a:t>
            </a:r>
            <a:r>
              <a:rPr lang="en-US" altLang="en-US" sz="3000" dirty="0" smtClean="0"/>
              <a:t>excessive waste</a:t>
            </a:r>
            <a:endParaRPr lang="en-US" altLang="en-US" sz="3000" kern="0" dirty="0" smtClean="0"/>
          </a:p>
          <a:p>
            <a:pPr lvl="1">
              <a:lnSpc>
                <a:spcPct val="90000"/>
              </a:lnSpc>
            </a:pPr>
            <a:endParaRPr lang="en-US" altLang="en-US" sz="3200" i="1" kern="0" dirty="0" smtClean="0"/>
          </a:p>
        </p:txBody>
      </p:sp>
    </p:spTree>
    <p:extLst>
      <p:ext uri="{BB962C8B-B14F-4D97-AF65-F5344CB8AC3E}">
        <p14:creationId xmlns:p14="http://schemas.microsoft.com/office/powerpoint/2010/main" val="2171972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5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/>
          <a:lstStyle/>
          <a:p>
            <a:r>
              <a:rPr lang="en-US" altLang="en-US" dirty="0" smtClean="0"/>
              <a:t>Regulated Medical Waste</a:t>
            </a:r>
          </a:p>
        </p:txBody>
      </p:sp>
      <p:sp>
        <p:nvSpPr>
          <p:cNvPr id="93187" name="Content Placeholder 6"/>
          <p:cNvSpPr>
            <a:spLocks noGrp="1"/>
          </p:cNvSpPr>
          <p:nvPr>
            <p:ph idx="1"/>
          </p:nvPr>
        </p:nvSpPr>
        <p:spPr>
          <a:xfrm>
            <a:off x="228600" y="3276600"/>
            <a:ext cx="8763000" cy="3276600"/>
          </a:xfrm>
        </p:spPr>
        <p:txBody>
          <a:bodyPr/>
          <a:lstStyle/>
          <a:p>
            <a:r>
              <a:rPr lang="en-US" sz="2800" dirty="0"/>
              <a:t>Infectious animal waste</a:t>
            </a:r>
          </a:p>
          <a:p>
            <a:r>
              <a:rPr lang="en-US" sz="2800" dirty="0"/>
              <a:t>Human pathological waste</a:t>
            </a:r>
          </a:p>
          <a:p>
            <a:r>
              <a:rPr lang="en-US" sz="2800" dirty="0"/>
              <a:t>Human blood and blood products</a:t>
            </a:r>
          </a:p>
          <a:p>
            <a:r>
              <a:rPr lang="en-US" sz="2800" dirty="0"/>
              <a:t>Needles and syringes (sharps)</a:t>
            </a:r>
          </a:p>
          <a:p>
            <a:r>
              <a:rPr lang="en-US" sz="2800" dirty="0"/>
              <a:t>Cultures and stocks (microbiological materials)</a:t>
            </a:r>
          </a:p>
          <a:p>
            <a:r>
              <a:rPr lang="en-US" sz="2800" dirty="0"/>
              <a:t>Other biohazard waste (e.g. materials contaminated with infectious agents </a:t>
            </a:r>
            <a:r>
              <a:rPr lang="en-US" sz="2800" dirty="0" smtClean="0"/>
              <a:t>such)</a:t>
            </a:r>
            <a:endParaRPr 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371600"/>
            <a:ext cx="3733800" cy="178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400800" y="1916668"/>
            <a:ext cx="1659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www.Cnn.com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1814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8229600" cy="762000"/>
          </a:xfrm>
        </p:spPr>
        <p:txBody>
          <a:bodyPr/>
          <a:lstStyle/>
          <a:p>
            <a:r>
              <a:rPr lang="en-US" altLang="en-US" dirty="0" smtClean="0"/>
              <a:t>DISPOSE: “Universal Wastes”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7467600" cy="41148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Fluorescent Tubes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Batteries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Electronic Equipment</a:t>
            </a:r>
          </a:p>
          <a:p>
            <a:pPr marL="344487" lvl="1" indent="0">
              <a:lnSpc>
                <a:spcPct val="90000"/>
              </a:lnSpc>
              <a:buNone/>
            </a:pPr>
            <a:endParaRPr lang="en-US" altLang="en-US" dirty="0" smtClean="0"/>
          </a:p>
        </p:txBody>
      </p:sp>
      <p:pic>
        <p:nvPicPr>
          <p:cNvPr id="12185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3" t="24590" r="42015" b="29627"/>
          <a:stretch/>
        </p:blipFill>
        <p:spPr bwMode="auto">
          <a:xfrm>
            <a:off x="5029200" y="1651377"/>
            <a:ext cx="3678072" cy="2790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185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657600"/>
            <a:ext cx="19431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2495550" y="4552950"/>
            <a:ext cx="7620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105400" y="2438400"/>
            <a:ext cx="3657600" cy="1143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4850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1179512"/>
            <a:ext cx="9144000" cy="12588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b="1" dirty="0" smtClean="0">
                <a:solidFill>
                  <a:schemeClr val="tx2"/>
                </a:solidFill>
              </a:rPr>
              <a:t>Radioactive Waste</a:t>
            </a:r>
            <a:br>
              <a:rPr lang="en-US" altLang="en-US" b="1" dirty="0" smtClean="0">
                <a:solidFill>
                  <a:schemeClr val="tx2"/>
                </a:solidFill>
              </a:rPr>
            </a:br>
            <a:endParaRPr lang="en-US" altLang="en-US" b="1" dirty="0" smtClean="0">
              <a:solidFill>
                <a:schemeClr val="tx2"/>
              </a:solidFill>
            </a:endParaRPr>
          </a:p>
        </p:txBody>
      </p:sp>
      <p:pic>
        <p:nvPicPr>
          <p:cNvPr id="95236" name="Picture 6" descr="radiation%20sign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54925" y="1143000"/>
            <a:ext cx="1184275" cy="15240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7829" name="Text Box 10"/>
          <p:cNvSpPr txBox="1">
            <a:spLocks noChangeArrowheads="1"/>
          </p:cNvSpPr>
          <p:nvPr/>
        </p:nvSpPr>
        <p:spPr bwMode="auto">
          <a:xfrm>
            <a:off x="-381000" y="2133600"/>
            <a:ext cx="83058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342900" indent="-342900">
              <a:spcBef>
                <a:spcPct val="50000"/>
              </a:spcBef>
              <a:buClrTx/>
              <a:buFont typeface="Wingdings" pitchFamily="2" charset="2"/>
              <a:buChar char="§"/>
              <a:defRPr/>
            </a:pPr>
            <a:endParaRPr lang="en-US" altLang="en-US" sz="2400" dirty="0" smtClean="0"/>
          </a:p>
          <a:p>
            <a:pPr marL="342900" indent="-342900">
              <a:spcBef>
                <a:spcPct val="50000"/>
              </a:spcBef>
              <a:buClrTx/>
              <a:buFont typeface="Wingdings" pitchFamily="2" charset="2"/>
              <a:buChar char="§"/>
              <a:defRPr/>
            </a:pPr>
            <a:r>
              <a:rPr lang="en-US" altLang="en-US" sz="2400" dirty="0" smtClean="0"/>
              <a:t> 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68516" y="3657600"/>
            <a:ext cx="9144000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fontScale="97500"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altLang="en-US" kern="0" dirty="0" smtClean="0">
                <a:solidFill>
                  <a:schemeClr val="tx2"/>
                </a:solidFill>
              </a:rPr>
              <a:t>Controlled Substances Waste</a:t>
            </a:r>
            <a:br>
              <a:rPr lang="en-US" altLang="en-US" kern="0" dirty="0" smtClean="0">
                <a:solidFill>
                  <a:schemeClr val="tx2"/>
                </a:solidFill>
              </a:rPr>
            </a:br>
            <a:endParaRPr lang="en-US" altLang="en-US" kern="0" dirty="0" smtClean="0">
              <a:solidFill>
                <a:schemeClr val="tx2"/>
              </a:solidFill>
            </a:endParaRPr>
          </a:p>
        </p:txBody>
      </p:sp>
      <p:pic>
        <p:nvPicPr>
          <p:cNvPr id="143362" name="Picture 2" descr="Image result for dea controlled substance was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419600"/>
            <a:ext cx="190500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946275"/>
            <a:ext cx="7696200" cy="4530725"/>
          </a:xfrm>
        </p:spPr>
        <p:txBody>
          <a:bodyPr/>
          <a:lstStyle/>
          <a:p>
            <a:r>
              <a:rPr lang="en-US" altLang="en-US" sz="3200" dirty="0" smtClean="0"/>
              <a:t>Obtain NYC </a:t>
            </a:r>
            <a:r>
              <a:rPr lang="en-US" altLang="en-US" sz="3200" dirty="0"/>
              <a:t>License </a:t>
            </a:r>
            <a:endParaRPr lang="en-US" altLang="en-US" sz="3200" dirty="0" smtClean="0"/>
          </a:p>
          <a:p>
            <a:r>
              <a:rPr lang="en-US" altLang="en-US" sz="3200" dirty="0" smtClean="0"/>
              <a:t>Notify </a:t>
            </a:r>
            <a:r>
              <a:rPr lang="en-US" altLang="en-US" sz="3200" dirty="0"/>
              <a:t>EHS &amp; Radiation Safety </a:t>
            </a:r>
            <a:r>
              <a:rPr lang="en-US" altLang="en-US" sz="3200" dirty="0" smtClean="0"/>
              <a:t>Committee</a:t>
            </a:r>
          </a:p>
          <a:p>
            <a:endParaRPr lang="en-US" altLang="en-US" sz="3200" dirty="0" smtClean="0"/>
          </a:p>
          <a:p>
            <a:r>
              <a:rPr lang="en-US" sz="3200" dirty="0" smtClean="0"/>
              <a:t>Obtain individual DEA license</a:t>
            </a:r>
          </a:p>
          <a:p>
            <a:r>
              <a:rPr lang="en-US" sz="3200" dirty="0" smtClean="0"/>
              <a:t>Contact EHS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73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000" dirty="0" smtClean="0"/>
              <a:t>Chemical Spill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Have </a:t>
            </a:r>
            <a:r>
              <a:rPr lang="en-US" dirty="0"/>
              <a:t>materials </a:t>
            </a:r>
            <a:r>
              <a:rPr lang="en-US" dirty="0" smtClean="0"/>
              <a:t>to absorb </a:t>
            </a:r>
            <a:r>
              <a:rPr lang="en-US" dirty="0"/>
              <a:t>and bag </a:t>
            </a:r>
            <a:r>
              <a:rPr lang="en-US" dirty="0" smtClean="0"/>
              <a:t>the spill</a:t>
            </a:r>
            <a:endParaRPr lang="en-US" dirty="0"/>
          </a:p>
          <a:p>
            <a:r>
              <a:rPr lang="en-US" dirty="0" smtClean="0"/>
              <a:t>Are </a:t>
            </a:r>
            <a:r>
              <a:rPr lang="en-US" dirty="0"/>
              <a:t>familiar with </a:t>
            </a:r>
            <a:r>
              <a:rPr lang="en-US" dirty="0" smtClean="0"/>
              <a:t>the material’s properties </a:t>
            </a:r>
          </a:p>
          <a:p>
            <a:r>
              <a:rPr lang="en-US" dirty="0" smtClean="0"/>
              <a:t>Have </a:t>
            </a:r>
            <a:r>
              <a:rPr lang="en-US" dirty="0"/>
              <a:t>the </a:t>
            </a:r>
            <a:r>
              <a:rPr lang="en-US" dirty="0" smtClean="0"/>
              <a:t>proper personal </a:t>
            </a:r>
            <a:r>
              <a:rPr lang="en-US" dirty="0"/>
              <a:t>protection</a:t>
            </a:r>
          </a:p>
          <a:p>
            <a:r>
              <a:rPr lang="en-US" dirty="0" smtClean="0"/>
              <a:t>Know </a:t>
            </a:r>
            <a:r>
              <a:rPr lang="en-US" dirty="0"/>
              <a:t>spilled acids </a:t>
            </a:r>
            <a:r>
              <a:rPr lang="en-US" dirty="0" smtClean="0"/>
              <a:t>or bases </a:t>
            </a:r>
            <a:r>
              <a:rPr lang="en-US" dirty="0"/>
              <a:t>are dilute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000" dirty="0"/>
              <a:t>Do not clean-up a spill </a:t>
            </a:r>
            <a:r>
              <a:rPr lang="en-US" sz="2000" dirty="0" smtClean="0"/>
              <a:t>if you</a:t>
            </a:r>
            <a:r>
              <a:rPr lang="en-US" sz="2000" dirty="0"/>
              <a:t>: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2000" dirty="0"/>
              <a:t>Don’t know the identity </a:t>
            </a:r>
            <a:r>
              <a:rPr lang="en-US" sz="2000" dirty="0" smtClean="0"/>
              <a:t>of the </a:t>
            </a:r>
            <a:r>
              <a:rPr lang="en-US" sz="2000" dirty="0"/>
              <a:t>chemical</a:t>
            </a:r>
          </a:p>
          <a:p>
            <a:r>
              <a:rPr lang="en-US" sz="2000" dirty="0" smtClean="0"/>
              <a:t>Lack </a:t>
            </a:r>
            <a:r>
              <a:rPr lang="en-US" sz="2000" dirty="0"/>
              <a:t>the knowledge </a:t>
            </a:r>
            <a:r>
              <a:rPr lang="en-US" sz="2000" dirty="0" smtClean="0"/>
              <a:t>to safely </a:t>
            </a:r>
            <a:r>
              <a:rPr lang="en-US" sz="2000" dirty="0"/>
              <a:t>handle the spill</a:t>
            </a:r>
          </a:p>
          <a:p>
            <a:r>
              <a:rPr lang="en-US" sz="2000" dirty="0" smtClean="0"/>
              <a:t>Feel </a:t>
            </a:r>
            <a:r>
              <a:rPr lang="en-US" sz="2000" dirty="0"/>
              <a:t>the spill is unsafe </a:t>
            </a:r>
            <a:r>
              <a:rPr lang="en-US" sz="2000" dirty="0" smtClean="0"/>
              <a:t>to clean up</a:t>
            </a:r>
          </a:p>
          <a:p>
            <a:r>
              <a:rPr lang="en-US" sz="2000" dirty="0" smtClean="0"/>
              <a:t>Don’t have the materials at hand</a:t>
            </a:r>
          </a:p>
          <a:p>
            <a:r>
              <a:rPr lang="en-US" sz="2000" dirty="0" smtClean="0"/>
              <a:t>Were exposed or injured by the spill</a:t>
            </a:r>
            <a:endParaRPr lang="en-US" sz="2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Clean-up small spills </a:t>
            </a:r>
            <a:r>
              <a:rPr lang="en-US" sz="2000" dirty="0" smtClean="0"/>
              <a:t>if you: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208814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/>
          <a:lstStyle/>
          <a:p>
            <a:r>
              <a:rPr lang="en-US" sz="3200" dirty="0" smtClean="0"/>
              <a:t>OSHA Lab Safety Standard Requires Training to Include: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724400"/>
          </a:xfrm>
        </p:spPr>
        <p:txBody>
          <a:bodyPr/>
          <a:lstStyle/>
          <a:p>
            <a:r>
              <a:rPr lang="en-US" sz="2000" dirty="0" smtClean="0"/>
              <a:t>Methods </a:t>
            </a:r>
            <a:r>
              <a:rPr lang="en-US" sz="2000" dirty="0"/>
              <a:t>and observations used to detect the presence or release of a hazardous chemical.</a:t>
            </a:r>
          </a:p>
          <a:p>
            <a:r>
              <a:rPr lang="en-US" sz="2000" dirty="0"/>
              <a:t>These may include employer monitoring, continuous monitoring devices, and familiarity with the appearance and odor of the chemicals;</a:t>
            </a:r>
          </a:p>
          <a:p>
            <a:r>
              <a:rPr lang="en-US" sz="2000" dirty="0"/>
              <a:t>The physical and health hazards of chemicals in the laboratory work area;</a:t>
            </a:r>
          </a:p>
          <a:p>
            <a:r>
              <a:rPr lang="en-US" sz="2000" dirty="0"/>
              <a:t>The measures that workers can take to protect themselves from these hazards, including protective equipment, appropriate work practices, and emergency procedures;</a:t>
            </a:r>
          </a:p>
          <a:p>
            <a:r>
              <a:rPr lang="en-US" sz="2000" dirty="0"/>
              <a:t>Applicable details of the employer’s written Chemical Hygiene Plan;</a:t>
            </a:r>
          </a:p>
          <a:p>
            <a:r>
              <a:rPr lang="en-US" sz="2000" dirty="0"/>
              <a:t>Retraining, if necessary.</a:t>
            </a:r>
          </a:p>
        </p:txBody>
      </p:sp>
    </p:spTree>
    <p:extLst>
      <p:ext uri="{BB962C8B-B14F-4D97-AF65-F5344CB8AC3E}">
        <p14:creationId xmlns:p14="http://schemas.microsoft.com/office/powerpoint/2010/main" val="14095264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1" y="457200"/>
            <a:ext cx="8610600" cy="1143000"/>
          </a:xfrm>
        </p:spPr>
        <p:txBody>
          <a:bodyPr/>
          <a:lstStyle/>
          <a:p>
            <a:pPr algn="ctr"/>
            <a:r>
              <a:rPr lang="en-US" altLang="en-US" sz="4000" dirty="0" smtClean="0"/>
              <a:t>Chemical Exposures</a:t>
            </a:r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905000"/>
            <a:ext cx="8619746" cy="47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0995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8305800" cy="1143000"/>
          </a:xfrm>
        </p:spPr>
        <p:txBody>
          <a:bodyPr/>
          <a:lstStyle/>
          <a:p>
            <a:pPr algn="ctr"/>
            <a:r>
              <a:rPr lang="en-US" altLang="en-US" sz="4000" dirty="0" smtClean="0"/>
              <a:t>Chemical Exposures</a:t>
            </a:r>
            <a:endParaRPr lang="en-US" altLang="en-US" dirty="0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77200" cy="41148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n-US" altLang="en-US" sz="2400" u="sng" dirty="0" smtClean="0"/>
              <a:t>Reporting:</a:t>
            </a:r>
          </a:p>
          <a:p>
            <a:pPr marL="457200" indent="-457200">
              <a:spcBef>
                <a:spcPct val="5000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2400" dirty="0" smtClean="0"/>
              <a:t>For all incidents, fill </a:t>
            </a:r>
            <a:r>
              <a:rPr lang="en-US" altLang="en-US" sz="2400" dirty="0"/>
              <a:t>out a “Laboratory Incident Report”  </a:t>
            </a:r>
            <a:br>
              <a:rPr lang="en-US" altLang="en-US" sz="2400" dirty="0"/>
            </a:br>
            <a:r>
              <a:rPr lang="en-US" altLang="en-US" sz="2400" dirty="0"/>
              <a:t>(App A in Chemical Hygiene plan</a:t>
            </a:r>
            <a:r>
              <a:rPr lang="en-US" altLang="en-US" sz="2400" dirty="0">
                <a:solidFill>
                  <a:schemeClr val="tx2"/>
                </a:solidFill>
              </a:rPr>
              <a:t>)</a:t>
            </a:r>
            <a:endParaRPr lang="en-US" altLang="en-US" sz="2400" dirty="0"/>
          </a:p>
          <a:p>
            <a:pPr marL="457200" indent="-457200">
              <a:spcBef>
                <a:spcPct val="5000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2400" dirty="0" smtClean="0"/>
              <a:t>Complete workers comp packet as appropriate</a:t>
            </a:r>
            <a:endParaRPr lang="en-US" altLang="en-US" sz="24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2400" dirty="0" smtClean="0"/>
          </a:p>
          <a:p>
            <a:pPr>
              <a:lnSpc>
                <a:spcPct val="90000"/>
              </a:lnSpc>
            </a:pPr>
            <a:endParaRPr lang="en-US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9524608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3"/>
          <p:cNvSpPr txBox="1">
            <a:spLocks noChangeArrowheads="1"/>
          </p:cNvSpPr>
          <p:nvPr/>
        </p:nvSpPr>
        <p:spPr bwMode="auto">
          <a:xfrm>
            <a:off x="609600" y="0"/>
            <a:ext cx="7759700" cy="175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b="1">
                <a:solidFill>
                  <a:srgbClr val="010014"/>
                </a:solidFill>
                <a:latin typeface="Arial" charset="0"/>
                <a:hlinkClick r:id="rId4"/>
              </a:rPr>
              <a:t>https://www.youtube.com/watch?feature=player_detailpage&amp;v=ktrv34zW7-A</a:t>
            </a:r>
            <a:r>
              <a:rPr lang="en-US" altLang="en-US" b="1">
                <a:solidFill>
                  <a:srgbClr val="010014"/>
                </a:solidFill>
                <a:latin typeface="Arial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200" b="1" u="sng">
              <a:solidFill>
                <a:schemeClr val="tx2"/>
              </a:solidFill>
              <a:latin typeface="Arial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u="sng">
                <a:solidFill>
                  <a:srgbClr val="010014"/>
                </a:solidFill>
                <a:latin typeface="Arial" charset="0"/>
              </a:rPr>
              <a:t>The P.A.S.S. Method</a:t>
            </a:r>
            <a:endParaRPr lang="en-US" altLang="en-US" sz="2400" b="1" u="sng">
              <a:solidFill>
                <a:srgbClr val="010014"/>
              </a:solidFill>
              <a:latin typeface="Arial" charset="0"/>
            </a:endParaRPr>
          </a:p>
        </p:txBody>
      </p:sp>
      <p:grpSp>
        <p:nvGrpSpPr>
          <p:cNvPr id="60419" name="Group 4"/>
          <p:cNvGrpSpPr>
            <a:grpSpLocks/>
          </p:cNvGrpSpPr>
          <p:nvPr/>
        </p:nvGrpSpPr>
        <p:grpSpPr bwMode="auto">
          <a:xfrm>
            <a:off x="914400" y="1828800"/>
            <a:ext cx="3581400" cy="2286000"/>
            <a:chOff x="614" y="1104"/>
            <a:chExt cx="1882" cy="1104"/>
          </a:xfrm>
        </p:grpSpPr>
        <p:graphicFrame>
          <p:nvGraphicFramePr>
            <p:cNvPr id="60427" name="Object 5"/>
            <p:cNvGraphicFramePr>
              <a:graphicFrameLocks noChangeAspect="1"/>
            </p:cNvGraphicFramePr>
            <p:nvPr/>
          </p:nvGraphicFramePr>
          <p:xfrm>
            <a:off x="672" y="1104"/>
            <a:ext cx="1824" cy="11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915" name="Clip" r:id="rId5" imgW="2049170" imgH="1119226" progId="MS_ClipArt_Gallery.5">
                    <p:embed/>
                  </p:oleObj>
                </mc:Choice>
                <mc:Fallback>
                  <p:oleObj name="Clip" r:id="rId5" imgW="2049170" imgH="1119226" progId="MS_ClipArt_Gallery.5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1104"/>
                          <a:ext cx="1824" cy="11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428" name="Text Box 6"/>
            <p:cNvSpPr txBox="1">
              <a:spLocks noChangeArrowheads="1"/>
            </p:cNvSpPr>
            <p:nvPr/>
          </p:nvSpPr>
          <p:spPr bwMode="auto">
            <a:xfrm>
              <a:off x="614" y="1819"/>
              <a:ext cx="964" cy="2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FF3300"/>
                  </a:solidFill>
                  <a:latin typeface="Arial" charset="0"/>
                </a:rPr>
                <a:t>Pull</a:t>
              </a:r>
              <a:r>
                <a:rPr lang="en-US" altLang="en-US" sz="2800">
                  <a:solidFill>
                    <a:schemeClr val="tx2"/>
                  </a:solidFill>
                  <a:latin typeface="Arial" charset="0"/>
                </a:rPr>
                <a:t> </a:t>
              </a:r>
              <a:r>
                <a:rPr lang="en-US" altLang="en-US" sz="2000" b="1">
                  <a:solidFill>
                    <a:srgbClr val="010014"/>
                  </a:solidFill>
                  <a:latin typeface="Arial" charset="0"/>
                </a:rPr>
                <a:t>the pin.</a:t>
              </a:r>
            </a:p>
          </p:txBody>
        </p:sp>
      </p:grpSp>
      <p:grpSp>
        <p:nvGrpSpPr>
          <p:cNvPr id="60420" name="Group 7"/>
          <p:cNvGrpSpPr>
            <a:grpSpLocks/>
          </p:cNvGrpSpPr>
          <p:nvPr/>
        </p:nvGrpSpPr>
        <p:grpSpPr bwMode="auto">
          <a:xfrm>
            <a:off x="4572000" y="1752600"/>
            <a:ext cx="4038600" cy="2297113"/>
            <a:chOff x="2880" y="1440"/>
            <a:chExt cx="2208" cy="1111"/>
          </a:xfrm>
        </p:grpSpPr>
        <p:graphicFrame>
          <p:nvGraphicFramePr>
            <p:cNvPr id="60425" name="Object 8"/>
            <p:cNvGraphicFramePr>
              <a:graphicFrameLocks noChangeAspect="1"/>
            </p:cNvGraphicFramePr>
            <p:nvPr/>
          </p:nvGraphicFramePr>
          <p:xfrm>
            <a:off x="2880" y="1440"/>
            <a:ext cx="2208" cy="11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916" name="Clip" r:id="rId7" imgW="3007462" imgH="1392631" progId="MS_ClipArt_Gallery.5">
                    <p:embed/>
                  </p:oleObj>
                </mc:Choice>
                <mc:Fallback>
                  <p:oleObj name="Clip" r:id="rId7" imgW="3007462" imgH="1392631" progId="MS_ClipArt_Gallery.5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1440"/>
                          <a:ext cx="2208" cy="11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426" name="Text Box 9"/>
            <p:cNvSpPr txBox="1">
              <a:spLocks noChangeArrowheads="1"/>
            </p:cNvSpPr>
            <p:nvPr/>
          </p:nvSpPr>
          <p:spPr bwMode="auto">
            <a:xfrm>
              <a:off x="3014" y="1534"/>
              <a:ext cx="1210" cy="39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FF3300"/>
                  </a:solidFill>
                  <a:latin typeface="Arial" charset="0"/>
                </a:rPr>
                <a:t>Aim</a:t>
              </a:r>
              <a:r>
                <a:rPr lang="en-US" altLang="en-US" sz="2000">
                  <a:solidFill>
                    <a:schemeClr val="tx2"/>
                  </a:solidFill>
                  <a:latin typeface="Arial" charset="0"/>
                </a:rPr>
                <a:t> </a:t>
              </a:r>
              <a:r>
                <a:rPr lang="en-US" altLang="en-US" sz="2000" b="1">
                  <a:solidFill>
                    <a:srgbClr val="010014"/>
                  </a:solidFill>
                  <a:latin typeface="Arial" charset="0"/>
                </a:rPr>
                <a:t>the hose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solidFill>
                    <a:srgbClr val="010014"/>
                  </a:solidFill>
                  <a:latin typeface="Arial" charset="0"/>
                </a:rPr>
                <a:t>    or nozzle.</a:t>
              </a:r>
            </a:p>
          </p:txBody>
        </p:sp>
      </p:grpSp>
      <p:grpSp>
        <p:nvGrpSpPr>
          <p:cNvPr id="60421" name="Group 10"/>
          <p:cNvGrpSpPr>
            <a:grpSpLocks/>
          </p:cNvGrpSpPr>
          <p:nvPr/>
        </p:nvGrpSpPr>
        <p:grpSpPr bwMode="auto">
          <a:xfrm>
            <a:off x="1981200" y="4106863"/>
            <a:ext cx="5789613" cy="2522537"/>
            <a:chOff x="2352" y="2623"/>
            <a:chExt cx="3265" cy="1367"/>
          </a:xfrm>
        </p:grpSpPr>
        <p:graphicFrame>
          <p:nvGraphicFramePr>
            <p:cNvPr id="60422" name="Object 11"/>
            <p:cNvGraphicFramePr>
              <a:graphicFrameLocks noChangeAspect="1"/>
            </p:cNvGraphicFramePr>
            <p:nvPr/>
          </p:nvGraphicFramePr>
          <p:xfrm>
            <a:off x="2880" y="2928"/>
            <a:ext cx="2400" cy="10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917" name="Clip" r:id="rId9" imgW="3242462" imgH="1434694" progId="MS_ClipArt_Gallery.5">
                    <p:embed/>
                  </p:oleObj>
                </mc:Choice>
                <mc:Fallback>
                  <p:oleObj name="Clip" r:id="rId9" imgW="3242462" imgH="1434694" progId="MS_ClipArt_Gallery.5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2928"/>
                          <a:ext cx="2400" cy="10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423" name="Text Box 12"/>
            <p:cNvSpPr txBox="1">
              <a:spLocks noChangeArrowheads="1"/>
            </p:cNvSpPr>
            <p:nvPr/>
          </p:nvSpPr>
          <p:spPr bwMode="auto">
            <a:xfrm>
              <a:off x="4032" y="2623"/>
              <a:ext cx="1585" cy="2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FF3300"/>
                  </a:solidFill>
                  <a:latin typeface="Arial" charset="0"/>
                </a:rPr>
                <a:t>Squeeze</a:t>
              </a:r>
              <a:r>
                <a:rPr lang="en-US" altLang="en-US" sz="2000">
                  <a:solidFill>
                    <a:schemeClr val="tx2"/>
                  </a:solidFill>
                  <a:latin typeface="Arial" charset="0"/>
                </a:rPr>
                <a:t> </a:t>
              </a:r>
              <a:r>
                <a:rPr lang="en-US" altLang="en-US" sz="2000" b="1">
                  <a:solidFill>
                    <a:srgbClr val="010014"/>
                  </a:solidFill>
                  <a:latin typeface="Arial" charset="0"/>
                </a:rPr>
                <a:t>the lever</a:t>
              </a:r>
              <a:r>
                <a:rPr lang="en-US" altLang="en-US" sz="2000">
                  <a:solidFill>
                    <a:srgbClr val="010014"/>
                  </a:solidFill>
                  <a:latin typeface="Arial" charset="0"/>
                </a:rPr>
                <a:t>.</a:t>
              </a:r>
              <a:endParaRPr lang="en-US" altLang="en-US" sz="2000" b="1">
                <a:solidFill>
                  <a:srgbClr val="010014"/>
                </a:solidFill>
                <a:latin typeface="Arial" charset="0"/>
              </a:endParaRPr>
            </a:p>
          </p:txBody>
        </p:sp>
        <p:sp>
          <p:nvSpPr>
            <p:cNvPr id="60424" name="Text Box 13"/>
            <p:cNvSpPr txBox="1">
              <a:spLocks noChangeArrowheads="1"/>
            </p:cNvSpPr>
            <p:nvPr/>
          </p:nvSpPr>
          <p:spPr bwMode="auto">
            <a:xfrm>
              <a:off x="2352" y="3443"/>
              <a:ext cx="1118" cy="44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FF3300"/>
                  </a:solidFill>
                  <a:latin typeface="Arial" charset="0"/>
                </a:rPr>
                <a:t>Sweep</a:t>
              </a:r>
              <a:r>
                <a:rPr lang="en-US" altLang="en-US" sz="2000" b="1">
                  <a:solidFill>
                    <a:schemeClr val="tx2"/>
                  </a:solidFill>
                  <a:latin typeface="Arial" charset="0"/>
                </a:rPr>
                <a:t> </a:t>
              </a:r>
              <a:r>
                <a:rPr lang="en-US" altLang="en-US" sz="2000" b="1">
                  <a:solidFill>
                    <a:srgbClr val="010014"/>
                  </a:solidFill>
                  <a:latin typeface="Arial" charset="0"/>
                </a:rPr>
                <a:t>the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 b="1">
                  <a:solidFill>
                    <a:srgbClr val="010014"/>
                  </a:solidFill>
                  <a:latin typeface="Arial" charset="0"/>
                </a:rPr>
                <a:t>  agent.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7732512"/>
      </p:ext>
    </p:extLst>
  </p:cSld>
  <p:clrMapOvr>
    <a:masterClrMapping/>
  </p:clrMapOvr>
  <p:transition advTm="10096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>
              <a:solidFill>
                <a:schemeClr val="tx2"/>
              </a:solidFill>
            </a:endParaRP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9" t="21729" r="23402" b="25555"/>
          <a:stretch>
            <a:fillRect/>
          </a:stretch>
        </p:blipFill>
        <p:spPr bwMode="auto">
          <a:xfrm>
            <a:off x="152400" y="469900"/>
            <a:ext cx="8810625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Rectangle 3"/>
          <p:cNvSpPr>
            <a:spLocks noChangeArrowheads="1"/>
          </p:cNvSpPr>
          <p:nvPr/>
        </p:nvSpPr>
        <p:spPr bwMode="auto">
          <a:xfrm>
            <a:off x="2438400" y="469900"/>
            <a:ext cx="5029200" cy="5969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8149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00"/>
            <a:ext cx="8229600" cy="762000"/>
          </a:xfrm>
        </p:spPr>
        <p:txBody>
          <a:bodyPr/>
          <a:lstStyle/>
          <a:p>
            <a:pPr algn="ctr"/>
            <a:r>
              <a:rPr lang="en-US" dirty="0" smtClean="0"/>
              <a:t>Chemical Safety Board Video: </a:t>
            </a:r>
            <a:r>
              <a:rPr lang="en-US" b="0" dirty="0" smtClean="0">
                <a:hlinkClick r:id="rId2"/>
              </a:rPr>
              <a:t>Experimenting with Danger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553276825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Safety Data Sheets </a:t>
            </a:r>
            <a:r>
              <a:rPr lang="en-US" altLang="en-US" dirty="0" smtClean="0"/>
              <a:t>- SDS </a:t>
            </a:r>
            <a:endParaRPr lang="en-US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81200"/>
            <a:ext cx="8001000" cy="3543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4911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Safety Data Sheets </a:t>
            </a:r>
            <a:r>
              <a:rPr lang="en-US" altLang="en-US" dirty="0" smtClean="0"/>
              <a:t>- SDS 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new format has improved readability but…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quality still varies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US" altLang="en-US" dirty="0"/>
              <a:t>presumes industrial use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helpful info </a:t>
            </a:r>
            <a:r>
              <a:rPr lang="en-US" altLang="en-US" dirty="0" smtClean="0"/>
              <a:t>includes:</a:t>
            </a:r>
            <a:endParaRPr lang="en-US" altLang="en-US" dirty="0"/>
          </a:p>
          <a:p>
            <a:pPr lvl="2">
              <a:lnSpc>
                <a:spcPct val="90000"/>
              </a:lnSpc>
            </a:pPr>
            <a:r>
              <a:rPr lang="en-US" altLang="en-US" dirty="0" smtClean="0"/>
              <a:t>physical/chemical properties</a:t>
            </a:r>
          </a:p>
          <a:p>
            <a:pPr lvl="2">
              <a:lnSpc>
                <a:spcPct val="90000"/>
              </a:lnSpc>
            </a:pPr>
            <a:r>
              <a:rPr lang="en-US" altLang="en-US" dirty="0" smtClean="0"/>
              <a:t>visual </a:t>
            </a:r>
            <a:r>
              <a:rPr lang="en-US" altLang="en-US" dirty="0"/>
              <a:t>appearance or </a:t>
            </a:r>
            <a:r>
              <a:rPr lang="en-US" altLang="en-US" dirty="0" smtClean="0"/>
              <a:t>odor</a:t>
            </a:r>
            <a:endParaRPr lang="en-US" altLang="en-US" dirty="0"/>
          </a:p>
          <a:p>
            <a:pPr lvl="2">
              <a:lnSpc>
                <a:spcPct val="90000"/>
              </a:lnSpc>
            </a:pPr>
            <a:r>
              <a:rPr lang="en-US" altLang="en-US" dirty="0"/>
              <a:t>p</a:t>
            </a:r>
            <a:r>
              <a:rPr lang="en-US" altLang="en-US" dirty="0" smtClean="0"/>
              <a:t>ersonal protection</a:t>
            </a:r>
          </a:p>
          <a:p>
            <a:pPr lvl="2">
              <a:lnSpc>
                <a:spcPct val="90000"/>
              </a:lnSpc>
            </a:pPr>
            <a:r>
              <a:rPr lang="en-US" altLang="en-US" dirty="0" smtClean="0"/>
              <a:t>signs / </a:t>
            </a:r>
            <a:r>
              <a:rPr lang="en-US" altLang="en-US" dirty="0"/>
              <a:t>symptoms of chemical exposure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permissible exposure limits (if established)</a:t>
            </a:r>
          </a:p>
        </p:txBody>
      </p:sp>
    </p:spTree>
    <p:extLst>
      <p:ext uri="{BB962C8B-B14F-4D97-AF65-F5344CB8AC3E}">
        <p14:creationId xmlns:p14="http://schemas.microsoft.com/office/powerpoint/2010/main" val="25737860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CR Theme">
  <a:themeElements>
    <a:clrScheme name="blue top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blue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ue top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op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op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op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op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op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op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op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op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top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UCR Theme</Template>
  <TotalTime>10500</TotalTime>
  <Words>2637</Words>
  <Application>Microsoft Office PowerPoint</Application>
  <PresentationFormat>On-screen Show (4:3)</PresentationFormat>
  <Paragraphs>471</Paragraphs>
  <Slides>74</Slides>
  <Notes>33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74</vt:i4>
      </vt:variant>
    </vt:vector>
  </HeadingPairs>
  <TitlesOfParts>
    <vt:vector size="87" baseType="lpstr">
      <vt:lpstr>Arial</vt:lpstr>
      <vt:lpstr>Calibri</vt:lpstr>
      <vt:lpstr>Comic Sans MS</vt:lpstr>
      <vt:lpstr>Monotype Sorts</vt:lpstr>
      <vt:lpstr>Symbol</vt:lpstr>
      <vt:lpstr>Times New Roman</vt:lpstr>
      <vt:lpstr>Trebuchet MS</vt:lpstr>
      <vt:lpstr>Verdana</vt:lpstr>
      <vt:lpstr>Vrinda</vt:lpstr>
      <vt:lpstr>Wingdings</vt:lpstr>
      <vt:lpstr>UCR Theme</vt:lpstr>
      <vt:lpstr>Clip</vt:lpstr>
      <vt:lpstr>Photo Editor Photo</vt:lpstr>
      <vt:lpstr>PowerPoint Presentation</vt:lpstr>
      <vt:lpstr>Topics We’ll Cover</vt:lpstr>
      <vt:lpstr>Gather Information</vt:lpstr>
      <vt:lpstr>Gather Information</vt:lpstr>
      <vt:lpstr>PowerPoint Presentation</vt:lpstr>
      <vt:lpstr>OSHA Lab Safety Standard Requires Employer to inform workers of:</vt:lpstr>
      <vt:lpstr>OSHA Lab Safety Standard Requires Training to Include:</vt:lpstr>
      <vt:lpstr>PowerPoint Presentation</vt:lpstr>
      <vt:lpstr>PowerPoint Presentation</vt:lpstr>
      <vt:lpstr>PowerPoint Presentation</vt:lpstr>
      <vt:lpstr>All Bottles Must Be Labeled </vt:lpstr>
      <vt:lpstr>PowerPoint Presentation</vt:lpstr>
      <vt:lpstr>PLAN: Gather Information [GHS Video]</vt:lpstr>
      <vt:lpstr>PLAN: Gather Information</vt:lpstr>
      <vt:lpstr>PowerPoint Presentation</vt:lpstr>
      <vt:lpstr>PowerPoint Presentation</vt:lpstr>
      <vt:lpstr>Know Your Lab</vt:lpstr>
      <vt:lpstr>Door Signage</vt:lpstr>
      <vt:lpstr>Lab Room Signage</vt:lpstr>
      <vt:lpstr>Know the Chemical</vt:lpstr>
      <vt:lpstr>Assessing Hazard Level</vt:lpstr>
      <vt:lpstr>Detecting Possible Exposure</vt:lpstr>
      <vt:lpstr>Detecting Possible Exposure</vt:lpstr>
      <vt:lpstr>Controlling Hazards</vt:lpstr>
      <vt:lpstr>Substitute where possible  source: http://www.sciencesafetyconsulting.com/pdf/chemical_substitutions.pdf</vt:lpstr>
      <vt:lpstr>Waste Reduction</vt:lpstr>
      <vt:lpstr>Exposure Control</vt:lpstr>
      <vt:lpstr>Exposure Control</vt:lpstr>
      <vt:lpstr>Exposure Control</vt:lpstr>
      <vt:lpstr>PowerPoint Presentation</vt:lpstr>
      <vt:lpstr>Exposure Control</vt:lpstr>
      <vt:lpstr>Exposure Control</vt:lpstr>
      <vt:lpstr>Exposure Control</vt:lpstr>
      <vt:lpstr>Exposure Control</vt:lpstr>
      <vt:lpstr>Prevent Absorption</vt:lpstr>
      <vt:lpstr>Exposure Control</vt:lpstr>
      <vt:lpstr>Exposure Control</vt:lpstr>
      <vt:lpstr>Exposure Control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CHEMICAL STORAGE</vt:lpstr>
      <vt:lpstr>CHEMICAL STORAGE</vt:lpstr>
      <vt:lpstr>PowerPoint Presentation</vt:lpstr>
      <vt:lpstr>CHEMICAL STORAGE</vt:lpstr>
      <vt:lpstr>Compressed Gases</vt:lpstr>
      <vt:lpstr>SHIPPING SAMPLES/CHEMICALS</vt:lpstr>
      <vt:lpstr>Identify Wastes</vt:lpstr>
      <vt:lpstr>Hazardous Waste Disposal</vt:lpstr>
      <vt:lpstr>Prohibitions</vt:lpstr>
      <vt:lpstr>  Most Common (and fineable) EPA Violations</vt:lpstr>
      <vt:lpstr>Regulated Medical Waste</vt:lpstr>
      <vt:lpstr>DISPOSE: “Universal Wastes”</vt:lpstr>
      <vt:lpstr>Radioactive Waste </vt:lpstr>
      <vt:lpstr>Chemical Spill</vt:lpstr>
      <vt:lpstr>Chemical Exposures</vt:lpstr>
      <vt:lpstr>Chemical Exposures</vt:lpstr>
      <vt:lpstr>PowerPoint Presentation</vt:lpstr>
      <vt:lpstr>PowerPoint Presentation</vt:lpstr>
      <vt:lpstr>Chemical Safety Board Video: Experimenting with Danger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Staff</dc:creator>
  <cp:lastModifiedBy>Benjamin Daggett</cp:lastModifiedBy>
  <cp:revision>84</cp:revision>
  <cp:lastPrinted>2017-02-06T21:40:25Z</cp:lastPrinted>
  <dcterms:created xsi:type="dcterms:W3CDTF">2016-09-13T18:31:19Z</dcterms:created>
  <dcterms:modified xsi:type="dcterms:W3CDTF">2019-08-28T17:21:06Z</dcterms:modified>
</cp:coreProperties>
</file>