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1"/>
  </p:notesMasterIdLst>
  <p:handoutMasterIdLst>
    <p:handoutMasterId r:id="rId32"/>
  </p:handoutMasterIdLst>
  <p:sldIdLst>
    <p:sldId id="282" r:id="rId5"/>
    <p:sldId id="271" r:id="rId6"/>
    <p:sldId id="299" r:id="rId7"/>
    <p:sldId id="256" r:id="rId8"/>
    <p:sldId id="287" r:id="rId9"/>
    <p:sldId id="289" r:id="rId10"/>
    <p:sldId id="292" r:id="rId11"/>
    <p:sldId id="298" r:id="rId12"/>
    <p:sldId id="295" r:id="rId13"/>
    <p:sldId id="279" r:id="rId14"/>
    <p:sldId id="283" r:id="rId15"/>
    <p:sldId id="296" r:id="rId16"/>
    <p:sldId id="288" r:id="rId17"/>
    <p:sldId id="297" r:id="rId18"/>
    <p:sldId id="284" r:id="rId19"/>
    <p:sldId id="257" r:id="rId20"/>
    <p:sldId id="285" r:id="rId21"/>
    <p:sldId id="290" r:id="rId22"/>
    <p:sldId id="291" r:id="rId23"/>
    <p:sldId id="281" r:id="rId24"/>
    <p:sldId id="275" r:id="rId25"/>
    <p:sldId id="301" r:id="rId26"/>
    <p:sldId id="280" r:id="rId27"/>
    <p:sldId id="286" r:id="rId28"/>
    <p:sldId id="300" r:id="rId29"/>
    <p:sldId id="294"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82"/>
            <p14:sldId id="271"/>
            <p14:sldId id="299"/>
            <p14:sldId id="256"/>
            <p14:sldId id="287"/>
          </p14:sldIdLst>
        </p14:section>
        <p14:section name="Design, Morph, Annotate, Work Together, Tell Me" id="{B9B51309-D148-4332-87C2-07BE32FBCA3B}">
          <p14:sldIdLst>
            <p14:sldId id="289"/>
            <p14:sldId id="292"/>
            <p14:sldId id="298"/>
            <p14:sldId id="295"/>
            <p14:sldId id="279"/>
            <p14:sldId id="283"/>
            <p14:sldId id="296"/>
            <p14:sldId id="288"/>
            <p14:sldId id="297"/>
            <p14:sldId id="284"/>
            <p14:sldId id="257"/>
            <p14:sldId id="285"/>
            <p14:sldId id="290"/>
            <p14:sldId id="291"/>
            <p14:sldId id="281"/>
            <p14:sldId id="275"/>
            <p14:sldId id="301"/>
            <p14:sldId id="280"/>
            <p14:sldId id="286"/>
            <p14:sldId id="300"/>
          </p14:sldIdLst>
        </p14:section>
        <p14:section name="Learn More" id="{2CC34DB2-6590-42C0-AD4B-A04C6060184E}">
          <p14:sldIdLst>
            <p14:sldId id="2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1" autoAdjust="0"/>
  </p:normalViewPr>
  <p:slideViewPr>
    <p:cSldViewPr snapToGrid="0">
      <p:cViewPr varScale="1">
        <p:scale>
          <a:sx n="110" d="100"/>
          <a:sy n="110" d="100"/>
        </p:scale>
        <p:origin x="57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0680FBE-A8DF-4758-9AC4-3A9E1039168F}" type="datetimeFigureOut">
              <a:rPr lang="en-US" smtClean="0"/>
              <a:t>11/9/2021</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C13577B-6902-467D-A26C-08A0DD5E4E03}" type="datetimeFigureOut">
              <a:rPr lang="en-US" smtClean="0"/>
              <a:t>11/9/2021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342178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82470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24</a:t>
            </a:fld>
            <a:endParaRPr lang="en-US" dirty="0"/>
          </a:p>
        </p:txBody>
      </p:sp>
    </p:spTree>
    <p:extLst>
      <p:ext uri="{BB962C8B-B14F-4D97-AF65-F5344CB8AC3E}">
        <p14:creationId xmlns:p14="http://schemas.microsoft.com/office/powerpoint/2010/main" val="407889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11/9/2021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smtClean="0"/>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11/9/2021</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xcelsior.Appeals@hesc.ny.gov" TargetMode="External"/><Relationship Id="rId2" Type="http://schemas.openxmlformats.org/officeDocument/2006/relationships/hyperlink" Target="https://www.hesc.ny.gov/images/docs/excelsior/HE9113-Appeal_Form-EXCELSIOR_SCHOLARSHIP_PROGRAM-1-25-2018.pdf" TargetMode="External"/><Relationship Id="rId1" Type="http://schemas.openxmlformats.org/officeDocument/2006/relationships/slideLayout" Target="../slideLayouts/slideLayout3.xml"/><Relationship Id="rId4" Type="http://schemas.openxmlformats.org/officeDocument/2006/relationships/hyperlink" Target="mailto:scholarships@hesc.ny.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uny.edu/financial-aid/scholarships/excelsior-scholarship-faqs/" TargetMode="External"/><Relationship Id="rId2" Type="http://schemas.openxmlformats.org/officeDocument/2006/relationships/hyperlink" Target="mailto:Excelsior@York.cuny.edu" TargetMode="Externa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s://www.york.cuny.edu/finaid/excelsior-scholarshi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rk.cuny.edu/advisement/excelsior-scholarship/-excelsior-scholarship-workshop/york-college-excelsior-scholarship--post-evalu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rk.cuny.edu/academics/advisement/excelsior-scholarship/-excelsior-scholarship-workshop/excelsior-scholarship-workshop-evaluatio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rk.cuny.edu/advisement/excelsior-scholarship/-excelsior-scholarship-workshop/york-college-excelsior-scholarship--pre-evalu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ap.hesc.ny.gov/totw/" TargetMode="External"/><Relationship Id="rId2" Type="http://schemas.openxmlformats.org/officeDocument/2006/relationships/hyperlink" Target="https://fafsa.ed.gov/"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9011" y="440575"/>
            <a:ext cx="11355186" cy="1535967"/>
          </a:xfrm>
        </p:spPr>
        <p:txBody>
          <a:bodyPr>
            <a:noAutofit/>
          </a:bodyPr>
          <a:lstStyle/>
          <a:p>
            <a:pPr algn="ctr"/>
            <a:r>
              <a:rPr lang="en-US" sz="4800" b="1" dirty="0" smtClean="0">
                <a:solidFill>
                  <a:schemeClr val="tx1"/>
                </a:solidFill>
                <a:latin typeface="Segoe UI Light" panose="020B0502040204020203" pitchFamily="34" charset="0"/>
                <a:cs typeface="Segoe UI Light" panose="020B0502040204020203" pitchFamily="34" charset="0"/>
              </a:rPr>
              <a:t>York College Excelsior Scholarship </a:t>
            </a:r>
            <a:br>
              <a:rPr lang="en-US" sz="4800" b="1" dirty="0" smtClean="0">
                <a:solidFill>
                  <a:schemeClr val="tx1"/>
                </a:solidFill>
                <a:latin typeface="Segoe UI Light" panose="020B0502040204020203" pitchFamily="34" charset="0"/>
                <a:cs typeface="Segoe UI Light" panose="020B0502040204020203" pitchFamily="34" charset="0"/>
              </a:rPr>
            </a:br>
            <a:r>
              <a:rPr lang="en-US" sz="4800" b="1" dirty="0" smtClean="0">
                <a:solidFill>
                  <a:schemeClr val="tx1"/>
                </a:solidFill>
                <a:latin typeface="Segoe UI Light" panose="020B0502040204020203" pitchFamily="34" charset="0"/>
                <a:cs typeface="Segoe UI Light" panose="020B0502040204020203" pitchFamily="34" charset="0"/>
              </a:rPr>
              <a:t>Workshop </a:t>
            </a:r>
            <a:endParaRPr lang="en-US" sz="4800" b="1" dirty="0">
              <a:solidFill>
                <a:schemeClr val="tx1"/>
              </a:solidFill>
              <a:latin typeface="Segoe UI Light" panose="020B0502040204020203" pitchFamily="34" charset="0"/>
              <a:cs typeface="Segoe UI Light" panose="020B0502040204020203" pitchFamily="34" charset="0"/>
            </a:endParaRPr>
          </a:p>
        </p:txBody>
      </p:sp>
      <p:sp>
        <p:nvSpPr>
          <p:cNvPr id="5" name="Content Placeholder 4"/>
          <p:cNvSpPr>
            <a:spLocks noGrp="1"/>
          </p:cNvSpPr>
          <p:nvPr>
            <p:ph sz="half" idx="4294967295"/>
          </p:nvPr>
        </p:nvSpPr>
        <p:spPr>
          <a:xfrm>
            <a:off x="541611" y="2499360"/>
            <a:ext cx="10666320" cy="3927566"/>
          </a:xfrm>
        </p:spPr>
        <p:txBody>
          <a:bodyPr>
            <a:normAutofit/>
          </a:bodyPr>
          <a:lstStyle/>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117" y="2821276"/>
            <a:ext cx="9753600" cy="3518564"/>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1000233" cy="640080"/>
          </a:xfrm>
        </p:spPr>
        <p:txBody>
          <a:bodyPr>
            <a:noAutofit/>
          </a:bodyPr>
          <a:lstStyle/>
          <a:p>
            <a:pPr algn="ctr"/>
            <a:r>
              <a:rPr lang="en-US" sz="4000" b="1" dirty="0" smtClean="0">
                <a:latin typeface="Segoe UI Light" panose="020B0502040204020203" pitchFamily="34" charset="0"/>
                <a:cs typeface="Segoe UI Light" panose="020B0502040204020203" pitchFamily="34" charset="0"/>
              </a:rPr>
              <a:t>Credit Accumulation- HESC</a:t>
            </a:r>
            <a:endParaRPr lang="en-US" sz="4000" b="1" dirty="0">
              <a:latin typeface="Segoe UI Light" panose="020B0502040204020203" pitchFamily="34" charset="0"/>
              <a:cs typeface="Segoe UI Light" panose="020B0502040204020203" pitchFamily="34" charset="0"/>
            </a:endParaRPr>
          </a:p>
        </p:txBody>
      </p:sp>
      <p:sp>
        <p:nvSpPr>
          <p:cNvPr id="25" name="Content Placeholder 17"/>
          <p:cNvSpPr txBox="1">
            <a:spLocks/>
          </p:cNvSpPr>
          <p:nvPr/>
        </p:nvSpPr>
        <p:spPr>
          <a:xfrm>
            <a:off x="541609" y="1358249"/>
            <a:ext cx="5110161" cy="42758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800" dirty="0" smtClean="0">
                <a:latin typeface="Segoe UI" panose="020B0502040204020203" pitchFamily="34" charset="0"/>
                <a:cs typeface="Segoe UI" panose="020B0502040204020203" pitchFamily="34" charset="0"/>
              </a:rPr>
              <a:t> </a:t>
            </a:r>
            <a:r>
              <a:rPr lang="en-US" sz="2400" dirty="0" smtClean="0">
                <a:solidFill>
                  <a:schemeClr val="tx1"/>
                </a:solidFill>
                <a:latin typeface="Segoe UI" panose="020B0502040204020203" pitchFamily="34" charset="0"/>
                <a:cs typeface="Segoe UI" panose="020B0502040204020203" pitchFamily="34" charset="0"/>
              </a:rPr>
              <a:t>Academic Requirements</a:t>
            </a:r>
            <a:endParaRPr lang="en-US" sz="2400" dirty="0">
              <a:solidFill>
                <a:schemeClr val="tx1"/>
              </a:solidFill>
              <a:latin typeface="Segoe UI" panose="020B0502040204020203" pitchFamily="34" charset="0"/>
              <a:cs typeface="Segoe UI" panose="020B0502040204020203" pitchFamily="34" charset="0"/>
            </a:endParaRPr>
          </a:p>
        </p:txBody>
      </p:sp>
      <p:sp>
        <p:nvSpPr>
          <p:cNvPr id="21" name="Content Placeholder 17"/>
          <p:cNvSpPr txBox="1">
            <a:spLocks/>
          </p:cNvSpPr>
          <p:nvPr/>
        </p:nvSpPr>
        <p:spPr>
          <a:xfrm>
            <a:off x="1056513" y="1809741"/>
            <a:ext cx="4585731" cy="85474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sz="1800" b="1" u="sng" dirty="0">
              <a:solidFill>
                <a:srgbClr val="FF0000"/>
              </a:solidFill>
              <a:cs typeface="Segoe UI"/>
            </a:endParaRPr>
          </a:p>
        </p:txBody>
      </p:sp>
      <p:grpSp>
        <p:nvGrpSpPr>
          <p:cNvPr id="33" name="Group 32" descr="Small circle with number 2 inside  indicating step 2"/>
          <p:cNvGrpSpPr/>
          <p:nvPr/>
        </p:nvGrpSpPr>
        <p:grpSpPr bwMode="blackWhite">
          <a:xfrm>
            <a:off x="539072" y="2184628"/>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6" name="Content Placeholder 17"/>
          <p:cNvSpPr txBox="1">
            <a:spLocks/>
          </p:cNvSpPr>
          <p:nvPr/>
        </p:nvSpPr>
        <p:spPr>
          <a:xfrm>
            <a:off x="1097251" y="2122917"/>
            <a:ext cx="4971039" cy="105472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defRPr/>
            </a:pPr>
            <a:r>
              <a:rPr lang="en-US" sz="2600" dirty="0" smtClean="0">
                <a:solidFill>
                  <a:prstClr val="black">
                    <a:lumMod val="75000"/>
                    <a:lumOff val="25000"/>
                  </a:prstClr>
                </a:solidFill>
                <a:latin typeface="Segoe UI" panose="020B0502040204020203" pitchFamily="34" charset="0"/>
                <a:cs typeface="Segoe UI" panose="020B0502040204020203" pitchFamily="34" charset="0"/>
              </a:rPr>
              <a:t>Credits may be earned from any term during the academic year (includes </a:t>
            </a:r>
            <a:r>
              <a:rPr lang="en-US" sz="2600" i="1" dirty="0">
                <a:solidFill>
                  <a:srgbClr val="FF0000"/>
                </a:solidFill>
                <a:latin typeface="Segoe UI" panose="020B0502040204020203" pitchFamily="34" charset="0"/>
                <a:cs typeface="Segoe UI" panose="020B0502040204020203" pitchFamily="34" charset="0"/>
              </a:rPr>
              <a:t>summer and winter </a:t>
            </a:r>
            <a:r>
              <a:rPr lang="en-US" sz="2600" i="1" dirty="0" smtClean="0">
                <a:solidFill>
                  <a:srgbClr val="FF0000"/>
                </a:solidFill>
                <a:latin typeface="Segoe UI" panose="020B0502040204020203" pitchFamily="34" charset="0"/>
                <a:cs typeface="Segoe UI" panose="020B0502040204020203" pitchFamily="34" charset="0"/>
              </a:rPr>
              <a:t>sessions</a:t>
            </a:r>
            <a:r>
              <a:rPr lang="en-US" sz="2600" dirty="0" smtClean="0">
                <a:solidFill>
                  <a:prstClr val="black">
                    <a:lumMod val="75000"/>
                    <a:lumOff val="25000"/>
                  </a:prstClr>
                </a:solidFill>
                <a:latin typeface="Segoe UI" panose="020B0502040204020203" pitchFamily="34" charset="0"/>
                <a:cs typeface="Segoe UI" panose="020B0502040204020203" pitchFamily="34" charset="0"/>
              </a:rPr>
              <a:t>) NOTE: </a:t>
            </a:r>
            <a:r>
              <a:rPr lang="en-US" sz="2300" dirty="0" smtClean="0">
                <a:solidFill>
                  <a:prstClr val="black">
                    <a:lumMod val="75000"/>
                    <a:lumOff val="25000"/>
                  </a:prstClr>
                </a:solidFill>
                <a:latin typeface="Segoe UI" panose="020B0502040204020203" pitchFamily="34" charset="0"/>
                <a:cs typeface="Segoe UI" panose="020B0502040204020203" pitchFamily="34" charset="0"/>
              </a:rPr>
              <a:t>(</a:t>
            </a:r>
            <a:r>
              <a:rPr lang="en-US" sz="2300" i="1" dirty="0" smtClean="0">
                <a:solidFill>
                  <a:srgbClr val="FF0000"/>
                </a:solidFill>
                <a:latin typeface="Segoe UI" panose="020B0502040204020203" pitchFamily="34" charset="0"/>
                <a:cs typeface="Segoe UI" panose="020B0502040204020203" pitchFamily="34" charset="0"/>
              </a:rPr>
              <a:t>No Excelsior </a:t>
            </a:r>
            <a:r>
              <a:rPr lang="en-US" sz="2300" i="1" dirty="0">
                <a:solidFill>
                  <a:srgbClr val="FF0000"/>
                </a:solidFill>
                <a:latin typeface="Segoe UI" panose="020B0502040204020203" pitchFamily="34" charset="0"/>
                <a:cs typeface="Segoe UI" panose="020B0502040204020203" pitchFamily="34" charset="0"/>
              </a:rPr>
              <a:t>funds for these terms</a:t>
            </a:r>
            <a:r>
              <a:rPr lang="en-US" sz="2300" dirty="0">
                <a:solidFill>
                  <a:prstClr val="black">
                    <a:lumMod val="75000"/>
                    <a:lumOff val="25000"/>
                  </a:prstClr>
                </a:solidFill>
                <a:latin typeface="Segoe UI" panose="020B0502040204020203" pitchFamily="34" charset="0"/>
                <a:cs typeface="Segoe UI" panose="020B0502040204020203" pitchFamily="34" charset="0"/>
              </a:rPr>
              <a:t>)</a:t>
            </a:r>
          </a:p>
          <a:p>
            <a:pPr marL="0" indent="0">
              <a:spcAft>
                <a:spcPts val="2000"/>
              </a:spcAft>
              <a:buNone/>
              <a:defRPr/>
            </a:pPr>
            <a:endParaRPr lang="en-US" dirty="0">
              <a:solidFill>
                <a:prstClr val="black">
                  <a:lumMod val="75000"/>
                  <a:lumOff val="25000"/>
                </a:prstClr>
              </a:solidFill>
              <a:cs typeface="Segoe UI"/>
            </a:endParaRPr>
          </a:p>
        </p:txBody>
      </p:sp>
      <p:grpSp>
        <p:nvGrpSpPr>
          <p:cNvPr id="22" name="Group 21" descr="Small circle with number 3 inside  indicating step 3"/>
          <p:cNvGrpSpPr/>
          <p:nvPr/>
        </p:nvGrpSpPr>
        <p:grpSpPr bwMode="blackWhite">
          <a:xfrm>
            <a:off x="521207" y="3345393"/>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2" name="Content Placeholder 17"/>
          <p:cNvSpPr txBox="1">
            <a:spLocks/>
          </p:cNvSpPr>
          <p:nvPr/>
        </p:nvSpPr>
        <p:spPr>
          <a:xfrm>
            <a:off x="1147518" y="3378927"/>
            <a:ext cx="4504252" cy="188660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dirty="0" smtClean="0">
                <a:solidFill>
                  <a:prstClr val="black">
                    <a:lumMod val="75000"/>
                    <a:lumOff val="25000"/>
                  </a:prstClr>
                </a:solidFill>
                <a:latin typeface="Segoe UI" panose="020B0502040204020203" pitchFamily="34" charset="0"/>
                <a:cs typeface="Segoe UI" panose="020B0502040204020203" pitchFamily="34" charset="0"/>
              </a:rPr>
              <a:t>Exceptions made for students with disabilities under the ADA</a:t>
            </a:r>
          </a:p>
          <a:p>
            <a:pPr marL="0" indent="0">
              <a:spcAft>
                <a:spcPts val="2000"/>
              </a:spcAft>
              <a:buNone/>
              <a:defRPr/>
            </a:pPr>
            <a:r>
              <a:rPr lang="en-US" dirty="0"/>
              <a:t>Student with disability required to complete </a:t>
            </a:r>
            <a:r>
              <a:rPr lang="en-US" b="1" u="sng" dirty="0"/>
              <a:t>attempted</a:t>
            </a:r>
            <a:r>
              <a:rPr lang="en-US" dirty="0"/>
              <a:t> credits each semester</a:t>
            </a:r>
          </a:p>
          <a:p>
            <a:pPr marL="0" lvl="0" indent="0">
              <a:spcAft>
                <a:spcPts val="2000"/>
              </a:spcAft>
              <a:buNone/>
              <a:defRPr/>
            </a:pPr>
            <a:endParaRPr lang="en-US" sz="18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37" name="Group 36" descr="Small circle with number 4 inside  indicating step 4"/>
          <p:cNvGrpSpPr/>
          <p:nvPr/>
        </p:nvGrpSpPr>
        <p:grpSpPr bwMode="blackWhite">
          <a:xfrm>
            <a:off x="628887" y="5594724"/>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40" name="Content Placeholder 17"/>
          <p:cNvSpPr txBox="1">
            <a:spLocks/>
          </p:cNvSpPr>
          <p:nvPr/>
        </p:nvSpPr>
        <p:spPr>
          <a:xfrm>
            <a:off x="1241222" y="5529943"/>
            <a:ext cx="4504252" cy="7402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dirty="0" smtClean="0">
                <a:solidFill>
                  <a:prstClr val="black">
                    <a:lumMod val="75000"/>
                    <a:lumOff val="25000"/>
                  </a:prstClr>
                </a:solidFill>
                <a:latin typeface="Segoe UI" panose="020B0502040204020203" pitchFamily="34" charset="0"/>
                <a:cs typeface="Segoe UI" panose="020B0502040204020203" pitchFamily="34" charset="0"/>
              </a:rPr>
              <a:t>Earn a passing grade established by the institution</a:t>
            </a:r>
            <a:endParaRPr lang="en-US" sz="18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470" y="2122916"/>
            <a:ext cx="5395784" cy="3264630"/>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1191426" cy="640080"/>
          </a:xfrm>
        </p:spPr>
        <p:txBody>
          <a:bodyPr>
            <a:noAutofit/>
          </a:bodyPr>
          <a:lstStyle/>
          <a:p>
            <a:pPr algn="ctr"/>
            <a:r>
              <a:rPr lang="en-US" sz="4000" b="1" dirty="0" smtClean="0">
                <a:latin typeface="Segoe UI Light" panose="020B0502040204020203" pitchFamily="34" charset="0"/>
                <a:cs typeface="Segoe UI Light" panose="020B0502040204020203" pitchFamily="34" charset="0"/>
              </a:rPr>
              <a:t>Credit Accumulation- HESC</a:t>
            </a:r>
            <a:endParaRPr lang="en-US" sz="4000" b="1" dirty="0">
              <a:latin typeface="Segoe UI Light" panose="020B0502040204020203" pitchFamily="34" charset="0"/>
              <a:cs typeface="Segoe UI Light" panose="020B0502040204020203" pitchFamily="34" charset="0"/>
            </a:endParaRPr>
          </a:p>
        </p:txBody>
      </p:sp>
      <p:grpSp>
        <p:nvGrpSpPr>
          <p:cNvPr id="33" name="Group 32" descr="Small circle with number 2 inside  indicating step 2"/>
          <p:cNvGrpSpPr/>
          <p:nvPr/>
        </p:nvGrpSpPr>
        <p:grpSpPr bwMode="blackWhite">
          <a:xfrm>
            <a:off x="630550" y="2399619"/>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6" name="Content Placeholder 17"/>
          <p:cNvSpPr txBox="1">
            <a:spLocks/>
          </p:cNvSpPr>
          <p:nvPr/>
        </p:nvSpPr>
        <p:spPr>
          <a:xfrm>
            <a:off x="1150123" y="3575463"/>
            <a:ext cx="4504252" cy="114730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defRPr/>
            </a:pPr>
            <a:r>
              <a:rPr lang="en-US" sz="1800" dirty="0" smtClean="0">
                <a:solidFill>
                  <a:schemeClr val="tx1"/>
                </a:solidFill>
                <a:cs typeface="Segoe UI"/>
              </a:rPr>
              <a:t>Any non-matriculated college credit that is transferred into SUNY and CUNY can be used to help students meet their annual 30 credit requirement</a:t>
            </a:r>
            <a:endParaRPr lang="en-US" sz="1800" dirty="0">
              <a:solidFill>
                <a:schemeClr val="tx1"/>
              </a:solidFill>
              <a:cs typeface="Segoe UI"/>
            </a:endParaRPr>
          </a:p>
        </p:txBody>
      </p:sp>
      <p:grpSp>
        <p:nvGrpSpPr>
          <p:cNvPr id="22" name="Group 21" descr="Small circle with number 3 inside  indicating step 3"/>
          <p:cNvGrpSpPr/>
          <p:nvPr/>
        </p:nvGrpSpPr>
        <p:grpSpPr bwMode="blackWhite">
          <a:xfrm>
            <a:off x="553852" y="3549087"/>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2" name="Content Placeholder 17"/>
          <p:cNvSpPr txBox="1">
            <a:spLocks/>
          </p:cNvSpPr>
          <p:nvPr/>
        </p:nvSpPr>
        <p:spPr>
          <a:xfrm>
            <a:off x="1349829" y="2527484"/>
            <a:ext cx="4343152" cy="738230"/>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dirty="0" smtClean="0">
                <a:solidFill>
                  <a:schemeClr val="tx1"/>
                </a:solidFill>
                <a:latin typeface="Segoe UI" panose="020B0502040204020203" pitchFamily="34" charset="0"/>
                <a:cs typeface="Segoe UI" panose="020B0502040204020203" pitchFamily="34" charset="0"/>
              </a:rPr>
              <a:t>CUNY College NOW, Advanced Placement (AP), International Baccalaureate (IB),  etc.</a:t>
            </a:r>
            <a:endParaRPr lang="en-US" sz="1800" dirty="0">
              <a:solidFill>
                <a:schemeClr val="tx1"/>
              </a:solidFill>
              <a:latin typeface="Segoe UI" panose="020B0502040204020203" pitchFamily="34" charset="0"/>
              <a:cs typeface="Segoe UI" panose="020B0502040204020203" pitchFamily="34" charset="0"/>
            </a:endParaRPr>
          </a:p>
        </p:txBody>
      </p:sp>
      <p:grpSp>
        <p:nvGrpSpPr>
          <p:cNvPr id="37" name="Group 36" descr="Small circle with number 4 inside  indicating step 4"/>
          <p:cNvGrpSpPr/>
          <p:nvPr/>
        </p:nvGrpSpPr>
        <p:grpSpPr bwMode="blackWhite">
          <a:xfrm>
            <a:off x="551324" y="5467401"/>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40" name="Content Placeholder 17"/>
          <p:cNvSpPr txBox="1">
            <a:spLocks/>
          </p:cNvSpPr>
          <p:nvPr/>
        </p:nvSpPr>
        <p:spPr>
          <a:xfrm>
            <a:off x="1188729" y="5475327"/>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dirty="0" smtClean="0">
                <a:solidFill>
                  <a:schemeClr val="tx1"/>
                </a:solidFill>
                <a:latin typeface="Segoe UI" panose="020B0502040204020203" pitchFamily="34" charset="0"/>
                <a:cs typeface="Segoe UI" panose="020B0502040204020203" pitchFamily="34" charset="0"/>
              </a:rPr>
              <a:t>Credits may be “</a:t>
            </a:r>
            <a:r>
              <a:rPr lang="en-US" sz="1800" b="1" dirty="0" smtClean="0">
                <a:solidFill>
                  <a:schemeClr val="tx1"/>
                </a:solidFill>
                <a:latin typeface="Segoe UI" panose="020B0502040204020203" pitchFamily="34" charset="0"/>
                <a:cs typeface="Segoe UI" panose="020B0502040204020203" pitchFamily="34" charset="0"/>
              </a:rPr>
              <a:t>banked </a:t>
            </a:r>
            <a:r>
              <a:rPr lang="en-US" sz="1800" dirty="0" smtClean="0">
                <a:solidFill>
                  <a:schemeClr val="tx1"/>
                </a:solidFill>
                <a:latin typeface="Segoe UI" panose="020B0502040204020203" pitchFamily="34" charset="0"/>
                <a:cs typeface="Segoe UI" panose="020B0502040204020203" pitchFamily="34" charset="0"/>
              </a:rPr>
              <a:t>“ to use in future academic years</a:t>
            </a:r>
            <a:endParaRPr lang="en-US" sz="1800" dirty="0">
              <a:solidFill>
                <a:schemeClr val="tx1"/>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554" y="2692082"/>
            <a:ext cx="5777576" cy="3065014"/>
          </a:xfrm>
          <a:prstGeom prst="rect">
            <a:avLst/>
          </a:prstGeom>
        </p:spPr>
      </p:pic>
      <p:sp>
        <p:nvSpPr>
          <p:cNvPr id="2" name="Rectangle 1"/>
          <p:cNvSpPr/>
          <p:nvPr/>
        </p:nvSpPr>
        <p:spPr>
          <a:xfrm>
            <a:off x="553836" y="1167512"/>
            <a:ext cx="11126167" cy="865173"/>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Do the college credits earned in High School (College Now and AP classes) count toward the thirty (30) credit requirement?</a:t>
            </a:r>
          </a:p>
        </p:txBody>
      </p:sp>
    </p:spTree>
    <p:extLst>
      <p:ext uri="{BB962C8B-B14F-4D97-AF65-F5344CB8AC3E}">
        <p14:creationId xmlns:p14="http://schemas.microsoft.com/office/powerpoint/2010/main" val="719780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1191426" cy="640080"/>
          </a:xfrm>
        </p:spPr>
        <p:txBody>
          <a:bodyPr>
            <a:noAutofit/>
          </a:bodyPr>
          <a:lstStyle/>
          <a:p>
            <a:pPr algn="ctr"/>
            <a:r>
              <a:rPr lang="en-US" sz="4000" b="1" dirty="0" smtClean="0">
                <a:latin typeface="Segoe UI Light" panose="020B0502040204020203" pitchFamily="34" charset="0"/>
                <a:cs typeface="Segoe UI Light" panose="020B0502040204020203" pitchFamily="34" charset="0"/>
              </a:rPr>
              <a:t>Transfer Students- HESC</a:t>
            </a:r>
            <a:endParaRPr lang="en-US" sz="4000" b="1" dirty="0">
              <a:latin typeface="Segoe UI Light" panose="020B0502040204020203" pitchFamily="34" charset="0"/>
              <a:cs typeface="Segoe UI Light" panose="020B0502040204020203" pitchFamily="34" charset="0"/>
            </a:endParaRPr>
          </a:p>
        </p:txBody>
      </p:sp>
      <p:sp>
        <p:nvSpPr>
          <p:cNvPr id="19" name="Oval 18" descr="Small circle"/>
          <p:cNvSpPr/>
          <p:nvPr/>
        </p:nvSpPr>
        <p:spPr bwMode="blackWhite">
          <a:xfrm>
            <a:off x="645533" y="2177936"/>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17"/>
          <p:cNvSpPr txBox="1">
            <a:spLocks/>
          </p:cNvSpPr>
          <p:nvPr/>
        </p:nvSpPr>
        <p:spPr>
          <a:xfrm>
            <a:off x="1188729" y="2174789"/>
            <a:ext cx="4929438" cy="189013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800" dirty="0"/>
              <a:t>A student who transferred between colleges is eligible for an Excelsior Scholarship provided they do not have a break in enrollment and are on track to complete their Associate’s degree in 2 years or their Bachelor’s degree in 4 years based on the number of credits accepted by their current college.</a:t>
            </a:r>
            <a:endParaRPr lang="en-US" sz="1800" dirty="0">
              <a:solidFill>
                <a:prstClr val="black">
                  <a:lumMod val="75000"/>
                  <a:lumOff val="25000"/>
                </a:prstClr>
              </a:solidFill>
              <a:cs typeface="Segoe U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554" y="2692082"/>
            <a:ext cx="5777576" cy="3065014"/>
          </a:xfrm>
          <a:prstGeom prst="rect">
            <a:avLst/>
          </a:prstGeom>
        </p:spPr>
      </p:pic>
      <p:sp>
        <p:nvSpPr>
          <p:cNvPr id="2" name="Rectangle 1"/>
          <p:cNvSpPr/>
          <p:nvPr/>
        </p:nvSpPr>
        <p:spPr>
          <a:xfrm>
            <a:off x="553836" y="1167512"/>
            <a:ext cx="11126167" cy="369332"/>
          </a:xfrm>
          <a:prstGeom prst="rect">
            <a:avLst/>
          </a:prstGeom>
        </p:spPr>
        <p:txBody>
          <a:bodyPr wrap="square">
            <a:spAutoFit/>
          </a:bodyPr>
          <a:lstStyle/>
          <a:p>
            <a:pPr fontAlgn="base"/>
            <a:r>
              <a:rPr lang="en-US" dirty="0"/>
              <a:t>Can I get an Excelsior Scholarship award if I’m a transfer student?</a:t>
            </a:r>
          </a:p>
        </p:txBody>
      </p:sp>
      <p:sp>
        <p:nvSpPr>
          <p:cNvPr id="7" name="Oval 6" descr="Small circle"/>
          <p:cNvSpPr/>
          <p:nvPr/>
        </p:nvSpPr>
        <p:spPr bwMode="blackWhite">
          <a:xfrm>
            <a:off x="553836" y="4382530"/>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17"/>
          <p:cNvSpPr txBox="1">
            <a:spLocks/>
          </p:cNvSpPr>
          <p:nvPr/>
        </p:nvSpPr>
        <p:spPr>
          <a:xfrm>
            <a:off x="1188729" y="4382530"/>
            <a:ext cx="4775466" cy="158166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800" dirty="0" smtClean="0"/>
              <a:t>If you are a transfer student whose current college did not accept all your credits and you are no longer on track to complete your degree on time, you will be ineligible to receive an Excelsior Scholarship </a:t>
            </a:r>
            <a:endParaRPr lang="en-US" sz="1800" dirty="0">
              <a:solidFill>
                <a:prstClr val="black">
                  <a:lumMod val="75000"/>
                  <a:lumOff val="25000"/>
                </a:prstClr>
              </a:solidFill>
              <a:cs typeface="Segoe UI"/>
            </a:endParaRPr>
          </a:p>
        </p:txBody>
      </p:sp>
    </p:spTree>
    <p:extLst>
      <p:ext uri="{BB962C8B-B14F-4D97-AF65-F5344CB8AC3E}">
        <p14:creationId xmlns:p14="http://schemas.microsoft.com/office/powerpoint/2010/main" val="35534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991920" cy="640080"/>
          </a:xfrm>
        </p:spPr>
        <p:txBody>
          <a:bodyPr>
            <a:noAutofit/>
          </a:bodyPr>
          <a:lstStyle/>
          <a:p>
            <a:pPr algn="ctr"/>
            <a:r>
              <a:rPr lang="en-US" sz="4000" b="1" dirty="0" smtClean="0">
                <a:latin typeface="Segoe UI Light" panose="020B0502040204020203" pitchFamily="34" charset="0"/>
                <a:cs typeface="Segoe UI Light" panose="020B0502040204020203" pitchFamily="34" charset="0"/>
              </a:rPr>
              <a:t>Loss of Excelsior Scholarship - HESC</a:t>
            </a:r>
            <a:endParaRPr lang="en-US" sz="4000" b="1" dirty="0">
              <a:latin typeface="Segoe UI Light" panose="020B0502040204020203" pitchFamily="34" charset="0"/>
              <a:cs typeface="Segoe UI Light" panose="020B0502040204020203" pitchFamily="34" charset="0"/>
            </a:endParaRPr>
          </a:p>
        </p:txBody>
      </p:sp>
      <p:sp>
        <p:nvSpPr>
          <p:cNvPr id="25" name="Content Placeholder 17"/>
          <p:cNvSpPr txBox="1">
            <a:spLocks/>
          </p:cNvSpPr>
          <p:nvPr/>
        </p:nvSpPr>
        <p:spPr>
          <a:xfrm>
            <a:off x="450604" y="1452357"/>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sz="2400" dirty="0">
              <a:latin typeface="Segoe UI" panose="020B0502040204020203" pitchFamily="34" charset="0"/>
              <a:cs typeface="Segoe UI" panose="020B0502040204020203" pitchFamily="34" charset="0"/>
            </a:endParaRPr>
          </a:p>
        </p:txBody>
      </p:sp>
      <p:grpSp>
        <p:nvGrpSpPr>
          <p:cNvPr id="18" name="Group 17" descr="Small circle with number 1 inside  indicating step 1"/>
          <p:cNvGrpSpPr/>
          <p:nvPr/>
        </p:nvGrpSpPr>
        <p:grpSpPr bwMode="blackWhite">
          <a:xfrm>
            <a:off x="543913" y="1931654"/>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1" name="Content Placeholder 17"/>
          <p:cNvSpPr txBox="1">
            <a:spLocks/>
          </p:cNvSpPr>
          <p:nvPr/>
        </p:nvSpPr>
        <p:spPr>
          <a:xfrm>
            <a:off x="1068224" y="1905949"/>
            <a:ext cx="5083194" cy="90223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800" dirty="0" smtClean="0"/>
              <a:t>Students </a:t>
            </a:r>
            <a:r>
              <a:rPr lang="en-US" sz="1800" dirty="0"/>
              <a:t>who do not successfully complete thirty (30) credits </a:t>
            </a:r>
            <a:r>
              <a:rPr lang="en-US" sz="1800" dirty="0" smtClean="0"/>
              <a:t>in their program per </a:t>
            </a:r>
            <a:r>
              <a:rPr lang="en-US" sz="1800" dirty="0"/>
              <a:t>year can lose the scholarship.</a:t>
            </a:r>
            <a:endParaRPr lang="en-US" sz="1800" dirty="0">
              <a:solidFill>
                <a:prstClr val="black">
                  <a:lumMod val="75000"/>
                  <a:lumOff val="25000"/>
                </a:prstClr>
              </a:solidFill>
              <a:cs typeface="Segoe UI"/>
            </a:endParaRPr>
          </a:p>
        </p:txBody>
      </p:sp>
      <p:grpSp>
        <p:nvGrpSpPr>
          <p:cNvPr id="33" name="Group 32" descr="Small circle with number 2 inside  indicating step 2"/>
          <p:cNvGrpSpPr/>
          <p:nvPr/>
        </p:nvGrpSpPr>
        <p:grpSpPr bwMode="blackWhite">
          <a:xfrm>
            <a:off x="521207" y="2979693"/>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6" name="Content Placeholder 17"/>
          <p:cNvSpPr txBox="1">
            <a:spLocks/>
          </p:cNvSpPr>
          <p:nvPr/>
        </p:nvSpPr>
        <p:spPr>
          <a:xfrm>
            <a:off x="1068223" y="2979693"/>
            <a:ext cx="5224511" cy="128175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800" dirty="0">
                <a:solidFill>
                  <a:prstClr val="black">
                    <a:lumMod val="75000"/>
                    <a:lumOff val="25000"/>
                  </a:prstClr>
                </a:solidFill>
                <a:cs typeface="Segoe UI"/>
              </a:rPr>
              <a:t>Students who fail to complete 30 credits at the end of the year will be able to keep their award for the first term, </a:t>
            </a:r>
            <a:r>
              <a:rPr lang="en-US" sz="1800" u="sng" dirty="0">
                <a:solidFill>
                  <a:prstClr val="black">
                    <a:lumMod val="75000"/>
                    <a:lumOff val="25000"/>
                  </a:prstClr>
                </a:solidFill>
                <a:cs typeface="Segoe UI"/>
              </a:rPr>
              <a:t>as long as they attempted to 12 credits or more</a:t>
            </a:r>
            <a:r>
              <a:rPr lang="en-US" sz="1800" dirty="0">
                <a:solidFill>
                  <a:prstClr val="black">
                    <a:lumMod val="75000"/>
                    <a:lumOff val="25000"/>
                  </a:prstClr>
                </a:solidFill>
                <a:cs typeface="Segoe UI"/>
              </a:rPr>
              <a:t>. </a:t>
            </a:r>
            <a:r>
              <a:rPr lang="en-US" sz="1800" dirty="0" smtClean="0">
                <a:solidFill>
                  <a:prstClr val="black">
                    <a:lumMod val="75000"/>
                    <a:lumOff val="25000"/>
                  </a:prstClr>
                </a:solidFill>
                <a:cs typeface="Segoe UI"/>
              </a:rPr>
              <a:t>Students will not </a:t>
            </a:r>
            <a:r>
              <a:rPr lang="en-US" sz="1800" dirty="0">
                <a:solidFill>
                  <a:prstClr val="black">
                    <a:lumMod val="75000"/>
                    <a:lumOff val="25000"/>
                  </a:prstClr>
                </a:solidFill>
                <a:cs typeface="Segoe UI"/>
              </a:rPr>
              <a:t>be eligible for </a:t>
            </a:r>
            <a:r>
              <a:rPr lang="en-US" sz="1800" dirty="0" smtClean="0">
                <a:solidFill>
                  <a:prstClr val="black">
                    <a:lumMod val="75000"/>
                    <a:lumOff val="25000"/>
                  </a:prstClr>
                </a:solidFill>
                <a:cs typeface="Segoe UI"/>
              </a:rPr>
              <a:t>the scholarship </a:t>
            </a:r>
            <a:r>
              <a:rPr lang="en-US" sz="1800" dirty="0">
                <a:solidFill>
                  <a:prstClr val="black">
                    <a:lumMod val="75000"/>
                    <a:lumOff val="25000"/>
                  </a:prstClr>
                </a:solidFill>
                <a:cs typeface="Segoe UI"/>
              </a:rPr>
              <a:t>in their second </a:t>
            </a:r>
            <a:r>
              <a:rPr lang="en-US" sz="1800" dirty="0" smtClean="0">
                <a:solidFill>
                  <a:prstClr val="black">
                    <a:lumMod val="75000"/>
                    <a:lumOff val="25000"/>
                  </a:prstClr>
                </a:solidFill>
                <a:cs typeface="Segoe UI"/>
              </a:rPr>
              <a:t>term.</a:t>
            </a:r>
            <a:endParaRPr lang="en-US" sz="1800" dirty="0">
              <a:solidFill>
                <a:prstClr val="black">
                  <a:lumMod val="75000"/>
                  <a:lumOff val="25000"/>
                </a:prstClr>
              </a:solidFill>
              <a:cs typeface="Segoe UI"/>
            </a:endParaRPr>
          </a:p>
        </p:txBody>
      </p:sp>
      <p:grpSp>
        <p:nvGrpSpPr>
          <p:cNvPr id="22" name="Group 21" descr="Small circle with number 3 inside  indicating step 3"/>
          <p:cNvGrpSpPr/>
          <p:nvPr/>
        </p:nvGrpSpPr>
        <p:grpSpPr bwMode="blackWhite">
          <a:xfrm>
            <a:off x="543913" y="4428346"/>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2" name="Content Placeholder 17"/>
          <p:cNvSpPr txBox="1">
            <a:spLocks/>
          </p:cNvSpPr>
          <p:nvPr/>
        </p:nvSpPr>
        <p:spPr>
          <a:xfrm>
            <a:off x="1089731" y="4390584"/>
            <a:ext cx="4961934" cy="108608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defRPr/>
            </a:pPr>
            <a:r>
              <a:rPr lang="en-US" sz="1800" dirty="0">
                <a:solidFill>
                  <a:prstClr val="black">
                    <a:lumMod val="75000"/>
                    <a:lumOff val="25000"/>
                  </a:prstClr>
                </a:solidFill>
                <a:cs typeface="Segoe UI"/>
              </a:rPr>
              <a:t>If a student loses their award for not meeting the annual 30 </a:t>
            </a:r>
            <a:r>
              <a:rPr lang="en-US" sz="1800" dirty="0" smtClean="0">
                <a:solidFill>
                  <a:prstClr val="black">
                    <a:lumMod val="75000"/>
                    <a:lumOff val="25000"/>
                  </a:prstClr>
                </a:solidFill>
                <a:cs typeface="Segoe UI"/>
              </a:rPr>
              <a:t>– credit </a:t>
            </a:r>
            <a:r>
              <a:rPr lang="en-US" sz="1800" dirty="0">
                <a:solidFill>
                  <a:prstClr val="black">
                    <a:lumMod val="75000"/>
                    <a:lumOff val="25000"/>
                  </a:prstClr>
                </a:solidFill>
                <a:cs typeface="Segoe UI"/>
              </a:rPr>
              <a:t>requirement, then they cannot regain eligibility as they are no longer on-track to graduate on-time. </a:t>
            </a:r>
            <a:endParaRPr lang="en-US" sz="1800" b="1" dirty="0">
              <a:solidFill>
                <a:prstClr val="black">
                  <a:lumMod val="75000"/>
                  <a:lumOff val="25000"/>
                </a:prstClr>
              </a:solidFill>
              <a:cs typeface="Segoe UI"/>
            </a:endParaRPr>
          </a:p>
        </p:txBody>
      </p:sp>
      <p:sp>
        <p:nvSpPr>
          <p:cNvPr id="40" name="Content Placeholder 17"/>
          <p:cNvSpPr txBox="1">
            <a:spLocks/>
          </p:cNvSpPr>
          <p:nvPr/>
        </p:nvSpPr>
        <p:spPr>
          <a:xfrm>
            <a:off x="1089731" y="5744889"/>
            <a:ext cx="4504252" cy="81554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116" y="2119585"/>
            <a:ext cx="4804682" cy="3357087"/>
          </a:xfrm>
          <a:prstGeom prst="rect">
            <a:avLst/>
          </a:prstGeom>
        </p:spPr>
      </p:pic>
    </p:spTree>
    <p:extLst>
      <p:ext uri="{BB962C8B-B14F-4D97-AF65-F5344CB8AC3E}">
        <p14:creationId xmlns:p14="http://schemas.microsoft.com/office/powerpoint/2010/main" val="3557763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873211"/>
            <a:ext cx="6876288" cy="675503"/>
          </a:xfrm>
        </p:spPr>
        <p:txBody>
          <a:bodyPr/>
          <a:lstStyle/>
          <a:p>
            <a:r>
              <a:rPr lang="en-US" dirty="0" smtClean="0"/>
              <a:t>Appeals</a:t>
            </a:r>
            <a:endParaRPr lang="en-US" dirty="0"/>
          </a:p>
        </p:txBody>
      </p:sp>
      <p:sp>
        <p:nvSpPr>
          <p:cNvPr id="3" name="Content Placeholder 2"/>
          <p:cNvSpPr>
            <a:spLocks noGrp="1"/>
          </p:cNvSpPr>
          <p:nvPr>
            <p:ph sz="quarter" idx="13"/>
          </p:nvPr>
        </p:nvSpPr>
        <p:spPr>
          <a:xfrm>
            <a:off x="539496" y="2560320"/>
            <a:ext cx="9445752" cy="3518263"/>
          </a:xfrm>
        </p:spPr>
        <p:txBody>
          <a:bodyPr>
            <a:normAutofit fontScale="55000" lnSpcReduction="20000"/>
          </a:bodyPr>
          <a:lstStyle/>
          <a:p>
            <a:r>
              <a:rPr lang="en-US" sz="2900" b="1" dirty="0" smtClean="0"/>
              <a:t>Students </a:t>
            </a:r>
            <a:r>
              <a:rPr lang="en-US" sz="2900" b="1" dirty="0"/>
              <a:t>who are determined to be ineligible for failure to meet the annual credit or continuous enrollment requirements and who can demonstrate good cause may appeal the decision by completing and submitting the </a:t>
            </a:r>
            <a:r>
              <a:rPr lang="en-US" sz="2900" b="1" u="sng" dirty="0">
                <a:hlinkClick r:id="rId2"/>
              </a:rPr>
              <a:t>Excelsior Scholarship Program Appeal Form</a:t>
            </a:r>
            <a:r>
              <a:rPr lang="en-US" sz="2900" b="1" dirty="0"/>
              <a:t> to </a:t>
            </a:r>
            <a:r>
              <a:rPr lang="en-US" sz="2900" b="1" u="sng" dirty="0">
                <a:hlinkClick r:id="rId3"/>
              </a:rPr>
              <a:t>Excelsior.Appeals@hesc.ny.gov</a:t>
            </a:r>
            <a:r>
              <a:rPr lang="en-US" sz="2900" b="1" dirty="0"/>
              <a:t>.  </a:t>
            </a:r>
            <a:endParaRPr lang="en-US" sz="2900" b="1" dirty="0" smtClean="0"/>
          </a:p>
          <a:p>
            <a:r>
              <a:rPr lang="en-US" sz="2900" b="1" dirty="0" smtClean="0"/>
              <a:t>If </a:t>
            </a:r>
            <a:r>
              <a:rPr lang="en-US" sz="2900" b="1" dirty="0"/>
              <a:t>you have further questions, please contact the Excelsior Scholarship Unit at </a:t>
            </a:r>
            <a:r>
              <a:rPr lang="en-US" sz="2900" b="1" u="sng" dirty="0">
                <a:hlinkClick r:id="rId4"/>
              </a:rPr>
              <a:t>scholarships@hesc.ny.gov</a:t>
            </a:r>
            <a:r>
              <a:rPr lang="en-US" sz="2900" b="1" dirty="0"/>
              <a:t> or 888-697-4372.</a:t>
            </a:r>
          </a:p>
          <a:p>
            <a:endParaRPr lang="en-US" sz="2900" b="1" dirty="0"/>
          </a:p>
          <a:p>
            <a:pPr lvl="0">
              <a:spcAft>
                <a:spcPts val="2000"/>
              </a:spcAft>
              <a:defRPr/>
            </a:pPr>
            <a:r>
              <a:rPr lang="en-US" dirty="0" smtClean="0">
                <a:solidFill>
                  <a:prstClr val="black">
                    <a:lumMod val="75000"/>
                    <a:lumOff val="25000"/>
                  </a:prstClr>
                </a:solidFill>
                <a:latin typeface="Segoe UI" panose="020B0502040204020203" pitchFamily="34" charset="0"/>
                <a:cs typeface="Segoe UI" panose="020B0502040204020203" pitchFamily="34" charset="0"/>
              </a:rPr>
              <a:t> </a:t>
            </a:r>
            <a:r>
              <a:rPr lang="en-US" dirty="0" smtClean="0"/>
              <a:t> </a:t>
            </a:r>
            <a:r>
              <a:rPr lang="en-US" dirty="0" smtClean="0">
                <a:solidFill>
                  <a:prstClr val="black">
                    <a:lumMod val="75000"/>
                    <a:lumOff val="25000"/>
                  </a:prstClr>
                </a:solidFill>
                <a:latin typeface="Segoe UI" panose="020B0502040204020203" pitchFamily="34" charset="0"/>
                <a:cs typeface="Segoe UI" panose="020B0502040204020203" pitchFamily="34" charset="0"/>
              </a:rPr>
              <a:t> </a:t>
            </a:r>
            <a:endParaRPr lang="en-US" dirty="0">
              <a:solidFill>
                <a:prstClr val="black">
                  <a:lumMod val="75000"/>
                  <a:lumOff val="25000"/>
                </a:prstClr>
              </a:solidFill>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808895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991920" cy="640080"/>
          </a:xfrm>
        </p:spPr>
        <p:txBody>
          <a:bodyPr>
            <a:noAutofit/>
          </a:bodyPr>
          <a:lstStyle/>
          <a:p>
            <a:pPr algn="ctr"/>
            <a:r>
              <a:rPr lang="en-US" sz="4000" b="1" dirty="0" smtClean="0">
                <a:latin typeface="Segoe UI Light" panose="020B0502040204020203" pitchFamily="34" charset="0"/>
                <a:cs typeface="Segoe UI Light" panose="020B0502040204020203" pitchFamily="34" charset="0"/>
              </a:rPr>
              <a:t>Excelsior Scholarship – York College</a:t>
            </a:r>
            <a:endParaRPr lang="en-US" sz="4000" b="1" dirty="0">
              <a:latin typeface="Segoe UI Light" panose="020B0502040204020203" pitchFamily="34" charset="0"/>
              <a:cs typeface="Segoe UI Light" panose="020B0502040204020203" pitchFamily="34" charset="0"/>
            </a:endParaRPr>
          </a:p>
        </p:txBody>
      </p:sp>
      <p:sp>
        <p:nvSpPr>
          <p:cNvPr id="25" name="Content Placeholder 17"/>
          <p:cNvSpPr txBox="1">
            <a:spLocks/>
          </p:cNvSpPr>
          <p:nvPr/>
        </p:nvSpPr>
        <p:spPr>
          <a:xfrm>
            <a:off x="450604" y="1452357"/>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400" dirty="0" smtClean="0">
                <a:latin typeface="Segoe UI" panose="020B0502040204020203" pitchFamily="34" charset="0"/>
                <a:cs typeface="Segoe UI" panose="020B0502040204020203" pitchFamily="34" charset="0"/>
              </a:rPr>
              <a:t>Staying on Track</a:t>
            </a:r>
            <a:endParaRPr lang="en-US" sz="2400" dirty="0">
              <a:latin typeface="Segoe UI" panose="020B0502040204020203" pitchFamily="34" charset="0"/>
              <a:cs typeface="Segoe UI" panose="020B0502040204020203" pitchFamily="34" charset="0"/>
            </a:endParaRPr>
          </a:p>
        </p:txBody>
      </p:sp>
      <p:grpSp>
        <p:nvGrpSpPr>
          <p:cNvPr id="18" name="Group 17" descr="Small circle with number 1 inside  indicating step 1"/>
          <p:cNvGrpSpPr/>
          <p:nvPr/>
        </p:nvGrpSpPr>
        <p:grpSpPr bwMode="blackWhite">
          <a:xfrm>
            <a:off x="496441" y="1984462"/>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1" name="Content Placeholder 17"/>
          <p:cNvSpPr txBox="1">
            <a:spLocks/>
          </p:cNvSpPr>
          <p:nvPr/>
        </p:nvSpPr>
        <p:spPr>
          <a:xfrm>
            <a:off x="1054620" y="2076733"/>
            <a:ext cx="5096798" cy="118853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800" dirty="0" smtClean="0"/>
              <a:t>Data indicates that the primary reason students at York College who receive the Excelsior Scholarship become ineligible is because they </a:t>
            </a:r>
            <a:r>
              <a:rPr lang="en-US" sz="1800" u="sng" dirty="0" smtClean="0"/>
              <a:t>are not on track academically </a:t>
            </a:r>
            <a:r>
              <a:rPr lang="en-US" sz="1800" dirty="0" smtClean="0"/>
              <a:t>to complete their degree within 4 years. </a:t>
            </a:r>
            <a:endParaRPr lang="en-US" sz="1800" dirty="0">
              <a:solidFill>
                <a:prstClr val="black">
                  <a:lumMod val="75000"/>
                  <a:lumOff val="25000"/>
                </a:prstClr>
              </a:solidFill>
              <a:cs typeface="Segoe UI"/>
            </a:endParaRPr>
          </a:p>
        </p:txBody>
      </p:sp>
      <p:grpSp>
        <p:nvGrpSpPr>
          <p:cNvPr id="33" name="Group 32" descr="Small circle with number 2 inside  indicating step 2"/>
          <p:cNvGrpSpPr/>
          <p:nvPr/>
        </p:nvGrpSpPr>
        <p:grpSpPr bwMode="blackWhite">
          <a:xfrm>
            <a:off x="447036" y="3586138"/>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6" name="Content Placeholder 17"/>
          <p:cNvSpPr txBox="1">
            <a:spLocks/>
          </p:cNvSpPr>
          <p:nvPr/>
        </p:nvSpPr>
        <p:spPr>
          <a:xfrm>
            <a:off x="1079386" y="3586137"/>
            <a:ext cx="4972279" cy="65572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800" dirty="0" smtClean="0">
                <a:solidFill>
                  <a:prstClr val="black">
                    <a:lumMod val="75000"/>
                    <a:lumOff val="25000"/>
                  </a:prstClr>
                </a:solidFill>
                <a:cs typeface="Segoe UI"/>
              </a:rPr>
              <a:t>These students did not complete 30 credits within the academic year (365 days) </a:t>
            </a:r>
            <a:endParaRPr lang="en-US" sz="1800" dirty="0">
              <a:solidFill>
                <a:prstClr val="black">
                  <a:lumMod val="75000"/>
                  <a:lumOff val="25000"/>
                </a:prstClr>
              </a:solidFill>
              <a:cs typeface="Segoe UI"/>
            </a:endParaRPr>
          </a:p>
        </p:txBody>
      </p:sp>
      <p:grpSp>
        <p:nvGrpSpPr>
          <p:cNvPr id="22" name="Group 21" descr="Small circle with number 3 inside  indicating step 3"/>
          <p:cNvGrpSpPr/>
          <p:nvPr/>
        </p:nvGrpSpPr>
        <p:grpSpPr bwMode="blackWhite">
          <a:xfrm>
            <a:off x="447036" y="4586946"/>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2" name="Content Placeholder 17"/>
          <p:cNvSpPr txBox="1">
            <a:spLocks/>
          </p:cNvSpPr>
          <p:nvPr/>
        </p:nvSpPr>
        <p:spPr>
          <a:xfrm>
            <a:off x="1013033" y="4562730"/>
            <a:ext cx="5038632" cy="95782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defRPr/>
            </a:pPr>
            <a:r>
              <a:rPr lang="en-US" sz="1800" dirty="0" smtClean="0">
                <a:solidFill>
                  <a:prstClr val="black">
                    <a:lumMod val="75000"/>
                    <a:lumOff val="25000"/>
                  </a:prstClr>
                </a:solidFill>
                <a:cs typeface="Segoe UI"/>
              </a:rPr>
              <a:t>The chart shows a significantly higher number of students become ineligible to receive the Excelsior Scholarship for the award years beginning in the spring</a:t>
            </a:r>
            <a:endParaRPr lang="en-US" sz="1800" b="1" dirty="0">
              <a:solidFill>
                <a:prstClr val="black">
                  <a:lumMod val="75000"/>
                  <a:lumOff val="25000"/>
                </a:prstClr>
              </a:solidFill>
              <a:cs typeface="Segoe UI"/>
            </a:endParaRPr>
          </a:p>
        </p:txBody>
      </p:sp>
      <p:sp>
        <p:nvSpPr>
          <p:cNvPr id="40" name="Content Placeholder 17"/>
          <p:cNvSpPr txBox="1">
            <a:spLocks/>
          </p:cNvSpPr>
          <p:nvPr/>
        </p:nvSpPr>
        <p:spPr>
          <a:xfrm>
            <a:off x="1013033" y="5763265"/>
            <a:ext cx="5096798" cy="54058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a:spcAft>
                <a:spcPts val="2000"/>
              </a:spcAft>
              <a:buFont typeface="Wingdings" panose="05000000000000000000" pitchFamily="2" charset="2"/>
              <a:buChar char="v"/>
              <a:defRPr/>
            </a:pPr>
            <a:r>
              <a:rPr lang="en-US" sz="7200" dirty="0" smtClean="0">
                <a:solidFill>
                  <a:prstClr val="black">
                    <a:lumMod val="75000"/>
                    <a:lumOff val="25000"/>
                  </a:prstClr>
                </a:solidFill>
                <a:cs typeface="Segoe UI" panose="020B0502040204020203" pitchFamily="34" charset="0"/>
              </a:rPr>
              <a:t>What are some other reasons students become ineligible for Excelsior?  </a:t>
            </a:r>
            <a:r>
              <a:rPr lang="en-US" sz="7200" dirty="0" smtClean="0"/>
              <a:t> </a:t>
            </a:r>
            <a:r>
              <a:rPr lang="en-US" sz="7200" dirty="0" smtClean="0">
                <a:solidFill>
                  <a:prstClr val="black">
                    <a:lumMod val="75000"/>
                    <a:lumOff val="25000"/>
                  </a:prstClr>
                </a:solidFill>
                <a:cs typeface="Segoe UI" panose="020B0502040204020203" pitchFamily="34" charset="0"/>
              </a:rPr>
              <a:t> </a:t>
            </a:r>
          </a:p>
          <a:p>
            <a:pPr marL="0" lvl="0" indent="0">
              <a:spcAft>
                <a:spcPts val="2000"/>
              </a:spcAft>
              <a:buNone/>
              <a:defRPr/>
            </a:pP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2137958"/>
              </p:ext>
            </p:extLst>
          </p:nvPr>
        </p:nvGraphicFramePr>
        <p:xfrm>
          <a:off x="6225590" y="1793966"/>
          <a:ext cx="5443896" cy="3878696"/>
        </p:xfrm>
        <a:graphic>
          <a:graphicData uri="http://schemas.openxmlformats.org/drawingml/2006/table">
            <a:tbl>
              <a:tblPr firstRow="1" firstCol="1" lastRow="1" lastCol="1" bandRow="1" bandCol="1">
                <a:tableStyleId>{5C22544A-7EE6-4342-B048-85BDC9FD1C3A}</a:tableStyleId>
              </a:tblPr>
              <a:tblGrid>
                <a:gridCol w="2017990">
                  <a:extLst>
                    <a:ext uri="{9D8B030D-6E8A-4147-A177-3AD203B41FA5}">
                      <a16:colId xmlns:a16="http://schemas.microsoft.com/office/drawing/2014/main" val="3449103480"/>
                    </a:ext>
                  </a:extLst>
                </a:gridCol>
                <a:gridCol w="1688058">
                  <a:extLst>
                    <a:ext uri="{9D8B030D-6E8A-4147-A177-3AD203B41FA5}">
                      <a16:colId xmlns:a16="http://schemas.microsoft.com/office/drawing/2014/main" val="2004560488"/>
                    </a:ext>
                  </a:extLst>
                </a:gridCol>
                <a:gridCol w="1737848">
                  <a:extLst>
                    <a:ext uri="{9D8B030D-6E8A-4147-A177-3AD203B41FA5}">
                      <a16:colId xmlns:a16="http://schemas.microsoft.com/office/drawing/2014/main" val="2618927392"/>
                    </a:ext>
                  </a:extLst>
                </a:gridCol>
              </a:tblGrid>
              <a:tr h="522514">
                <a:tc gridSpan="3">
                  <a:txBody>
                    <a:bodyPr/>
                    <a:lstStyle/>
                    <a:p>
                      <a:pPr marL="0" marR="0" algn="ctr">
                        <a:lnSpc>
                          <a:spcPct val="106000"/>
                        </a:lnSpc>
                        <a:spcBef>
                          <a:spcPts val="0"/>
                        </a:spcBef>
                        <a:spcAft>
                          <a:spcPts val="800"/>
                        </a:spcAft>
                      </a:pPr>
                      <a:r>
                        <a:rPr lang="en-US" sz="1200" dirty="0" smtClean="0">
                          <a:solidFill>
                            <a:schemeClr val="tx1"/>
                          </a:solidFill>
                          <a:effectLst/>
                        </a:rPr>
                        <a:t>Students </a:t>
                      </a:r>
                      <a:r>
                        <a:rPr lang="en-US" sz="1200" dirty="0">
                          <a:solidFill>
                            <a:schemeClr val="tx1"/>
                          </a:solidFill>
                          <a:effectLst/>
                        </a:rPr>
                        <a:t>Who Become Ineligible to Receive</a:t>
                      </a:r>
                      <a:endParaRPr lang="en-US" sz="800" dirty="0">
                        <a:solidFill>
                          <a:schemeClr val="tx1"/>
                        </a:solidFill>
                        <a:effectLst/>
                      </a:endParaRPr>
                    </a:p>
                    <a:p>
                      <a:pPr marL="0" marR="0" algn="ctr">
                        <a:lnSpc>
                          <a:spcPct val="106000"/>
                        </a:lnSpc>
                        <a:spcBef>
                          <a:spcPts val="0"/>
                        </a:spcBef>
                        <a:spcAft>
                          <a:spcPts val="800"/>
                        </a:spcAft>
                      </a:pPr>
                      <a:r>
                        <a:rPr lang="en-US" sz="1200" dirty="0">
                          <a:solidFill>
                            <a:schemeClr val="tx1"/>
                          </a:solidFill>
                          <a:effectLst/>
                        </a:rPr>
                        <a:t>Excelsior Scholarship for the Following Year</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4712615"/>
                  </a:ext>
                </a:extLst>
              </a:tr>
              <a:tr h="313214">
                <a:tc>
                  <a:txBody>
                    <a:bodyPr/>
                    <a:lstStyle/>
                    <a:p>
                      <a:pPr marL="0" marR="0" algn="l">
                        <a:lnSpc>
                          <a:spcPct val="106000"/>
                        </a:lnSpc>
                        <a:spcBef>
                          <a:spcPts val="0"/>
                        </a:spcBef>
                        <a:spcAft>
                          <a:spcPts val="80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gridSpan="2">
                  <a:txBody>
                    <a:bodyPr/>
                    <a:lstStyle/>
                    <a:p>
                      <a:pPr marL="0" marR="0" algn="l">
                        <a:lnSpc>
                          <a:spcPct val="106000"/>
                        </a:lnSpc>
                        <a:spcBef>
                          <a:spcPts val="0"/>
                        </a:spcBef>
                        <a:spcAft>
                          <a:spcPts val="800"/>
                        </a:spcAft>
                      </a:pPr>
                      <a:r>
                        <a:rPr lang="en-US" sz="12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hMerge="1">
                  <a:txBody>
                    <a:bodyPr/>
                    <a:lstStyle/>
                    <a:p>
                      <a:endParaRPr lang="en-US"/>
                    </a:p>
                  </a:txBody>
                  <a:tcPr/>
                </a:tc>
                <a:extLst>
                  <a:ext uri="{0D108BD9-81ED-4DB2-BD59-A6C34878D82A}">
                    <a16:rowId xmlns:a16="http://schemas.microsoft.com/office/drawing/2014/main" val="2546520133"/>
                  </a:ext>
                </a:extLst>
              </a:tr>
              <a:tr h="317667">
                <a:tc>
                  <a:txBody>
                    <a:bodyPr/>
                    <a:lstStyle/>
                    <a:p>
                      <a:pPr marL="0" marR="0" algn="l">
                        <a:lnSpc>
                          <a:spcPct val="106000"/>
                        </a:lnSpc>
                        <a:spcBef>
                          <a:spcPts val="0"/>
                        </a:spcBef>
                        <a:spcAft>
                          <a:spcPts val="800"/>
                        </a:spcAft>
                      </a:pPr>
                      <a:r>
                        <a:rPr lang="en-US" sz="1200" dirty="0">
                          <a:solidFill>
                            <a:schemeClr val="tx1"/>
                          </a:solidFill>
                          <a:effectLst/>
                        </a:rPr>
                        <a:t>Semester</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b="1" dirty="0">
                          <a:solidFill>
                            <a:schemeClr val="tx1"/>
                          </a:solidFill>
                          <a:effectLst/>
                        </a:rPr>
                        <a:t>Award Year</a:t>
                      </a:r>
                      <a:endPar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Not Eligible</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11611824"/>
                  </a:ext>
                </a:extLst>
              </a:tr>
              <a:tr h="318576">
                <a:tc>
                  <a:txBody>
                    <a:bodyPr/>
                    <a:lstStyle/>
                    <a:p>
                      <a:pPr marL="0" marR="0" algn="l">
                        <a:lnSpc>
                          <a:spcPct val="106000"/>
                        </a:lnSpc>
                        <a:spcBef>
                          <a:spcPts val="0"/>
                        </a:spcBef>
                        <a:spcAft>
                          <a:spcPts val="800"/>
                        </a:spcAft>
                      </a:pPr>
                      <a:r>
                        <a:rPr lang="en-US" sz="1200" dirty="0">
                          <a:solidFill>
                            <a:schemeClr val="tx1"/>
                          </a:solidFill>
                          <a:effectLst/>
                        </a:rPr>
                        <a:t>Fall</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2017</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29</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79987704"/>
                  </a:ext>
                </a:extLst>
              </a:tr>
              <a:tr h="332527">
                <a:tc>
                  <a:txBody>
                    <a:bodyPr/>
                    <a:lstStyle/>
                    <a:p>
                      <a:pPr marL="0" marR="0" algn="l">
                        <a:lnSpc>
                          <a:spcPct val="106000"/>
                        </a:lnSpc>
                        <a:spcBef>
                          <a:spcPts val="0"/>
                        </a:spcBef>
                        <a:spcAft>
                          <a:spcPts val="800"/>
                        </a:spcAft>
                      </a:pPr>
                      <a:r>
                        <a:rPr lang="en-US" sz="1200">
                          <a:solidFill>
                            <a:schemeClr val="tx1"/>
                          </a:solidFill>
                          <a:effectLst/>
                        </a:rPr>
                        <a:t>Spring</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2018</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108</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2311631"/>
                  </a:ext>
                </a:extLst>
              </a:tr>
              <a:tr h="351809">
                <a:tc>
                  <a:txBody>
                    <a:bodyPr/>
                    <a:lstStyle/>
                    <a:p>
                      <a:pPr marL="0" marR="0" algn="l">
                        <a:lnSpc>
                          <a:spcPct val="106000"/>
                        </a:lnSpc>
                        <a:spcBef>
                          <a:spcPts val="0"/>
                        </a:spcBef>
                        <a:spcAft>
                          <a:spcPts val="800"/>
                        </a:spcAft>
                      </a:pPr>
                      <a:r>
                        <a:rPr lang="en-US" sz="1200">
                          <a:solidFill>
                            <a:schemeClr val="tx1"/>
                          </a:solidFill>
                          <a:effectLst/>
                        </a:rPr>
                        <a:t>Fall</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2018</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21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07311713"/>
                  </a:ext>
                </a:extLst>
              </a:tr>
              <a:tr h="315153">
                <a:tc>
                  <a:txBody>
                    <a:bodyPr/>
                    <a:lstStyle/>
                    <a:p>
                      <a:pPr marL="0" marR="0" algn="l">
                        <a:lnSpc>
                          <a:spcPct val="106000"/>
                        </a:lnSpc>
                        <a:spcBef>
                          <a:spcPts val="0"/>
                        </a:spcBef>
                        <a:spcAft>
                          <a:spcPts val="800"/>
                        </a:spcAft>
                      </a:pPr>
                      <a:r>
                        <a:rPr lang="en-US" sz="1200" dirty="0">
                          <a:solidFill>
                            <a:schemeClr val="tx1"/>
                          </a:solidFill>
                          <a:effectLst/>
                        </a:rPr>
                        <a:t>Spring</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2019</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91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3341706"/>
                  </a:ext>
                </a:extLst>
              </a:tr>
              <a:tr h="351809">
                <a:tc>
                  <a:txBody>
                    <a:bodyPr/>
                    <a:lstStyle/>
                    <a:p>
                      <a:pPr marL="0" marR="0" algn="l">
                        <a:lnSpc>
                          <a:spcPct val="106000"/>
                        </a:lnSpc>
                        <a:spcBef>
                          <a:spcPts val="0"/>
                        </a:spcBef>
                        <a:spcAft>
                          <a:spcPts val="800"/>
                        </a:spcAft>
                      </a:pPr>
                      <a:r>
                        <a:rPr lang="en-US" sz="1200" dirty="0">
                          <a:solidFill>
                            <a:schemeClr val="tx1"/>
                          </a:solidFill>
                          <a:effectLst/>
                        </a:rPr>
                        <a:t>Fall</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2019</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21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66536648"/>
                  </a:ext>
                </a:extLst>
              </a:tr>
              <a:tr h="351809">
                <a:tc>
                  <a:txBody>
                    <a:bodyPr/>
                    <a:lstStyle/>
                    <a:p>
                      <a:pPr marL="0" marR="0" algn="l">
                        <a:lnSpc>
                          <a:spcPct val="106000"/>
                        </a:lnSpc>
                        <a:spcBef>
                          <a:spcPts val="0"/>
                        </a:spcBef>
                        <a:spcAft>
                          <a:spcPts val="800"/>
                        </a:spcAft>
                      </a:pPr>
                      <a:r>
                        <a:rPr lang="en-US" sz="1200">
                          <a:solidFill>
                            <a:schemeClr val="tx1"/>
                          </a:solidFill>
                          <a:effectLst/>
                        </a:rPr>
                        <a:t>Spring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2020</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83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23832268"/>
                  </a:ext>
                </a:extLst>
              </a:tr>
              <a:tr h="351809">
                <a:tc>
                  <a:txBody>
                    <a:bodyPr/>
                    <a:lstStyle/>
                    <a:p>
                      <a:pPr marL="0" marR="0" algn="l">
                        <a:lnSpc>
                          <a:spcPct val="106000"/>
                        </a:lnSpc>
                        <a:spcBef>
                          <a:spcPts val="0"/>
                        </a:spcBef>
                        <a:spcAft>
                          <a:spcPts val="800"/>
                        </a:spcAft>
                      </a:pPr>
                      <a:r>
                        <a:rPr lang="en-US" sz="1200">
                          <a:solidFill>
                            <a:schemeClr val="tx1"/>
                          </a:solidFill>
                          <a:effectLst/>
                        </a:rPr>
                        <a:t>Fall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2020</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23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52579826"/>
                  </a:ext>
                </a:extLst>
              </a:tr>
              <a:tr h="351809">
                <a:tc>
                  <a:txBody>
                    <a:bodyPr/>
                    <a:lstStyle/>
                    <a:p>
                      <a:pPr marL="0" marR="0" algn="l">
                        <a:lnSpc>
                          <a:spcPct val="106000"/>
                        </a:lnSpc>
                        <a:spcBef>
                          <a:spcPts val="0"/>
                        </a:spcBef>
                        <a:spcAft>
                          <a:spcPts val="800"/>
                        </a:spcAft>
                      </a:pPr>
                      <a:r>
                        <a:rPr lang="en-US" sz="1200">
                          <a:solidFill>
                            <a:schemeClr val="tx1"/>
                          </a:solidFill>
                          <a:effectLst/>
                        </a:rPr>
                        <a:t>Spring </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b="0" dirty="0">
                          <a:solidFill>
                            <a:schemeClr val="tx1"/>
                          </a:solidFill>
                          <a:effectLst/>
                        </a:rPr>
                        <a:t>2021</a:t>
                      </a:r>
                      <a:endPar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0" marR="7300" marT="7300" marB="0"/>
                </a:tc>
                <a:tc>
                  <a:txBody>
                    <a:bodyPr/>
                    <a:lstStyle/>
                    <a:p>
                      <a:pPr marL="0" marR="0" algn="ctr">
                        <a:lnSpc>
                          <a:spcPct val="106000"/>
                        </a:lnSpc>
                        <a:spcBef>
                          <a:spcPts val="0"/>
                        </a:spcBef>
                        <a:spcAft>
                          <a:spcPts val="800"/>
                        </a:spcAft>
                      </a:pPr>
                      <a:r>
                        <a:rPr lang="en-US" sz="1200" dirty="0">
                          <a:solidFill>
                            <a:schemeClr val="tx1"/>
                          </a:solidFill>
                          <a:effectLst/>
                        </a:rPr>
                        <a:t>57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2891957"/>
                  </a:ext>
                </a:extLst>
              </a:tr>
            </a:tbl>
          </a:graphicData>
        </a:graphic>
      </p:graphicFrame>
    </p:spTree>
    <p:extLst>
      <p:ext uri="{BB962C8B-B14F-4D97-AF65-F5344CB8AC3E}">
        <p14:creationId xmlns:p14="http://schemas.microsoft.com/office/powerpoint/2010/main" val="3544667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448056"/>
            <a:ext cx="10401717" cy="640080"/>
          </a:xfrm>
        </p:spPr>
        <p:txBody>
          <a:bodyPr>
            <a:noAutofit/>
          </a:bodyPr>
          <a:lstStyle/>
          <a:p>
            <a:pPr lvl="0" algn="ctr"/>
            <a:r>
              <a:rPr lang="en-US" sz="4000" b="1" dirty="0" smtClean="0">
                <a:latin typeface="Segoe UI Light" panose="020B0502040204020203" pitchFamily="34" charset="0"/>
                <a:cs typeface="Segoe UI Light" panose="020B0502040204020203" pitchFamily="34" charset="0"/>
              </a:rPr>
              <a:t>How do You Maintain Eligibility?</a:t>
            </a:r>
            <a:endParaRPr lang="en-US" sz="4000" b="1" dirty="0">
              <a:latin typeface="Segoe UI Light" panose="020B0502040204020203" pitchFamily="34" charset="0"/>
              <a:cs typeface="Segoe UI Light" panose="020B0502040204020203" pitchFamily="34" charset="0"/>
            </a:endParaRPr>
          </a:p>
        </p:txBody>
      </p:sp>
      <p:sp>
        <p:nvSpPr>
          <p:cNvPr id="5" name="Content Placeholder 4"/>
          <p:cNvSpPr>
            <a:spLocks noGrp="1"/>
          </p:cNvSpPr>
          <p:nvPr>
            <p:ph sz="half" idx="4294967295"/>
          </p:nvPr>
        </p:nvSpPr>
        <p:spPr>
          <a:xfrm>
            <a:off x="1024799" y="1776549"/>
            <a:ext cx="4209051" cy="1475964"/>
          </a:xfrm>
        </p:spPr>
        <p:txBody>
          <a:bodyPr vert="horz" lIns="91440" tIns="45720" rIns="91440" bIns="45720" rtlCol="0">
            <a:normAutofit/>
          </a:bodyPr>
          <a:lstStyle/>
          <a:p>
            <a:pPr marL="0" indent="0">
              <a:lnSpc>
                <a:spcPts val="1800"/>
              </a:lnSpc>
              <a:spcBef>
                <a:spcPts val="1000"/>
              </a:spcBef>
              <a:spcAft>
                <a:spcPts val="2000"/>
              </a:spcAft>
              <a:buNone/>
            </a:pPr>
            <a:endParaRPr lang="en-US" sz="1200" dirty="0" smtClean="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Bef>
                <a:spcPts val="1000"/>
              </a:spcBef>
              <a:spcAft>
                <a:spcPts val="20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2" name="Content Placeholder 17"/>
          <p:cNvSpPr txBox="1">
            <a:spLocks/>
          </p:cNvSpPr>
          <p:nvPr/>
        </p:nvSpPr>
        <p:spPr>
          <a:xfrm>
            <a:off x="541611" y="1387952"/>
            <a:ext cx="4755319" cy="75594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3200" dirty="0" smtClean="0">
                <a:solidFill>
                  <a:prstClr val="black">
                    <a:lumMod val="75000"/>
                    <a:lumOff val="25000"/>
                  </a:prstClr>
                </a:solidFill>
                <a:latin typeface="Segoe UI" panose="020B0502040204020203" pitchFamily="34" charset="0"/>
                <a:cs typeface="Segoe UI" panose="020B0502040204020203" pitchFamily="34" charset="0"/>
              </a:rPr>
              <a:t>Finish in “4” </a:t>
            </a:r>
            <a:endParaRPr lang="en-US" sz="3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332" y="352085"/>
            <a:ext cx="1647567" cy="8320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212" y="1680505"/>
            <a:ext cx="5214810" cy="2858530"/>
          </a:xfrm>
          <a:prstGeom prst="rect">
            <a:avLst/>
          </a:prstGeom>
        </p:spPr>
      </p:pic>
      <p:grpSp>
        <p:nvGrpSpPr>
          <p:cNvPr id="10" name="Group 9" descr="Small circle with number 1 inside indicating step 1"/>
          <p:cNvGrpSpPr/>
          <p:nvPr/>
        </p:nvGrpSpPr>
        <p:grpSpPr bwMode="blackWhite">
          <a:xfrm>
            <a:off x="415563" y="3509388"/>
            <a:ext cx="558179" cy="409838"/>
            <a:chOff x="6953426" y="711274"/>
            <a:chExt cx="558179" cy="409838"/>
          </a:xfrm>
        </p:grpSpPr>
        <p:sp>
          <p:nvSpPr>
            <p:cNvPr id="11" name="Oval 10"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descr="Number 1"/>
            <p:cNvSpPr txBox="1"/>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13" name="Content Placeholder 17"/>
          <p:cNvSpPr txBox="1">
            <a:spLocks/>
          </p:cNvSpPr>
          <p:nvPr/>
        </p:nvSpPr>
        <p:spPr>
          <a:xfrm>
            <a:off x="1091776" y="3489491"/>
            <a:ext cx="3614674" cy="85946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800" dirty="0" smtClean="0">
                <a:solidFill>
                  <a:prstClr val="black">
                    <a:lumMod val="75000"/>
                    <a:lumOff val="25000"/>
                  </a:prstClr>
                </a:solidFill>
                <a:latin typeface="Segoe UI" panose="020B0502040204020203" pitchFamily="34" charset="0"/>
                <a:cs typeface="Segoe UI" panose="020B0502040204020203" pitchFamily="34" charset="0"/>
              </a:rPr>
              <a:t>At CUNY, it doesn’t cost more to take 15 vs 12 credits </a:t>
            </a:r>
            <a:endParaRPr lang="en-US" sz="18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Content Placeholder 17"/>
          <p:cNvSpPr txBox="1">
            <a:spLocks/>
          </p:cNvSpPr>
          <p:nvPr/>
        </p:nvSpPr>
        <p:spPr>
          <a:xfrm>
            <a:off x="1001327" y="4599964"/>
            <a:ext cx="4509561" cy="171375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0"/>
              </a:spcAft>
              <a:buNone/>
            </a:pPr>
            <a:r>
              <a:rPr lang="en-US" sz="1800" dirty="0"/>
              <a:t>30 credits/year </a:t>
            </a:r>
          </a:p>
          <a:p>
            <a:pPr>
              <a:lnSpc>
                <a:spcPct val="100000"/>
              </a:lnSpc>
              <a:spcBef>
                <a:spcPts val="0"/>
              </a:spcBef>
              <a:spcAft>
                <a:spcPts val="0"/>
              </a:spcAft>
              <a:buFont typeface="Wingdings" panose="05000000000000000000" pitchFamily="2" charset="2"/>
              <a:buChar char="q"/>
            </a:pPr>
            <a:r>
              <a:rPr lang="en-US" sz="1600" dirty="0" smtClean="0">
                <a:latin typeface="Segoe UI" panose="020B0502040204020203" pitchFamily="34" charset="0"/>
                <a:cs typeface="Segoe UI" panose="020B0502040204020203" pitchFamily="34" charset="0"/>
              </a:rPr>
              <a:t>increased </a:t>
            </a:r>
            <a:r>
              <a:rPr lang="en-US" sz="1600" dirty="0">
                <a:latin typeface="Segoe UI" panose="020B0502040204020203" pitchFamily="34" charset="0"/>
                <a:cs typeface="Segoe UI" panose="020B0502040204020203" pitchFamily="34" charset="0"/>
              </a:rPr>
              <a:t>eligibility for the full-tuition Excelsior Scholarship </a:t>
            </a:r>
          </a:p>
          <a:p>
            <a:pPr>
              <a:lnSpc>
                <a:spcPct val="100000"/>
              </a:lnSpc>
              <a:spcBef>
                <a:spcPts val="0"/>
              </a:spcBef>
              <a:spcAft>
                <a:spcPts val="0"/>
              </a:spcAft>
              <a:buFont typeface="Wingdings" panose="05000000000000000000" pitchFamily="2" charset="2"/>
              <a:buChar char="q"/>
            </a:pPr>
            <a:r>
              <a:rPr lang="en-US" sz="1600" dirty="0" smtClean="0">
                <a:latin typeface="Segoe UI" panose="020B0502040204020203" pitchFamily="34" charset="0"/>
                <a:cs typeface="Segoe UI" panose="020B0502040204020203" pitchFamily="34" charset="0"/>
              </a:rPr>
              <a:t>maximizes </a:t>
            </a:r>
            <a:r>
              <a:rPr lang="en-US" sz="1600" dirty="0">
                <a:latin typeface="Segoe UI" panose="020B0502040204020203" pitchFamily="34" charset="0"/>
                <a:cs typeface="Segoe UI" panose="020B0502040204020203" pitchFamily="34" charset="0"/>
              </a:rPr>
              <a:t>NYS TAP </a:t>
            </a:r>
            <a:r>
              <a:rPr lang="en-US" sz="1600" dirty="0" smtClean="0">
                <a:latin typeface="Segoe UI" panose="020B0502040204020203" pitchFamily="34" charset="0"/>
                <a:cs typeface="Segoe UI" panose="020B0502040204020203" pitchFamily="34" charset="0"/>
              </a:rPr>
              <a:t>awards</a:t>
            </a:r>
          </a:p>
          <a:p>
            <a:pPr lvl="1">
              <a:lnSpc>
                <a:spcPct val="100000"/>
              </a:lnSpc>
              <a:spcBef>
                <a:spcPts val="0"/>
              </a:spcBef>
              <a:spcAft>
                <a:spcPts val="0"/>
              </a:spcAft>
            </a:pPr>
            <a:r>
              <a:rPr lang="en-US" sz="1600" dirty="0" smtClean="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both limited to 8 </a:t>
            </a:r>
            <a:r>
              <a:rPr lang="en-US" sz="1600" dirty="0" smtClean="0">
                <a:latin typeface="Segoe UI" panose="020B0502040204020203" pitchFamily="34" charset="0"/>
                <a:cs typeface="Segoe UI" panose="020B0502040204020203" pitchFamily="34" charset="0"/>
              </a:rPr>
              <a:t>semesters (4 years)</a:t>
            </a: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18" name="Group 17" descr="Small circle with number 1 inside indicating step 1"/>
          <p:cNvGrpSpPr/>
          <p:nvPr/>
        </p:nvGrpSpPr>
        <p:grpSpPr bwMode="blackWhite">
          <a:xfrm>
            <a:off x="443148" y="2093843"/>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1" name="Content Placeholder 17"/>
          <p:cNvSpPr txBox="1">
            <a:spLocks/>
          </p:cNvSpPr>
          <p:nvPr/>
        </p:nvSpPr>
        <p:spPr>
          <a:xfrm rot="10800000" flipV="1">
            <a:off x="1028142" y="2110133"/>
            <a:ext cx="4295607" cy="100225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buFont typeface="Wingdings" panose="05000000000000000000" pitchFamily="2" charset="2"/>
              <a:buChar char="§"/>
            </a:pPr>
            <a:r>
              <a:rPr lang="en-US" sz="1800" dirty="0" smtClean="0"/>
              <a:t>12 credits/semester </a:t>
            </a:r>
            <a:r>
              <a:rPr lang="en-US" sz="1800" dirty="0"/>
              <a:t>= full </a:t>
            </a:r>
            <a:r>
              <a:rPr lang="en-US" sz="1800" dirty="0" smtClean="0"/>
              <a:t>time</a:t>
            </a:r>
          </a:p>
          <a:p>
            <a:pPr>
              <a:lnSpc>
                <a:spcPct val="100000"/>
              </a:lnSpc>
              <a:spcBef>
                <a:spcPts val="0"/>
              </a:spcBef>
              <a:spcAft>
                <a:spcPts val="0"/>
              </a:spcAft>
              <a:buFont typeface="Wingdings" panose="05000000000000000000" pitchFamily="2" charset="2"/>
              <a:buChar char="§"/>
            </a:pPr>
            <a:r>
              <a:rPr lang="en-US" sz="1800" dirty="0" smtClean="0"/>
              <a:t>15 credits/semester|30 </a:t>
            </a:r>
            <a:r>
              <a:rPr lang="en-US" sz="1800" dirty="0"/>
              <a:t>credits/ year = </a:t>
            </a:r>
            <a:r>
              <a:rPr lang="en-US" sz="1800" dirty="0" smtClean="0"/>
              <a:t>on-time graduation</a:t>
            </a:r>
            <a:r>
              <a:rPr lang="en-US" sz="1800" dirty="0"/>
              <a:t>.</a:t>
            </a:r>
            <a:endParaRPr lang="en-US" sz="18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354" y="5320937"/>
            <a:ext cx="3446239" cy="1184366"/>
          </a:xfrm>
          <a:prstGeom prst="rect">
            <a:avLst/>
          </a:prstGeom>
        </p:spPr>
      </p:pic>
      <p:grpSp>
        <p:nvGrpSpPr>
          <p:cNvPr id="23" name="Group 22" descr="Small circle with number 1 inside indicating step 1"/>
          <p:cNvGrpSpPr/>
          <p:nvPr/>
        </p:nvGrpSpPr>
        <p:grpSpPr bwMode="blackWhite">
          <a:xfrm>
            <a:off x="466621" y="5003630"/>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descr="Number 1"/>
            <p:cNvSpPr txBox="1"/>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Segoe UI Light" panose="020B0502040204020203" pitchFamily="34" charset="0"/>
                <a:cs typeface="Segoe UI Light" panose="020B0502040204020203" pitchFamily="34" charset="0"/>
              </a:rPr>
              <a:t>How do you maintain eligibility?</a:t>
            </a:r>
            <a:endParaRPr lang="en-US" dirty="0">
              <a:latin typeface="Segoe UI Light" panose="020B0502040204020203" pitchFamily="34" charset="0"/>
              <a:cs typeface="Segoe UI Light" panose="020B0502040204020203" pitchFamily="34" charset="0"/>
            </a:endParaRPr>
          </a:p>
        </p:txBody>
      </p:sp>
      <p:sp>
        <p:nvSpPr>
          <p:cNvPr id="5" name="Content Placeholder 4"/>
          <p:cNvSpPr>
            <a:spLocks noGrp="1"/>
          </p:cNvSpPr>
          <p:nvPr>
            <p:ph sz="half" idx="4294967295"/>
          </p:nvPr>
        </p:nvSpPr>
        <p:spPr>
          <a:xfrm>
            <a:off x="541610" y="1431011"/>
            <a:ext cx="11187648" cy="5101594"/>
          </a:xfrm>
        </p:spPr>
        <p:txBody>
          <a:bodyPr vert="horz" lIns="91440" tIns="45720" rIns="91440" bIns="45720" rtlCol="0">
            <a:normAutofit fontScale="40000" lnSpcReduction="20000"/>
          </a:bodyPr>
          <a:lstStyle/>
          <a:p>
            <a:pPr marL="0" indent="0">
              <a:lnSpc>
                <a:spcPts val="1800"/>
              </a:lnSpc>
              <a:spcBef>
                <a:spcPts val="1000"/>
              </a:spcBef>
              <a:spcAft>
                <a:spcPts val="2000"/>
              </a:spcAft>
              <a:buNone/>
            </a:pPr>
            <a:r>
              <a:rPr lang="en-US" sz="1200" dirty="0" smtClean="0">
                <a:solidFill>
                  <a:prstClr val="black">
                    <a:lumMod val="75000"/>
                    <a:lumOff val="25000"/>
                  </a:prstClr>
                </a:solidFill>
                <a:latin typeface="Segoe UI" panose="020B0502040204020203" pitchFamily="34" charset="0"/>
                <a:cs typeface="Segoe UI" panose="020B0502040204020203" pitchFamily="34" charset="0"/>
              </a:rPr>
              <a:t>. </a:t>
            </a:r>
          </a:p>
          <a:p>
            <a:r>
              <a:rPr lang="en-US" sz="4500" dirty="0"/>
              <a:t>You can catch up on missing credits during the summer and winter sessions.</a:t>
            </a:r>
            <a:endParaRPr lang="en-US" sz="4500" dirty="0" smtClean="0"/>
          </a:p>
          <a:p>
            <a:r>
              <a:rPr lang="en-US" sz="4000" dirty="0" smtClean="0"/>
              <a:t>Example</a:t>
            </a:r>
            <a:r>
              <a:rPr lang="en-US" sz="4000" dirty="0"/>
              <a:t>:</a:t>
            </a:r>
          </a:p>
          <a:p>
            <a:pPr lvl="0">
              <a:lnSpc>
                <a:spcPct val="120000"/>
              </a:lnSpc>
              <a:spcBef>
                <a:spcPts val="0"/>
              </a:spcBef>
              <a:spcAft>
                <a:spcPts val="0"/>
              </a:spcAft>
            </a:pPr>
            <a:r>
              <a:rPr lang="en-US" sz="4000" dirty="0"/>
              <a:t>Fall (</a:t>
            </a:r>
            <a:r>
              <a:rPr lang="en-US" sz="4000" dirty="0" smtClean="0"/>
              <a:t>15crs -</a:t>
            </a:r>
            <a:r>
              <a:rPr lang="en-US" sz="4000" dirty="0"/>
              <a:t>12crs with/Winter) </a:t>
            </a:r>
          </a:p>
          <a:p>
            <a:pPr lvl="1">
              <a:lnSpc>
                <a:spcPct val="120000"/>
              </a:lnSpc>
              <a:spcBef>
                <a:spcPts val="0"/>
              </a:spcBef>
              <a:spcAft>
                <a:spcPts val="0"/>
              </a:spcAft>
            </a:pPr>
            <a:r>
              <a:rPr lang="en-US" sz="4000" dirty="0"/>
              <a:t>Winter (pay out of pocket)</a:t>
            </a:r>
          </a:p>
          <a:p>
            <a:pPr lvl="0">
              <a:lnSpc>
                <a:spcPct val="120000"/>
              </a:lnSpc>
              <a:spcBef>
                <a:spcPts val="0"/>
              </a:spcBef>
              <a:spcAft>
                <a:spcPts val="0"/>
              </a:spcAft>
            </a:pPr>
            <a:endParaRPr lang="en-US" sz="4000" dirty="0" smtClean="0"/>
          </a:p>
          <a:p>
            <a:pPr lvl="0">
              <a:lnSpc>
                <a:spcPct val="120000"/>
              </a:lnSpc>
              <a:spcBef>
                <a:spcPts val="0"/>
              </a:spcBef>
              <a:spcAft>
                <a:spcPts val="0"/>
              </a:spcAft>
            </a:pPr>
            <a:r>
              <a:rPr lang="en-US" sz="4000" dirty="0" smtClean="0"/>
              <a:t>Spring </a:t>
            </a:r>
            <a:r>
              <a:rPr lang="en-US" sz="4000" dirty="0"/>
              <a:t>(</a:t>
            </a:r>
            <a:r>
              <a:rPr lang="en-US" sz="4000" dirty="0" smtClean="0"/>
              <a:t>15crs -</a:t>
            </a:r>
            <a:r>
              <a:rPr lang="en-US" sz="4000" dirty="0"/>
              <a:t>12crs with/Summer) </a:t>
            </a:r>
          </a:p>
          <a:p>
            <a:pPr lvl="1">
              <a:lnSpc>
                <a:spcPct val="120000"/>
              </a:lnSpc>
              <a:spcBef>
                <a:spcPts val="0"/>
              </a:spcBef>
              <a:spcAft>
                <a:spcPts val="0"/>
              </a:spcAft>
            </a:pPr>
            <a:r>
              <a:rPr lang="en-US" sz="4000" dirty="0"/>
              <a:t>Summer (pay out of pocket)</a:t>
            </a:r>
          </a:p>
          <a:p>
            <a:r>
              <a:rPr lang="en-US" sz="4000" b="1" u="sng" dirty="0"/>
              <a:t>OR</a:t>
            </a:r>
            <a:endParaRPr lang="en-US" sz="4000" dirty="0"/>
          </a:p>
          <a:p>
            <a:pPr lvl="0">
              <a:lnSpc>
                <a:spcPct val="120000"/>
              </a:lnSpc>
              <a:spcBef>
                <a:spcPts val="0"/>
              </a:spcBef>
              <a:spcAft>
                <a:spcPts val="0"/>
              </a:spcAft>
            </a:pPr>
            <a:r>
              <a:rPr lang="en-US" sz="4000" dirty="0"/>
              <a:t>Spring (</a:t>
            </a:r>
            <a:r>
              <a:rPr lang="en-US" sz="4000" dirty="0" smtClean="0"/>
              <a:t>15crs -</a:t>
            </a:r>
            <a:r>
              <a:rPr lang="en-US" sz="4000" dirty="0"/>
              <a:t>12crs with/Summer) </a:t>
            </a:r>
          </a:p>
          <a:p>
            <a:pPr lvl="1">
              <a:lnSpc>
                <a:spcPct val="120000"/>
              </a:lnSpc>
              <a:spcBef>
                <a:spcPts val="0"/>
              </a:spcBef>
              <a:spcAft>
                <a:spcPts val="0"/>
              </a:spcAft>
            </a:pPr>
            <a:r>
              <a:rPr lang="en-US" sz="4000" dirty="0"/>
              <a:t>Summer (pay out of pocket</a:t>
            </a:r>
            <a:r>
              <a:rPr lang="en-US" sz="4000" dirty="0" smtClean="0"/>
              <a:t>)</a:t>
            </a:r>
          </a:p>
          <a:p>
            <a:pPr marL="0" lvl="1" indent="0">
              <a:lnSpc>
                <a:spcPct val="120000"/>
              </a:lnSpc>
              <a:spcBef>
                <a:spcPts val="0"/>
              </a:spcBef>
              <a:spcAft>
                <a:spcPts val="0"/>
              </a:spcAft>
              <a:buNone/>
            </a:pPr>
            <a:endParaRPr lang="en-US" sz="4000" dirty="0"/>
          </a:p>
          <a:p>
            <a:pPr lvl="0">
              <a:lnSpc>
                <a:spcPct val="120000"/>
              </a:lnSpc>
              <a:spcBef>
                <a:spcPts val="0"/>
              </a:spcBef>
              <a:spcAft>
                <a:spcPts val="0"/>
              </a:spcAft>
            </a:pPr>
            <a:r>
              <a:rPr lang="en-US" sz="4000" dirty="0"/>
              <a:t>Fall (</a:t>
            </a:r>
            <a:r>
              <a:rPr lang="en-US" sz="4000" dirty="0" smtClean="0"/>
              <a:t>15crs -</a:t>
            </a:r>
            <a:r>
              <a:rPr lang="en-US" sz="4000" dirty="0"/>
              <a:t>12crs with/Winter) </a:t>
            </a:r>
          </a:p>
          <a:p>
            <a:pPr lvl="1">
              <a:lnSpc>
                <a:spcPct val="120000"/>
              </a:lnSpc>
              <a:spcBef>
                <a:spcPts val="0"/>
              </a:spcBef>
              <a:spcAft>
                <a:spcPts val="0"/>
              </a:spcAft>
            </a:pPr>
            <a:r>
              <a:rPr lang="en-US" sz="4000" dirty="0"/>
              <a:t>Winter (pay out of pocket</a:t>
            </a:r>
            <a:r>
              <a:rPr lang="en-US" sz="4000" dirty="0" smtClean="0"/>
              <a:t>)</a:t>
            </a:r>
            <a:endParaRPr lang="en-US" sz="4000" dirty="0"/>
          </a:p>
        </p:txBody>
      </p:sp>
      <p:sp>
        <p:nvSpPr>
          <p:cNvPr id="34" name="Oval 33" descr="Small circle"/>
          <p:cNvSpPr/>
          <p:nvPr/>
        </p:nvSpPr>
        <p:spPr bwMode="blackWhite">
          <a:xfrm>
            <a:off x="656201" y="1431011"/>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ntent Placeholder 17"/>
          <p:cNvSpPr txBox="1">
            <a:spLocks/>
          </p:cNvSpPr>
          <p:nvPr/>
        </p:nvSpPr>
        <p:spPr>
          <a:xfrm>
            <a:off x="1066039" y="1499287"/>
            <a:ext cx="3431820" cy="156519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400" dirty="0" smtClean="0">
                <a:solidFill>
                  <a:prstClr val="black">
                    <a:lumMod val="75000"/>
                    <a:lumOff val="25000"/>
                  </a:prstClr>
                </a:solidFill>
                <a:latin typeface="Segoe UI" panose="020B0502040204020203" pitchFamily="34" charset="0"/>
                <a:cs typeface="Segoe UI" panose="020B0502040204020203" pitchFamily="34" charset="0"/>
              </a:rPr>
              <a:t>Catching up on Credits</a:t>
            </a:r>
            <a:endParaRPr lang="en-US" sz="24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989" y="2961655"/>
            <a:ext cx="4950940" cy="2971331"/>
          </a:xfrm>
          <a:prstGeom prst="rect">
            <a:avLst/>
          </a:prstGeom>
        </p:spPr>
      </p:pic>
    </p:spTree>
    <p:extLst>
      <p:ext uri="{BB962C8B-B14F-4D97-AF65-F5344CB8AC3E}">
        <p14:creationId xmlns:p14="http://schemas.microsoft.com/office/powerpoint/2010/main" val="319750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409302"/>
            <a:ext cx="9859410" cy="1053738"/>
          </a:xfrm>
        </p:spPr>
        <p:txBody>
          <a:bodyPr>
            <a:normAutofit fontScale="90000"/>
          </a:bodyPr>
          <a:lstStyle/>
          <a:p>
            <a:r>
              <a:rPr lang="en-US" b="1" dirty="0" smtClean="0"/>
              <a:t/>
            </a:r>
            <a:br>
              <a:rPr lang="en-US" b="1" dirty="0" smtClean="0"/>
            </a:br>
            <a:r>
              <a:rPr lang="en-US" b="1" dirty="0"/>
              <a:t/>
            </a:r>
            <a:br>
              <a:rPr lang="en-US" b="1" dirty="0"/>
            </a:br>
            <a:r>
              <a:rPr lang="en-US" b="1" dirty="0" smtClean="0"/>
              <a:t>Systems/Platforms </a:t>
            </a:r>
            <a:r>
              <a:rPr lang="en-US" b="1" dirty="0"/>
              <a:t>to track your academic progress</a:t>
            </a:r>
            <a:br>
              <a:rPr lang="en-US" b="1" dirty="0"/>
            </a:br>
            <a:endParaRPr lang="en-US" b="1" dirty="0"/>
          </a:p>
        </p:txBody>
      </p:sp>
      <p:pic>
        <p:nvPicPr>
          <p:cNvPr id="11" name="Picture 10" descr="C:\Users\jchin2\Desktop\DGW3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909" y="3570118"/>
            <a:ext cx="8072295" cy="2987040"/>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
          <p:cNvSpPr>
            <a:spLocks noGrp="1"/>
          </p:cNvSpPr>
          <p:nvPr>
            <p:ph idx="4294967295"/>
          </p:nvPr>
        </p:nvSpPr>
        <p:spPr>
          <a:xfrm>
            <a:off x="853440" y="1201784"/>
            <a:ext cx="7306491" cy="1741713"/>
          </a:xfrm>
          <a:prstGeom prst="rect">
            <a:avLst/>
          </a:prstGeom>
        </p:spPr>
        <p:txBody>
          <a:bodyPr>
            <a:noAutofit/>
          </a:bodyPr>
          <a:lstStyle/>
          <a:p>
            <a:r>
              <a:rPr lang="en-US" sz="1600" dirty="0" smtClean="0"/>
              <a:t>Tracking your Degree Progress</a:t>
            </a:r>
          </a:p>
          <a:p>
            <a:pPr marL="457200" indent="-457200">
              <a:buFont typeface="Wingdings" panose="05000000000000000000" pitchFamily="2" charset="2"/>
              <a:buChar char="v"/>
            </a:pPr>
            <a:r>
              <a:rPr lang="en-US" sz="1600" dirty="0" err="1" smtClean="0"/>
              <a:t>DegreeWorks</a:t>
            </a:r>
            <a:r>
              <a:rPr lang="en-US" sz="1600" dirty="0" smtClean="0"/>
              <a:t>: Degree Audit (BB tutorial)</a:t>
            </a:r>
          </a:p>
          <a:p>
            <a:pPr marL="457200" indent="-457200">
              <a:buFont typeface="Wingdings" panose="05000000000000000000" pitchFamily="2" charset="2"/>
              <a:buChar char="v"/>
            </a:pPr>
            <a:r>
              <a:rPr lang="en-US" sz="1600" dirty="0" smtClean="0"/>
              <a:t>FACTS: Financial Aid Certification Tracking System (FACTS)</a:t>
            </a:r>
          </a:p>
          <a:p>
            <a:pPr lvl="1" indent="0">
              <a:buNone/>
            </a:pPr>
            <a:r>
              <a:rPr lang="en-US" sz="1600" dirty="0" smtClean="0">
                <a:solidFill>
                  <a:schemeClr val="tx1"/>
                </a:solidFill>
              </a:rPr>
              <a:t>                       Current Eligibility &gt; Summary &gt; Details</a:t>
            </a:r>
            <a:endParaRPr lang="en-US" sz="1600" dirty="0">
              <a:solidFill>
                <a:schemeClr val="tx1"/>
              </a:solidFill>
            </a:endParaRPr>
          </a:p>
        </p:txBody>
      </p:sp>
    </p:spTree>
    <p:extLst>
      <p:ext uri="{BB962C8B-B14F-4D97-AF65-F5344CB8AC3E}">
        <p14:creationId xmlns:p14="http://schemas.microsoft.com/office/powerpoint/2010/main" val="3434504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Segoe UI Light" panose="020B0502040204020203" pitchFamily="34" charset="0"/>
                <a:cs typeface="Segoe UI Light" panose="020B0502040204020203" pitchFamily="34" charset="0"/>
              </a:rPr>
              <a:t>Review</a:t>
            </a:r>
            <a:endParaRPr lang="en-US" dirty="0">
              <a:latin typeface="Segoe UI Light" panose="020B0502040204020203" pitchFamily="34" charset="0"/>
              <a:cs typeface="Segoe UI Light" panose="020B0502040204020203" pitchFamily="34" charset="0"/>
            </a:endParaRPr>
          </a:p>
        </p:txBody>
      </p:sp>
      <p:sp>
        <p:nvSpPr>
          <p:cNvPr id="3" name="Rectangle 2"/>
          <p:cNvSpPr/>
          <p:nvPr/>
        </p:nvSpPr>
        <p:spPr>
          <a:xfrm>
            <a:off x="1332411" y="1480457"/>
            <a:ext cx="10058399" cy="4524315"/>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Students must enroll for at least 12 credits per semester and complete 30 credits per year. </a:t>
            </a:r>
            <a:endParaRPr lang="en-US" sz="1200" dirty="0" smtClean="0">
              <a:solidFill>
                <a:srgbClr val="000000"/>
              </a:solidFill>
              <a:ea typeface="Calibri" panose="020F0502020204030204" pitchFamily="34" charset="0"/>
            </a:endParaRPr>
          </a:p>
          <a:p>
            <a:pPr marR="0" lvl="0">
              <a:spcBef>
                <a:spcPts val="0"/>
              </a:spcBef>
              <a:spcAft>
                <a:spcPts val="0"/>
              </a:spcAft>
            </a:pPr>
            <a:endParaRPr lang="en-US" sz="1200" dirty="0">
              <a:solidFill>
                <a:srgbClr val="000000"/>
              </a:solidFill>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 Students are strongly encouraged to register for 15 credits per semester to maximize their ability to retain eligibility for the program and on-time graduation. </a:t>
            </a:r>
            <a:endParaRPr lang="en-US" sz="1200" dirty="0" smtClean="0">
              <a:solidFill>
                <a:srgbClr val="000000"/>
              </a:solidFill>
              <a:ea typeface="Calibri" panose="020F0502020204030204" pitchFamily="34" charset="0"/>
            </a:endParaRPr>
          </a:p>
          <a:p>
            <a:pPr marR="0" lvl="0">
              <a:spcBef>
                <a:spcPts val="0"/>
              </a:spcBef>
              <a:spcAft>
                <a:spcPts val="0"/>
              </a:spcAft>
            </a:pPr>
            <a:endParaRPr lang="en-US" sz="1200" dirty="0">
              <a:solidFill>
                <a:srgbClr val="000000"/>
              </a:solidFill>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AP/IB and other credits earned in high school can be “banked” and may be used to meet the annual 30-credit requirement. </a:t>
            </a:r>
            <a:endParaRPr lang="en-US" sz="1200" dirty="0" smtClean="0">
              <a:solidFill>
                <a:srgbClr val="000000"/>
              </a:solidFill>
              <a:ea typeface="Calibri" panose="020F0502020204030204" pitchFamily="34" charset="0"/>
            </a:endParaRPr>
          </a:p>
          <a:p>
            <a:pPr marR="0" lvl="0">
              <a:spcBef>
                <a:spcPts val="0"/>
              </a:spcBef>
              <a:spcAft>
                <a:spcPts val="0"/>
              </a:spcAft>
            </a:pPr>
            <a:endParaRPr lang="en-US" sz="1200" dirty="0">
              <a:solidFill>
                <a:srgbClr val="000000"/>
              </a:solidFill>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Only transfer credits accepted towards the current </a:t>
            </a:r>
            <a:r>
              <a:rPr lang="en-US" sz="1200" dirty="0" smtClean="0">
                <a:solidFill>
                  <a:srgbClr val="000000"/>
                </a:solidFill>
                <a:ea typeface="Calibri" panose="020F0502020204030204" pitchFamily="34" charset="0"/>
              </a:rPr>
              <a:t>college/degree </a:t>
            </a:r>
            <a:r>
              <a:rPr lang="en-US" sz="1200" dirty="0">
                <a:solidFill>
                  <a:srgbClr val="000000"/>
                </a:solidFill>
                <a:ea typeface="Calibri" panose="020F0502020204030204" pitchFamily="34" charset="0"/>
              </a:rPr>
              <a:t>will count towards Excelsior requirements. </a:t>
            </a:r>
            <a:endParaRPr lang="en-US" sz="1200" dirty="0" smtClean="0">
              <a:solidFill>
                <a:srgbClr val="000000"/>
              </a:solidFill>
              <a:ea typeface="Calibri" panose="020F0502020204030204" pitchFamily="34" charset="0"/>
            </a:endParaRPr>
          </a:p>
          <a:p>
            <a:pPr marR="0" lvl="0">
              <a:spcBef>
                <a:spcPts val="0"/>
              </a:spcBef>
              <a:spcAft>
                <a:spcPts val="0"/>
              </a:spcAft>
            </a:pPr>
            <a:endParaRPr lang="en-US" sz="1200" dirty="0">
              <a:solidFill>
                <a:srgbClr val="000000"/>
              </a:solidFill>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 Once eligibility is lost due to academic reasons, it cannot be regained</a:t>
            </a:r>
            <a:r>
              <a:rPr lang="en-US" sz="1200" dirty="0" smtClean="0">
                <a:solidFill>
                  <a:srgbClr val="000000"/>
                </a:solidFill>
                <a:ea typeface="Calibri" panose="020F0502020204030204" pitchFamily="34" charset="0"/>
              </a:rPr>
              <a:t>.</a:t>
            </a:r>
          </a:p>
          <a:p>
            <a:pPr marR="0" lvl="0">
              <a:spcBef>
                <a:spcPts val="0"/>
              </a:spcBef>
              <a:spcAft>
                <a:spcPts val="0"/>
              </a:spcAft>
            </a:pPr>
            <a:endParaRPr lang="en-US" sz="1200" dirty="0">
              <a:solidFill>
                <a:srgbClr val="000000"/>
              </a:solidFill>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 Students can use credits earned during winter or summer to meet the 30 credits per year requirement. </a:t>
            </a:r>
            <a:endParaRPr lang="en-US" sz="1200" dirty="0" smtClean="0">
              <a:solidFill>
                <a:srgbClr val="000000"/>
              </a:solidFill>
              <a:ea typeface="Calibri" panose="020F0502020204030204" pitchFamily="34" charset="0"/>
            </a:endParaRPr>
          </a:p>
          <a:p>
            <a:pPr marR="0" lvl="0">
              <a:spcBef>
                <a:spcPts val="0"/>
              </a:spcBef>
              <a:spcAft>
                <a:spcPts val="0"/>
              </a:spcAft>
            </a:pPr>
            <a:endParaRPr lang="en-US" sz="1200" dirty="0">
              <a:solidFill>
                <a:srgbClr val="000000"/>
              </a:solidFill>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Students who change their major may continue to receive Excelsior funding provided that the student remains on track for a 4-year graduation. </a:t>
            </a:r>
            <a:endParaRPr lang="en-US" sz="1200" dirty="0" smtClean="0">
              <a:solidFill>
                <a:srgbClr val="000000"/>
              </a:solidFill>
              <a:ea typeface="Calibri" panose="020F0502020204030204" pitchFamily="34" charset="0"/>
            </a:endParaRPr>
          </a:p>
          <a:p>
            <a:pPr marR="0" lvl="0">
              <a:spcBef>
                <a:spcPts val="0"/>
              </a:spcBef>
              <a:spcAft>
                <a:spcPts val="0"/>
              </a:spcAft>
            </a:pPr>
            <a:endParaRPr lang="en-US" sz="1200" dirty="0">
              <a:solidFill>
                <a:srgbClr val="000000"/>
              </a:solidFill>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000000"/>
                </a:solidFill>
                <a:ea typeface="Calibri" panose="020F0502020204030204" pitchFamily="34" charset="0"/>
              </a:rPr>
              <a:t>There is no specific GPA requirement for Excelsior, however students must remain in good academic standing</a:t>
            </a:r>
            <a:r>
              <a:rPr lang="en-US" sz="1200" dirty="0" smtClean="0">
                <a:solidFill>
                  <a:srgbClr val="000000"/>
                </a:solidFill>
                <a:ea typeface="Calibri" panose="020F0502020204030204" pitchFamily="34" charset="0"/>
              </a:rPr>
              <a:t>.</a:t>
            </a:r>
          </a:p>
          <a:p>
            <a:pPr marR="0" lvl="0">
              <a:spcBef>
                <a:spcPts val="0"/>
              </a:spcBef>
              <a:spcAft>
                <a:spcPts val="0"/>
              </a:spcAft>
            </a:pPr>
            <a:endParaRPr lang="en-US" sz="1200" dirty="0">
              <a:solidFill>
                <a:srgbClr val="000000"/>
              </a:solidFill>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a typeface="Calibri" panose="020F0502020204030204" pitchFamily="34" charset="0"/>
              </a:rPr>
              <a:t>A </a:t>
            </a:r>
            <a:r>
              <a:rPr lang="en-US" sz="1200" dirty="0">
                <a:solidFill>
                  <a:srgbClr val="000000"/>
                </a:solidFill>
                <a:ea typeface="Calibri" panose="020F0502020204030204" pitchFamily="34" charset="0"/>
              </a:rPr>
              <a:t>repeated course will only count once toward cumulative credits, therefore a student typically needs additional credits during the academic year they are repeating a course to meet the cumulative credit requirement for Excelsior. </a:t>
            </a:r>
            <a:endParaRPr lang="en-US" sz="1200" dirty="0" smtClean="0">
              <a:solidFill>
                <a:srgbClr val="000000"/>
              </a:solidFill>
              <a:ea typeface="Calibri" panose="020F0502020204030204" pitchFamily="34" charset="0"/>
            </a:endParaRPr>
          </a:p>
          <a:p>
            <a:pPr marR="0" lvl="0">
              <a:spcBef>
                <a:spcPts val="0"/>
              </a:spcBef>
              <a:spcAft>
                <a:spcPts val="0"/>
              </a:spcAft>
            </a:pPr>
            <a:endParaRPr lang="en-US" sz="1200" dirty="0" smtClean="0">
              <a:solidFill>
                <a:srgbClr val="000000"/>
              </a:solidFill>
              <a:ea typeface="Calibri" panose="020F0502020204030204" pitchFamily="34" charset="0"/>
            </a:endParaRPr>
          </a:p>
          <a:p>
            <a:pPr marL="342900" indent="-342900">
              <a:buFont typeface="Symbol" panose="05050102010706020507" pitchFamily="18" charset="2"/>
              <a:buChar char=""/>
            </a:pPr>
            <a:r>
              <a:rPr lang="en-US" sz="1200" dirty="0">
                <a:solidFill>
                  <a:srgbClr val="000000"/>
                </a:solidFill>
                <a:ea typeface="Calibri" panose="020F0502020204030204" pitchFamily="34" charset="0"/>
              </a:rPr>
              <a:t>Students are strongly encouraged to consult academic and financial aid advisors before withdrawing from classes, changing majors, or enrolling in courses that are not applicable to their degree. </a:t>
            </a:r>
          </a:p>
          <a:p>
            <a:pPr marR="0" lvl="0">
              <a:spcBef>
                <a:spcPts val="0"/>
              </a:spcBef>
              <a:spcAft>
                <a:spcPts val="0"/>
              </a:spcAft>
            </a:pPr>
            <a:endParaRPr lang="en-US" sz="12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1136099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1116611" cy="640080"/>
          </a:xfrm>
        </p:spPr>
        <p:txBody>
          <a:bodyPr>
            <a:noAutofit/>
          </a:bodyPr>
          <a:lstStyle/>
          <a:p>
            <a:pPr algn="ctr"/>
            <a:r>
              <a:rPr lang="en-US" sz="4800" b="1" dirty="0">
                <a:solidFill>
                  <a:schemeClr val="tx1"/>
                </a:solidFill>
                <a:latin typeface="Segoe UI Light" panose="020B0502040204020203" pitchFamily="34" charset="0"/>
                <a:cs typeface="Segoe UI Light" panose="020B0502040204020203" pitchFamily="34" charset="0"/>
              </a:rPr>
              <a:t>Excelsior </a:t>
            </a:r>
            <a:r>
              <a:rPr lang="en-US" sz="4800" b="1" dirty="0" smtClean="0">
                <a:solidFill>
                  <a:schemeClr val="tx1"/>
                </a:solidFill>
                <a:latin typeface="Segoe UI Light" panose="020B0502040204020203" pitchFamily="34" charset="0"/>
                <a:cs typeface="Segoe UI Light" panose="020B0502040204020203" pitchFamily="34" charset="0"/>
              </a:rPr>
              <a:t>Scholars </a:t>
            </a:r>
            <a:endParaRPr lang="en-US" sz="4800" dirty="0">
              <a:latin typeface="Segoe UI Light" panose="020B0502040204020203" pitchFamily="34" charset="0"/>
              <a:cs typeface="Segoe UI Light" panose="020B0502040204020203" pitchFamily="34" charset="0"/>
            </a:endParaRPr>
          </a:p>
        </p:txBody>
      </p:sp>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287" y="1366729"/>
            <a:ext cx="6871658" cy="4903047"/>
          </a:xfrm>
          <a:prstGeom prst="rect">
            <a:avLst/>
          </a:prstGeom>
        </p:spPr>
      </p:pic>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835" y="5470366"/>
            <a:ext cx="14192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7" y="448056"/>
            <a:ext cx="11008546" cy="640080"/>
          </a:xfrm>
        </p:spPr>
        <p:txBody>
          <a:bodyPr>
            <a:noAutofit/>
          </a:bodyPr>
          <a:lstStyle/>
          <a:p>
            <a:pPr algn="ctr"/>
            <a:r>
              <a:rPr lang="en-US" sz="4000" b="1" dirty="0" smtClean="0">
                <a:latin typeface="Segoe UI Light" panose="020B0502040204020203" pitchFamily="34" charset="0"/>
                <a:cs typeface="Segoe UI Light" panose="020B0502040204020203" pitchFamily="34" charset="0"/>
              </a:rPr>
              <a:t>Connect and Communicate</a:t>
            </a:r>
            <a:endParaRPr lang="en-US" sz="4000" b="1" dirty="0">
              <a:latin typeface="Segoe UI Light" panose="020B0502040204020203" pitchFamily="34" charset="0"/>
              <a:cs typeface="Segoe UI Light" panose="020B0502040204020203" pitchFamily="34" charset="0"/>
            </a:endParaRPr>
          </a:p>
        </p:txBody>
      </p:sp>
      <p:sp>
        <p:nvSpPr>
          <p:cNvPr id="5" name="Content Placeholder 4"/>
          <p:cNvSpPr>
            <a:spLocks noGrp="1"/>
          </p:cNvSpPr>
          <p:nvPr>
            <p:ph sz="half" idx="4294967295"/>
          </p:nvPr>
        </p:nvSpPr>
        <p:spPr>
          <a:xfrm>
            <a:off x="6441989" y="1400432"/>
            <a:ext cx="4777947" cy="873211"/>
          </a:xfrm>
        </p:spPr>
        <p:txBody>
          <a:bodyPr vert="horz" lIns="91440" tIns="45720" rIns="91440" bIns="45720" rtlCol="0">
            <a:normAutofit fontScale="92500" lnSpcReduction="20000"/>
          </a:bodyPr>
          <a:lstStyle/>
          <a:p>
            <a:pPr>
              <a:lnSpc>
                <a:spcPts val="1800"/>
              </a:lnSpc>
              <a:spcAft>
                <a:spcPts val="600"/>
              </a:spcAft>
            </a:pPr>
            <a:r>
              <a:rPr lang="en-US" sz="1900" dirty="0" smtClean="0">
                <a:latin typeface="Segoe UI" panose="020B0502040204020203" pitchFamily="34" charset="0"/>
                <a:cs typeface="Segoe UI" panose="020B0502040204020203" pitchFamily="34" charset="0"/>
              </a:rPr>
              <a:t>Connect</a:t>
            </a:r>
          </a:p>
          <a:p>
            <a:pPr marL="400050" lvl="1" indent="-171450">
              <a:lnSpc>
                <a:spcPct val="100000"/>
              </a:lnSpc>
              <a:spcBef>
                <a:spcPts val="0"/>
              </a:spcBef>
              <a:spcAft>
                <a:spcPts val="0"/>
              </a:spcAft>
              <a:buFont typeface="Wingdings" panose="05000000000000000000" pitchFamily="2" charset="2"/>
              <a:buChar char="q"/>
            </a:pPr>
            <a:r>
              <a:rPr lang="en-US" sz="1300" dirty="0" smtClean="0">
                <a:latin typeface="Segoe UI" panose="020B0502040204020203" pitchFamily="34" charset="0"/>
                <a:cs typeface="Segoe UI" panose="020B0502040204020203" pitchFamily="34" charset="0"/>
              </a:rPr>
              <a:t>Excelsior Scholarship Liaison</a:t>
            </a:r>
          </a:p>
          <a:p>
            <a:pPr marL="400050" lvl="1" indent="-171450">
              <a:lnSpc>
                <a:spcPct val="100000"/>
              </a:lnSpc>
              <a:spcBef>
                <a:spcPts val="0"/>
              </a:spcBef>
              <a:spcAft>
                <a:spcPts val="0"/>
              </a:spcAft>
              <a:buFont typeface="Wingdings" panose="05000000000000000000" pitchFamily="2" charset="2"/>
              <a:buChar char="q"/>
            </a:pPr>
            <a:r>
              <a:rPr lang="en-US" sz="1300" dirty="0" smtClean="0">
                <a:latin typeface="Segoe UI" panose="020B0502040204020203" pitchFamily="34" charset="0"/>
                <a:cs typeface="Segoe UI" panose="020B0502040204020203" pitchFamily="34" charset="0"/>
              </a:rPr>
              <a:t>Academic Advisement Center Staff/Advisor</a:t>
            </a:r>
          </a:p>
          <a:p>
            <a:pPr marL="400050" lvl="1" indent="-171450">
              <a:lnSpc>
                <a:spcPct val="100000"/>
              </a:lnSpc>
              <a:spcBef>
                <a:spcPts val="0"/>
              </a:spcBef>
              <a:spcAft>
                <a:spcPts val="0"/>
              </a:spcAft>
              <a:buFont typeface="Wingdings" panose="05000000000000000000" pitchFamily="2" charset="2"/>
              <a:buChar char="q"/>
            </a:pPr>
            <a:r>
              <a:rPr lang="en-US" sz="1300" dirty="0" smtClean="0">
                <a:latin typeface="Segoe UI" panose="020B0502040204020203" pitchFamily="34" charset="0"/>
                <a:cs typeface="Segoe UI" panose="020B0502040204020203" pitchFamily="34" charset="0"/>
              </a:rPr>
              <a:t>Faculty Advisor</a:t>
            </a:r>
            <a:endParaRPr lang="en-US" sz="1300" dirty="0">
              <a:latin typeface="Segoe UI" panose="020B0502040204020203" pitchFamily="34" charset="0"/>
              <a:cs typeface="Segoe UI" panose="020B0502040204020203" pitchFamily="34" charset="0"/>
            </a:endParaRP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33813" y="1390135"/>
            <a:ext cx="4416425" cy="4077730"/>
          </a:xfrm>
        </p:spPr>
      </p:pic>
      <p:sp>
        <p:nvSpPr>
          <p:cNvPr id="7" name="Oval 6" descr="Small circle"/>
          <p:cNvSpPr/>
          <p:nvPr/>
        </p:nvSpPr>
        <p:spPr bwMode="blackWhite">
          <a:xfrm>
            <a:off x="5834444" y="1390135"/>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Small circle"/>
          <p:cNvSpPr/>
          <p:nvPr/>
        </p:nvSpPr>
        <p:spPr bwMode="blackWhite">
          <a:xfrm>
            <a:off x="5834444" y="2413276"/>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4"/>
          <p:cNvSpPr txBox="1">
            <a:spLocks/>
          </p:cNvSpPr>
          <p:nvPr/>
        </p:nvSpPr>
        <p:spPr>
          <a:xfrm>
            <a:off x="6396682" y="2413275"/>
            <a:ext cx="4975654" cy="149145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dirty="0"/>
              <a:t> </a:t>
            </a:r>
            <a:endParaRPr lang="en-US" sz="1000" dirty="0"/>
          </a:p>
          <a:p>
            <a:pPr>
              <a:lnSpc>
                <a:spcPts val="1800"/>
              </a:lnSpc>
              <a:spcAft>
                <a:spcPts val="600"/>
              </a:spcAft>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0" name="Content Placeholder 4"/>
          <p:cNvSpPr txBox="1">
            <a:spLocks/>
          </p:cNvSpPr>
          <p:nvPr/>
        </p:nvSpPr>
        <p:spPr>
          <a:xfrm>
            <a:off x="6396682" y="2443258"/>
            <a:ext cx="4975654" cy="132967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ts val="1800"/>
              </a:lnSpc>
              <a:spcBef>
                <a:spcPts val="0"/>
              </a:spcBef>
              <a:spcAft>
                <a:spcPts val="0"/>
              </a:spcAft>
            </a:pPr>
            <a:r>
              <a:rPr lang="en-US" sz="1800" dirty="0" smtClean="0">
                <a:latin typeface="Segoe UI" panose="020B0502040204020203" pitchFamily="34" charset="0"/>
                <a:cs typeface="Segoe UI" panose="020B0502040204020203" pitchFamily="34" charset="0"/>
              </a:rPr>
              <a:t>Communication </a:t>
            </a:r>
          </a:p>
          <a:p>
            <a:pPr>
              <a:lnSpc>
                <a:spcPts val="1800"/>
              </a:lnSpc>
              <a:spcBef>
                <a:spcPts val="0"/>
              </a:spcBef>
              <a:spcAft>
                <a:spcPts val="0"/>
              </a:spcAft>
            </a:pPr>
            <a:r>
              <a:rPr lang="en-US" sz="1800" dirty="0" smtClean="0">
                <a:latin typeface="Segoe UI" panose="020B0502040204020203" pitchFamily="34" charset="0"/>
                <a:cs typeface="Segoe UI" panose="020B0502040204020203" pitchFamily="34" charset="0"/>
              </a:rPr>
              <a:t>(Academic </a:t>
            </a:r>
            <a:r>
              <a:rPr lang="en-US" sz="1800" dirty="0">
                <a:latin typeface="Segoe UI" panose="020B0502040204020203" pitchFamily="34" charset="0"/>
                <a:cs typeface="Segoe UI" panose="020B0502040204020203" pitchFamily="34" charset="0"/>
              </a:rPr>
              <a:t>Year, Semester)</a:t>
            </a:r>
          </a:p>
          <a:p>
            <a:pPr>
              <a:lnSpc>
                <a:spcPts val="1800"/>
              </a:lnSpc>
              <a:spcBef>
                <a:spcPts val="0"/>
              </a:spcBef>
              <a:spcAft>
                <a:spcPts val="0"/>
              </a:spcAft>
            </a:pPr>
            <a:endParaRPr lang="en-US" sz="1800" dirty="0" smtClean="0">
              <a:latin typeface="Segoe UI" panose="020B0502040204020203" pitchFamily="34" charset="0"/>
              <a:cs typeface="Segoe UI" panose="020B0502040204020203" pitchFamily="34" charset="0"/>
            </a:endParaRPr>
          </a:p>
          <a:p>
            <a:pPr marL="400050" lvl="1" indent="-171450">
              <a:lnSpc>
                <a:spcPct val="100000"/>
              </a:lnSpc>
              <a:spcBef>
                <a:spcPts val="0"/>
              </a:spcBef>
              <a:spcAft>
                <a:spcPts val="0"/>
              </a:spcAft>
              <a:buFont typeface="Wingdings" panose="05000000000000000000" pitchFamily="2" charset="2"/>
              <a:buChar char="q"/>
            </a:pPr>
            <a:r>
              <a:rPr lang="en-US" dirty="0" smtClean="0">
                <a:latin typeface="Segoe UI" panose="020B0502040204020203" pitchFamily="34" charset="0"/>
                <a:cs typeface="Segoe UI" panose="020B0502040204020203" pitchFamily="34" charset="0"/>
              </a:rPr>
              <a:t>Eligibility - updates</a:t>
            </a:r>
          </a:p>
          <a:p>
            <a:pPr marL="400050" lvl="1" indent="-171450">
              <a:lnSpc>
                <a:spcPct val="100000"/>
              </a:lnSpc>
              <a:spcBef>
                <a:spcPts val="0"/>
              </a:spcBef>
              <a:spcAft>
                <a:spcPts val="0"/>
              </a:spcAft>
              <a:buFont typeface="Wingdings" panose="05000000000000000000" pitchFamily="2" charset="2"/>
              <a:buChar char="q"/>
            </a:pPr>
            <a:r>
              <a:rPr lang="en-US" dirty="0" smtClean="0">
                <a:latin typeface="Segoe UI" panose="020B0502040204020203" pitchFamily="34" charset="0"/>
                <a:cs typeface="Segoe UI" panose="020B0502040204020203" pitchFamily="34" charset="0"/>
              </a:rPr>
              <a:t>Ineligibility - updates</a:t>
            </a:r>
          </a:p>
          <a:p>
            <a:pPr>
              <a:lnSpc>
                <a:spcPts val="1800"/>
              </a:lnSpc>
              <a:spcAft>
                <a:spcPts val="600"/>
              </a:spcAft>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1" name="Oval 10" descr="Small circle"/>
          <p:cNvSpPr/>
          <p:nvPr/>
        </p:nvSpPr>
        <p:spPr bwMode="blackWhite">
          <a:xfrm>
            <a:off x="5834444" y="3911392"/>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rot="10800000" flipV="1">
            <a:off x="6400800" y="3967376"/>
            <a:ext cx="4675698" cy="769441"/>
          </a:xfrm>
          <a:prstGeom prst="rect">
            <a:avLst/>
          </a:prstGeom>
        </p:spPr>
        <p:txBody>
          <a:bodyPr wrap="square">
            <a:spAutoFit/>
          </a:bodyPr>
          <a:lstStyle/>
          <a:p>
            <a:pPr>
              <a:lnSpc>
                <a:spcPts val="1800"/>
              </a:lnSpc>
              <a:spcAft>
                <a:spcPts val="600"/>
              </a:spcAft>
            </a:pPr>
            <a:r>
              <a:rPr lang="en-US" dirty="0" smtClean="0">
                <a:latin typeface="Segoe UI" panose="020B0502040204020203" pitchFamily="34" charset="0"/>
                <a:cs typeface="Segoe UI" panose="020B0502040204020203" pitchFamily="34" charset="0"/>
              </a:rPr>
              <a:t>Excelsior Scholarship Workshops</a:t>
            </a:r>
            <a:endParaRPr lang="en-US" dirty="0">
              <a:latin typeface="Segoe UI" panose="020B0502040204020203" pitchFamily="34" charset="0"/>
              <a:cs typeface="Segoe UI" panose="020B0502040204020203" pitchFamily="34" charset="0"/>
            </a:endParaRPr>
          </a:p>
          <a:p>
            <a:pPr marL="400050" lvl="1" indent="-171450">
              <a:lnSpc>
                <a:spcPct val="100000"/>
              </a:lnSpc>
              <a:spcBef>
                <a:spcPts val="0"/>
              </a:spcBef>
              <a:spcAft>
                <a:spcPts val="0"/>
              </a:spcAft>
              <a:buFont typeface="Wingdings" panose="05000000000000000000" pitchFamily="2" charset="2"/>
              <a:buChar char="q"/>
            </a:pPr>
            <a:r>
              <a:rPr lang="en-US" sz="1200" dirty="0" smtClean="0">
                <a:latin typeface="Segoe UI" panose="020B0502040204020203" pitchFamily="34" charset="0"/>
                <a:cs typeface="Segoe UI" panose="020B0502040204020203" pitchFamily="34" charset="0"/>
              </a:rPr>
              <a:t>Spring </a:t>
            </a:r>
            <a:endParaRPr lang="en-US" sz="1200" dirty="0">
              <a:latin typeface="Segoe UI" panose="020B0502040204020203" pitchFamily="34" charset="0"/>
              <a:cs typeface="Segoe UI" panose="020B0502040204020203" pitchFamily="34" charset="0"/>
            </a:endParaRPr>
          </a:p>
          <a:p>
            <a:pPr marL="400050" lvl="1" indent="-171450">
              <a:lnSpc>
                <a:spcPct val="100000"/>
              </a:lnSpc>
              <a:spcBef>
                <a:spcPts val="0"/>
              </a:spcBef>
              <a:spcAft>
                <a:spcPts val="0"/>
              </a:spcAft>
              <a:buFont typeface="Wingdings" panose="05000000000000000000" pitchFamily="2" charset="2"/>
              <a:buChar char="q"/>
            </a:pPr>
            <a:r>
              <a:rPr lang="en-US" sz="1200" dirty="0" smtClean="0">
                <a:latin typeface="Segoe UI" panose="020B0502040204020203" pitchFamily="34" charset="0"/>
                <a:cs typeface="Segoe UI" panose="020B0502040204020203" pitchFamily="34" charset="0"/>
              </a:rPr>
              <a:t>Fall</a:t>
            </a:r>
            <a:endParaRPr lang="en-US" sz="1200" dirty="0">
              <a:latin typeface="Segoe UI" panose="020B0502040204020203" pitchFamily="34" charset="0"/>
              <a:cs typeface="Segoe UI" panose="020B0502040204020203" pitchFamily="34" charset="0"/>
            </a:endParaRPr>
          </a:p>
        </p:txBody>
      </p:sp>
      <p:sp>
        <p:nvSpPr>
          <p:cNvPr id="12" name="Oval 11" descr="Small circle"/>
          <p:cNvSpPr/>
          <p:nvPr/>
        </p:nvSpPr>
        <p:spPr bwMode="blackWhite">
          <a:xfrm>
            <a:off x="5834444" y="5191273"/>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396682" y="5191273"/>
            <a:ext cx="4510215" cy="1169551"/>
          </a:xfrm>
          <a:prstGeom prst="rect">
            <a:avLst/>
          </a:prstGeom>
        </p:spPr>
        <p:txBody>
          <a:bodyPr wrap="square">
            <a:spAutoFit/>
          </a:bodyPr>
          <a:lstStyle/>
          <a:p>
            <a:pPr>
              <a:lnSpc>
                <a:spcPts val="1800"/>
              </a:lnSpc>
              <a:spcAft>
                <a:spcPts val="600"/>
              </a:spcAft>
            </a:pPr>
            <a:r>
              <a:rPr lang="en-US" dirty="0" smtClean="0">
                <a:latin typeface="Segoe UI" panose="020B0502040204020203" pitchFamily="34" charset="0"/>
                <a:cs typeface="Segoe UI" panose="020B0502040204020203" pitchFamily="34" charset="0"/>
              </a:rPr>
              <a:t>Completion Coaching Sessions</a:t>
            </a:r>
          </a:p>
          <a:p>
            <a:pPr marL="400050" lvl="1" indent="-171450">
              <a:lnSpc>
                <a:spcPct val="100000"/>
              </a:lnSpc>
              <a:spcBef>
                <a:spcPts val="0"/>
              </a:spcBef>
              <a:spcAft>
                <a:spcPts val="0"/>
              </a:spcAft>
              <a:buFont typeface="Wingdings" panose="05000000000000000000" pitchFamily="2" charset="2"/>
              <a:buChar char="q"/>
            </a:pPr>
            <a:r>
              <a:rPr lang="en-US" sz="1200" dirty="0" smtClean="0">
                <a:latin typeface="Segoe UI" panose="020B0502040204020203" pitchFamily="34" charset="0"/>
                <a:cs typeface="Segoe UI" panose="020B0502040204020203" pitchFamily="34" charset="0"/>
              </a:rPr>
              <a:t>1:1 Scholarship Specialist Appointment</a:t>
            </a:r>
          </a:p>
          <a:p>
            <a:pPr marL="857250" lvl="2" indent="-171450">
              <a:buFont typeface="Wingdings" panose="05000000000000000000" pitchFamily="2" charset="2"/>
              <a:buChar char="q"/>
            </a:pPr>
            <a:r>
              <a:rPr lang="en-US" sz="1200" dirty="0">
                <a:latin typeface="Segoe UI" panose="020B0502040204020203" pitchFamily="34" charset="0"/>
                <a:cs typeface="Segoe UI" panose="020B0502040204020203" pitchFamily="34" charset="0"/>
              </a:rPr>
              <a:t>S</a:t>
            </a:r>
            <a:r>
              <a:rPr lang="en-US" sz="1200" dirty="0" smtClean="0">
                <a:latin typeface="Segoe UI" panose="020B0502040204020203" pitchFamily="34" charset="0"/>
                <a:cs typeface="Segoe UI" panose="020B0502040204020203" pitchFamily="34" charset="0"/>
              </a:rPr>
              <a:t>tudent Educational Plans (SEP)</a:t>
            </a:r>
          </a:p>
          <a:p>
            <a:pPr marL="857250" lvl="2" indent="-171450">
              <a:buFont typeface="Wingdings" panose="05000000000000000000" pitchFamily="2" charset="2"/>
              <a:buChar char="q"/>
            </a:pPr>
            <a:r>
              <a:rPr lang="en-US" sz="1200" dirty="0" smtClean="0">
                <a:latin typeface="Segoe UI" panose="020B0502040204020203" pitchFamily="34" charset="0"/>
                <a:cs typeface="Segoe UI" panose="020B0502040204020203" pitchFamily="34" charset="0"/>
              </a:rPr>
              <a:t>Email Excelsior@York.cuny.edu</a:t>
            </a:r>
          </a:p>
          <a:p>
            <a:pPr marL="228600" lvl="1">
              <a:lnSpc>
                <a:spcPct val="100000"/>
              </a:lnSpc>
              <a:spcBef>
                <a:spcPts val="0"/>
              </a:spcBef>
              <a:spcAft>
                <a:spcPts val="0"/>
              </a:spcAft>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1207" y="448056"/>
            <a:ext cx="11050109" cy="640080"/>
          </a:xfrm>
        </p:spPr>
        <p:txBody>
          <a:bodyPr>
            <a:noAutofit/>
          </a:bodyPr>
          <a:lstStyle/>
          <a:p>
            <a:pPr algn="ctr"/>
            <a:r>
              <a:rPr lang="en-US" sz="4000" b="1" dirty="0" smtClean="0">
                <a:latin typeface="Segoe UI Light" panose="020B0502040204020203" pitchFamily="34" charset="0"/>
                <a:cs typeface="Segoe UI Light" panose="020B0502040204020203" pitchFamily="34" charset="0"/>
              </a:rPr>
              <a:t>1:1 Scholarship/Advisement Appointment</a:t>
            </a:r>
            <a:endParaRPr lang="en-US" sz="4000" b="1" dirty="0">
              <a:latin typeface="Segoe UI Light" panose="020B0502040204020203" pitchFamily="34" charset="0"/>
              <a:cs typeface="Segoe UI Light" panose="020B0502040204020203" pitchFamily="34" charset="0"/>
            </a:endParaRPr>
          </a:p>
        </p:txBody>
      </p:sp>
      <p:sp>
        <p:nvSpPr>
          <p:cNvPr id="38" name="Content Placeholder 17"/>
          <p:cNvSpPr txBox="1">
            <a:spLocks/>
          </p:cNvSpPr>
          <p:nvPr/>
        </p:nvSpPr>
        <p:spPr>
          <a:xfrm>
            <a:off x="541609" y="1296100"/>
            <a:ext cx="5476391" cy="69187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400" dirty="0" smtClean="0"/>
              <a:t>1:1 Scholarship Appointment is </a:t>
            </a:r>
            <a:r>
              <a:rPr lang="en-US" sz="1400" dirty="0"/>
              <a:t>an opportunity for you to check-in with the Excelsior Liaison and to provide you with additional support to stay </a:t>
            </a:r>
            <a:r>
              <a:rPr lang="en-US" sz="1400" dirty="0" smtClean="0"/>
              <a:t>on track</a:t>
            </a:r>
            <a:endParaRPr lang="en-US" sz="1400" dirty="0">
              <a:latin typeface="Segoe UI" panose="020B0502040204020203" pitchFamily="34" charset="0"/>
              <a:cs typeface="Segoe UI" panose="020B0502040204020203" pitchFamily="34" charset="0"/>
            </a:endParaRPr>
          </a:p>
        </p:txBody>
      </p:sp>
      <p:grpSp>
        <p:nvGrpSpPr>
          <p:cNvPr id="4" name="Group 3" descr="Small circle with number 1 inside  indicating step 1"/>
          <p:cNvGrpSpPr/>
          <p:nvPr/>
        </p:nvGrpSpPr>
        <p:grpSpPr bwMode="blackWhite">
          <a:xfrm>
            <a:off x="529447" y="2153381"/>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9" name="Content Placeholder 17"/>
          <p:cNvSpPr txBox="1">
            <a:spLocks/>
          </p:cNvSpPr>
          <p:nvPr/>
        </p:nvSpPr>
        <p:spPr>
          <a:xfrm>
            <a:off x="1159998" y="2130628"/>
            <a:ext cx="3027712" cy="4553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sz="1400" dirty="0" smtClean="0">
                <a:solidFill>
                  <a:prstClr val="black">
                    <a:lumMod val="75000"/>
                    <a:lumOff val="25000"/>
                  </a:prstClr>
                </a:solidFill>
                <a:latin typeface="Segoe UI" panose="020B0502040204020203" pitchFamily="34" charset="0"/>
                <a:cs typeface="Segoe UI" panose="020B0502040204020203" pitchFamily="34" charset="0"/>
              </a:rPr>
              <a:t>Scholarship Status</a:t>
            </a: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5" name="Text Box 16" descr="Select me"/>
          <p:cNvSpPr txBox="1"/>
          <p:nvPr/>
        </p:nvSpPr>
        <p:spPr>
          <a:xfrm rot="21077122">
            <a:off x="6042517" y="1762023"/>
            <a:ext cx="1469805" cy="435610"/>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400" b="1" kern="1000" spc="100" dirty="0" smtClean="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Success Coaching</a:t>
            </a:r>
            <a:endParaRPr lang="en-US" sz="1400" b="1" kern="1400" dirty="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grpSp>
        <p:nvGrpSpPr>
          <p:cNvPr id="19" name="Group 18" descr="Small circle with number 2 inside  indicating step 2"/>
          <p:cNvGrpSpPr/>
          <p:nvPr/>
        </p:nvGrpSpPr>
        <p:grpSpPr bwMode="blackWhite">
          <a:xfrm>
            <a:off x="529447" y="2916450"/>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2" name="Content Placeholder 17"/>
          <p:cNvSpPr txBox="1">
            <a:spLocks/>
          </p:cNvSpPr>
          <p:nvPr/>
        </p:nvSpPr>
        <p:spPr>
          <a:xfrm>
            <a:off x="1066039" y="2946287"/>
            <a:ext cx="3504072" cy="4098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solidFill>
                  <a:prstClr val="black">
                    <a:lumMod val="75000"/>
                    <a:lumOff val="25000"/>
                  </a:prstClr>
                </a:solidFill>
                <a:latin typeface="Segoe UI" panose="020B0502040204020203" pitchFamily="34" charset="0"/>
                <a:cs typeface="Segoe UI" panose="020B0502040204020203" pitchFamily="34" charset="0"/>
              </a:rPr>
              <a:t>Academic Progress</a:t>
            </a: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31" name="Group 30" descr="Small circle with number 3 inside  indicating step 3"/>
          <p:cNvGrpSpPr/>
          <p:nvPr/>
        </p:nvGrpSpPr>
        <p:grpSpPr bwMode="blackWhite">
          <a:xfrm>
            <a:off x="475987" y="4717234"/>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4" name="Content Placeholder 17"/>
          <p:cNvSpPr txBox="1">
            <a:spLocks/>
          </p:cNvSpPr>
          <p:nvPr/>
        </p:nvSpPr>
        <p:spPr>
          <a:xfrm>
            <a:off x="1064636" y="4717641"/>
            <a:ext cx="3696834" cy="46395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sz="1400" dirty="0" smtClean="0">
                <a:solidFill>
                  <a:prstClr val="black">
                    <a:lumMod val="75000"/>
                    <a:lumOff val="25000"/>
                  </a:prstClr>
                </a:solidFill>
                <a:latin typeface="Segoe UI" panose="020B0502040204020203" pitchFamily="34" charset="0"/>
                <a:cs typeface="Segoe UI" panose="020B0502040204020203" pitchFamily="34" charset="0"/>
              </a:rPr>
              <a:t>Create/Review long-term educational plan</a:t>
            </a: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26" name="Group 25" descr="Small circle with number 3 inside  indicating step 3"/>
          <p:cNvGrpSpPr/>
          <p:nvPr/>
        </p:nvGrpSpPr>
        <p:grpSpPr bwMode="blackWhite">
          <a:xfrm>
            <a:off x="475987" y="546566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0" name="Content Placeholder 17"/>
          <p:cNvSpPr txBox="1">
            <a:spLocks/>
          </p:cNvSpPr>
          <p:nvPr/>
        </p:nvSpPr>
        <p:spPr>
          <a:xfrm rot="10800000" flipV="1">
            <a:off x="1071853" y="5553804"/>
            <a:ext cx="3689616" cy="52571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sz="1400" dirty="0" smtClean="0">
                <a:solidFill>
                  <a:prstClr val="black">
                    <a:lumMod val="75000"/>
                    <a:lumOff val="25000"/>
                  </a:prstClr>
                </a:solidFill>
                <a:latin typeface="Segoe UI" panose="020B0502040204020203" pitchFamily="34" charset="0"/>
                <a:cs typeface="Segoe UI" panose="020B0502040204020203" pitchFamily="34" charset="0"/>
              </a:rPr>
              <a:t>Engage in Major and Career Exploration</a:t>
            </a: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482" y="2532575"/>
            <a:ext cx="5486400" cy="3286259"/>
          </a:xfrm>
          <a:prstGeom prst="rect">
            <a:avLst/>
          </a:prstGeom>
        </p:spPr>
      </p:pic>
      <p:grpSp>
        <p:nvGrpSpPr>
          <p:cNvPr id="35" name="Group 34" descr="Small circle with number 3 inside  indicating step 3"/>
          <p:cNvGrpSpPr/>
          <p:nvPr/>
        </p:nvGrpSpPr>
        <p:grpSpPr bwMode="blackWhite">
          <a:xfrm>
            <a:off x="506457" y="3741320"/>
            <a:ext cx="558179" cy="409838"/>
            <a:chOff x="6953426" y="711274"/>
            <a:chExt cx="558179" cy="409838"/>
          </a:xfrm>
        </p:grpSpPr>
        <p:sp>
          <p:nvSpPr>
            <p:cNvPr id="36" name="Oval 35"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9" name="Content Placeholder 17"/>
          <p:cNvSpPr txBox="1">
            <a:spLocks/>
          </p:cNvSpPr>
          <p:nvPr/>
        </p:nvSpPr>
        <p:spPr>
          <a:xfrm>
            <a:off x="1071854" y="3798327"/>
            <a:ext cx="3623714" cy="9193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lnSpc>
                <a:spcPct val="120000"/>
              </a:lnSpc>
              <a:spcBef>
                <a:spcPts val="0"/>
              </a:spcBef>
              <a:spcAft>
                <a:spcPts val="0"/>
              </a:spcAft>
              <a:buNone/>
            </a:pPr>
            <a:r>
              <a:rPr lang="en-US" sz="1500" dirty="0" smtClean="0">
                <a:solidFill>
                  <a:prstClr val="black">
                    <a:lumMod val="75000"/>
                    <a:lumOff val="25000"/>
                  </a:prstClr>
                </a:solidFill>
                <a:latin typeface="Segoe UI" panose="020B0502040204020203" pitchFamily="34" charset="0"/>
                <a:cs typeface="Segoe UI" panose="020B0502040204020203" pitchFamily="34" charset="0"/>
              </a:rPr>
              <a:t>Program Challenges </a:t>
            </a:r>
          </a:p>
          <a:p>
            <a:pPr defTabSz="512763">
              <a:spcAft>
                <a:spcPts val="2000"/>
              </a:spcAft>
              <a:buFont typeface="Wingdings" panose="05000000000000000000" pitchFamily="2" charset="2"/>
              <a:buChar char="Ø"/>
            </a:pPr>
            <a:r>
              <a:rPr lang="en-US" dirty="0" smtClean="0">
                <a:solidFill>
                  <a:prstClr val="black">
                    <a:lumMod val="75000"/>
                    <a:lumOff val="25000"/>
                  </a:prstClr>
                </a:solidFill>
                <a:latin typeface="Segoe UI" panose="020B0502040204020203" pitchFamily="34" charset="0"/>
                <a:cs typeface="Segoe UI" panose="020B0502040204020203" pitchFamily="34" charset="0"/>
              </a:rPr>
              <a:t>Change of Major</a:t>
            </a:r>
          </a:p>
          <a:p>
            <a:pPr marL="0" indent="0" defTabSz="512763">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Spring 2022 Enrollment  </a:t>
            </a:r>
            <a:endParaRPr lang="en-US" dirty="0">
              <a:solidFill>
                <a:schemeClr val="tx1"/>
              </a:solidFill>
            </a:endParaRPr>
          </a:p>
        </p:txBody>
      </p:sp>
      <p:sp>
        <p:nvSpPr>
          <p:cNvPr id="3" name="Content Placeholder 2"/>
          <p:cNvSpPr>
            <a:spLocks noGrp="1"/>
          </p:cNvSpPr>
          <p:nvPr>
            <p:ph sz="quarter" idx="10"/>
          </p:nvPr>
        </p:nvSpPr>
        <p:spPr>
          <a:xfrm>
            <a:off x="539495" y="1435608"/>
            <a:ext cx="9936915" cy="3977640"/>
          </a:xfrm>
        </p:spPr>
        <p:txBody>
          <a:bodyPr>
            <a:normAutofit/>
          </a:bodyPr>
          <a:lstStyle/>
          <a:p>
            <a:pPr marL="342900" indent="-342900">
              <a:buFont typeface="Arial" panose="020B0604020202020204" pitchFamily="34" charset="0"/>
              <a:buChar char="•"/>
            </a:pPr>
            <a:r>
              <a:rPr lang="en-US" sz="2000" b="1" dirty="0">
                <a:solidFill>
                  <a:srgbClr val="0070C0"/>
                </a:solidFill>
              </a:rPr>
              <a:t>Winter 2022 </a:t>
            </a:r>
            <a:r>
              <a:rPr lang="en-US" sz="2000" b="1" dirty="0" smtClean="0">
                <a:solidFill>
                  <a:srgbClr val="0070C0"/>
                </a:solidFill>
              </a:rPr>
              <a:t>Registration </a:t>
            </a:r>
            <a:r>
              <a:rPr lang="en-US" sz="2000" b="1" dirty="0">
                <a:solidFill>
                  <a:srgbClr val="0070C0"/>
                </a:solidFill>
              </a:rPr>
              <a:t>begins November 8, </a:t>
            </a:r>
            <a:r>
              <a:rPr lang="en-US" sz="2000" b="1" dirty="0" smtClean="0">
                <a:solidFill>
                  <a:srgbClr val="0070C0"/>
                </a:solidFill>
              </a:rPr>
              <a:t>2021</a:t>
            </a:r>
          </a:p>
          <a:p>
            <a:pPr marL="342900" indent="-342900">
              <a:buFont typeface="Arial" panose="020B0604020202020204" pitchFamily="34" charset="0"/>
              <a:buChar char="•"/>
            </a:pPr>
            <a:r>
              <a:rPr lang="en-US" sz="2000" b="1" dirty="0">
                <a:solidFill>
                  <a:srgbClr val="0070C0"/>
                </a:solidFill>
              </a:rPr>
              <a:t>Spring 2022 Registration begins November 10, </a:t>
            </a:r>
            <a:r>
              <a:rPr lang="en-US" sz="2000" b="1" dirty="0" smtClean="0">
                <a:solidFill>
                  <a:srgbClr val="0070C0"/>
                </a:solidFill>
              </a:rPr>
              <a:t>2021</a:t>
            </a:r>
          </a:p>
          <a:p>
            <a:pPr marL="1028700" lvl="2" indent="-342900"/>
            <a:r>
              <a:rPr lang="en-US" sz="2000" b="1" dirty="0" smtClean="0">
                <a:solidFill>
                  <a:srgbClr val="0070C0"/>
                </a:solidFill>
              </a:rPr>
              <a:t>Notification to Schedule 1:1 Scholarship/Advisement appointment</a:t>
            </a:r>
          </a:p>
          <a:p>
            <a:pPr marL="1485900" lvl="3" indent="-342900"/>
            <a:r>
              <a:rPr lang="en-US" sz="2000" b="1" dirty="0" smtClean="0">
                <a:solidFill>
                  <a:srgbClr val="0070C0"/>
                </a:solidFill>
              </a:rPr>
              <a:t>ADH Hold </a:t>
            </a:r>
          </a:p>
          <a:p>
            <a:pPr marL="571500" lvl="1" indent="-342900"/>
            <a:endParaRPr lang="en-US" sz="2000" dirty="0"/>
          </a:p>
        </p:txBody>
      </p:sp>
    </p:spTree>
    <p:extLst>
      <p:ext uri="{BB962C8B-B14F-4D97-AF65-F5344CB8AC3E}">
        <p14:creationId xmlns:p14="http://schemas.microsoft.com/office/powerpoint/2010/main" val="2564942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7" y="448056"/>
            <a:ext cx="10784102" cy="640080"/>
          </a:xfrm>
        </p:spPr>
        <p:txBody>
          <a:bodyPr>
            <a:noAutofit/>
          </a:bodyPr>
          <a:lstStyle/>
          <a:p>
            <a:pPr algn="ctr">
              <a:defRPr/>
            </a:pPr>
            <a:r>
              <a:rPr lang="en-US" sz="4000" b="1" dirty="0" smtClean="0"/>
              <a:t>Find out more about:</a:t>
            </a:r>
            <a:endParaRPr lang="en-US" sz="4000" b="1" dirty="0"/>
          </a:p>
        </p:txBody>
      </p:sp>
      <p:sp>
        <p:nvSpPr>
          <p:cNvPr id="30" name="Content Placeholder 17"/>
          <p:cNvSpPr txBox="1">
            <a:spLocks/>
          </p:cNvSpPr>
          <p:nvPr/>
        </p:nvSpPr>
        <p:spPr>
          <a:xfrm>
            <a:off x="1491049" y="1455491"/>
            <a:ext cx="416072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17"/>
          <p:cNvSpPr txBox="1">
            <a:spLocks/>
          </p:cNvSpPr>
          <p:nvPr/>
        </p:nvSpPr>
        <p:spPr>
          <a:xfrm>
            <a:off x="541609" y="1446076"/>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p>
        </p:txBody>
      </p:sp>
      <p:grpSp>
        <p:nvGrpSpPr>
          <p:cNvPr id="8" name="Group 7" descr="Small circle with number 3 inside  indicating step 3"/>
          <p:cNvGrpSpPr/>
          <p:nvPr/>
        </p:nvGrpSpPr>
        <p:grpSpPr bwMode="blackWhite">
          <a:xfrm>
            <a:off x="541609" y="1455491"/>
            <a:ext cx="558179" cy="409838"/>
            <a:chOff x="6953426" y="711274"/>
            <a:chExt cx="558179" cy="409838"/>
          </a:xfrm>
        </p:grpSpPr>
        <p:sp>
          <p:nvSpPr>
            <p:cNvPr id="9" name="Oval 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13" name="Content Placeholder 17"/>
          <p:cNvSpPr txBox="1">
            <a:spLocks/>
          </p:cNvSpPr>
          <p:nvPr/>
        </p:nvSpPr>
        <p:spPr>
          <a:xfrm>
            <a:off x="1186249" y="1471780"/>
            <a:ext cx="5110617" cy="72772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10000"/>
              </a:lnSpc>
              <a:spcBef>
                <a:spcPts val="0"/>
              </a:spcBef>
              <a:spcAft>
                <a:spcPts val="0"/>
              </a:spcAft>
              <a:buNone/>
            </a:pPr>
            <a:r>
              <a:rPr lang="en-US" sz="1800" dirty="0" smtClean="0">
                <a:solidFill>
                  <a:prstClr val="black">
                    <a:lumMod val="75000"/>
                    <a:lumOff val="25000"/>
                  </a:prstClr>
                </a:solidFill>
                <a:latin typeface="Segoe UI" panose="020B0502040204020203" pitchFamily="34" charset="0"/>
                <a:cs typeface="Segoe UI" panose="020B0502040204020203" pitchFamily="34" charset="0"/>
              </a:rPr>
              <a:t>1:1 Scholarship Specialist Appointment</a:t>
            </a:r>
          </a:p>
          <a:p>
            <a:pPr defTabSz="512763">
              <a:lnSpc>
                <a:spcPct val="110000"/>
              </a:lnSpc>
              <a:spcBef>
                <a:spcPts val="0"/>
              </a:spcBef>
              <a:spcAft>
                <a:spcPts val="0"/>
              </a:spcAft>
            </a:pPr>
            <a:r>
              <a:rPr lang="en-US" sz="1800" dirty="0" smtClean="0">
                <a:solidFill>
                  <a:prstClr val="black">
                    <a:lumMod val="75000"/>
                    <a:lumOff val="25000"/>
                  </a:prstClr>
                </a:solidFill>
                <a:latin typeface="Segoe UI" panose="020B0502040204020203" pitchFamily="34" charset="0"/>
                <a:cs typeface="Segoe UI" panose="020B0502040204020203" pitchFamily="34" charset="0"/>
              </a:rPr>
              <a:t>Email Notification (</a:t>
            </a:r>
            <a:r>
              <a:rPr lang="en-US" sz="1800" dirty="0" err="1" smtClean="0">
                <a:solidFill>
                  <a:prstClr val="black">
                    <a:lumMod val="75000"/>
                    <a:lumOff val="25000"/>
                  </a:prstClr>
                </a:solidFill>
                <a:latin typeface="Segoe UI" panose="020B0502040204020203" pitchFamily="34" charset="0"/>
                <a:cs typeface="Segoe UI" panose="020B0502040204020203" pitchFamily="34" charset="0"/>
              </a:rPr>
              <a:t>Yorkmail</a:t>
            </a:r>
            <a:r>
              <a:rPr lang="en-US" sz="1800" dirty="0" smtClean="0">
                <a:solidFill>
                  <a:prstClr val="black">
                    <a:lumMod val="75000"/>
                    <a:lumOff val="25000"/>
                  </a:prstClr>
                </a:solidFill>
                <a:latin typeface="Segoe UI" panose="020B0502040204020203" pitchFamily="34" charset="0"/>
                <a:cs typeface="Segoe UI" panose="020B0502040204020203" pitchFamily="34" charset="0"/>
              </a:rPr>
              <a:t> account) </a:t>
            </a:r>
          </a:p>
        </p:txBody>
      </p:sp>
      <p:grpSp>
        <p:nvGrpSpPr>
          <p:cNvPr id="14" name="Group 13" descr="Small circle with number 3 inside  indicating step 3"/>
          <p:cNvGrpSpPr/>
          <p:nvPr/>
        </p:nvGrpSpPr>
        <p:grpSpPr bwMode="blackWhite">
          <a:xfrm>
            <a:off x="499119" y="2523788"/>
            <a:ext cx="558179" cy="409838"/>
            <a:chOff x="6953426" y="711274"/>
            <a:chExt cx="558179" cy="409838"/>
          </a:xfrm>
        </p:grpSpPr>
        <p:sp>
          <p:nvSpPr>
            <p:cNvPr id="15" name="Oval 14"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17" name="Content Placeholder 17"/>
          <p:cNvSpPr txBox="1">
            <a:spLocks/>
          </p:cNvSpPr>
          <p:nvPr/>
        </p:nvSpPr>
        <p:spPr>
          <a:xfrm>
            <a:off x="1037246" y="2540078"/>
            <a:ext cx="5454994" cy="67267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sz="3300" dirty="0" smtClean="0">
                <a:solidFill>
                  <a:prstClr val="black">
                    <a:lumMod val="75000"/>
                    <a:lumOff val="25000"/>
                  </a:prstClr>
                </a:solidFill>
                <a:latin typeface="Segoe UI" panose="020B0502040204020203" pitchFamily="34" charset="0"/>
                <a:cs typeface="Segoe UI" panose="020B0502040204020203" pitchFamily="34" charset="0"/>
              </a:rPr>
              <a:t>Excelsior Email: </a:t>
            </a:r>
            <a:r>
              <a:rPr lang="en-US" sz="3300" dirty="0" smtClean="0">
                <a:solidFill>
                  <a:prstClr val="black">
                    <a:lumMod val="75000"/>
                    <a:lumOff val="25000"/>
                  </a:prstClr>
                </a:solidFill>
                <a:latin typeface="Segoe UI" panose="020B0502040204020203" pitchFamily="34" charset="0"/>
                <a:cs typeface="Segoe UI" panose="020B0502040204020203" pitchFamily="34" charset="0"/>
                <a:hlinkClick r:id="rId2"/>
              </a:rPr>
              <a:t>Excelsior@York.cuny.edu</a:t>
            </a:r>
            <a:endParaRPr lang="en-US" sz="3300" dirty="0" smtClean="0">
              <a:solidFill>
                <a:prstClr val="black">
                  <a:lumMod val="75000"/>
                  <a:lumOff val="25000"/>
                </a:prstClr>
              </a:solidFill>
              <a:latin typeface="Segoe UI" panose="020B0502040204020203" pitchFamily="34" charset="0"/>
              <a:cs typeface="Segoe UI" panose="020B0502040204020203" pitchFamily="34" charset="0"/>
            </a:endParaRPr>
          </a:p>
          <a:p>
            <a:pPr marL="0" lvl="0" indent="0" defTabSz="512763">
              <a:lnSpc>
                <a:spcPct val="100000"/>
              </a:lnSpc>
              <a:spcBef>
                <a:spcPts val="0"/>
              </a:spcBef>
              <a:spcAft>
                <a:spcPts val="2000"/>
              </a:spcAft>
              <a:buNone/>
            </a:pPr>
            <a:r>
              <a:rPr lang="en-US" sz="1400" dirty="0" smtClean="0">
                <a:solidFill>
                  <a:prstClr val="black">
                    <a:lumMod val="75000"/>
                    <a:lumOff val="25000"/>
                  </a:prstClr>
                </a:solidFill>
                <a:latin typeface="Segoe UI" panose="020B0502040204020203" pitchFamily="34" charset="0"/>
                <a:cs typeface="Segoe UI" panose="020B0502040204020203" pitchFamily="34" charset="0"/>
              </a:rPr>
              <a:t> </a:t>
            </a: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18" name="Group 17" descr="Small circle with number 3 inside  indicating step 3"/>
          <p:cNvGrpSpPr/>
          <p:nvPr/>
        </p:nvGrpSpPr>
        <p:grpSpPr bwMode="blackWhite">
          <a:xfrm>
            <a:off x="516152" y="3713829"/>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2" name="Content Placeholder 17"/>
          <p:cNvSpPr txBox="1">
            <a:spLocks/>
          </p:cNvSpPr>
          <p:nvPr/>
        </p:nvSpPr>
        <p:spPr>
          <a:xfrm>
            <a:off x="1186249" y="3448314"/>
            <a:ext cx="5110617" cy="93294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lnSpc>
                <a:spcPct val="120000"/>
              </a:lnSpc>
              <a:spcBef>
                <a:spcPts val="0"/>
              </a:spcBef>
              <a:spcAft>
                <a:spcPts val="0"/>
              </a:spcAft>
              <a:buNone/>
            </a:pPr>
            <a:r>
              <a:rPr lang="en-US" sz="7200" dirty="0" smtClean="0">
                <a:solidFill>
                  <a:prstClr val="black">
                    <a:lumMod val="75000"/>
                    <a:lumOff val="25000"/>
                  </a:prstClr>
                </a:solidFill>
                <a:latin typeface="Segoe UI" panose="020B0502040204020203" pitchFamily="34" charset="0"/>
                <a:cs typeface="Segoe UI" panose="020B0502040204020203" pitchFamily="34" charset="0"/>
              </a:rPr>
              <a:t>Excelsior Scholarship FAQs</a:t>
            </a:r>
          </a:p>
          <a:p>
            <a:pPr defTabSz="512763">
              <a:lnSpc>
                <a:spcPct val="120000"/>
              </a:lnSpc>
              <a:spcBef>
                <a:spcPts val="0"/>
              </a:spcBef>
              <a:spcAft>
                <a:spcPts val="0"/>
              </a:spcAft>
            </a:pPr>
            <a:r>
              <a:rPr lang="en-US" sz="6400" dirty="0" smtClean="0">
                <a:solidFill>
                  <a:prstClr val="black">
                    <a:lumMod val="75000"/>
                    <a:lumOff val="25000"/>
                  </a:prstClr>
                </a:solidFill>
                <a:latin typeface="Segoe UI" panose="020B0502040204020203" pitchFamily="34" charset="0"/>
                <a:cs typeface="Segoe UI" panose="020B0502040204020203" pitchFamily="34" charset="0"/>
              </a:rPr>
              <a:t>CUNY </a:t>
            </a:r>
            <a:r>
              <a:rPr lang="en-US" sz="6400" dirty="0">
                <a:solidFill>
                  <a:prstClr val="black">
                    <a:lumMod val="75000"/>
                    <a:lumOff val="25000"/>
                  </a:prstClr>
                </a:solidFill>
                <a:latin typeface="Segoe UI" panose="020B0502040204020203" pitchFamily="34" charset="0"/>
                <a:cs typeface="Segoe UI" panose="020B0502040204020203" pitchFamily="34" charset="0"/>
                <a:hlinkClick r:id="rId3"/>
              </a:rPr>
              <a:t>FAQs</a:t>
            </a:r>
            <a:endParaRPr lang="en-US" sz="6400" dirty="0">
              <a:solidFill>
                <a:prstClr val="black">
                  <a:lumMod val="75000"/>
                  <a:lumOff val="25000"/>
                </a:prstClr>
              </a:solidFill>
              <a:latin typeface="Segoe UI" panose="020B0502040204020203" pitchFamily="34" charset="0"/>
              <a:cs typeface="Segoe UI" panose="020B0502040204020203" pitchFamily="34" charset="0"/>
            </a:endParaRPr>
          </a:p>
          <a:p>
            <a:pPr defTabSz="512763">
              <a:lnSpc>
                <a:spcPct val="120000"/>
              </a:lnSpc>
              <a:spcBef>
                <a:spcPts val="0"/>
              </a:spcBef>
              <a:spcAft>
                <a:spcPts val="0"/>
              </a:spcAft>
            </a:pPr>
            <a:r>
              <a:rPr lang="en-US" sz="6400" dirty="0" smtClean="0">
                <a:solidFill>
                  <a:prstClr val="black">
                    <a:lumMod val="75000"/>
                    <a:lumOff val="25000"/>
                  </a:prstClr>
                </a:solidFill>
                <a:latin typeface="Segoe UI" panose="020B0502040204020203" pitchFamily="34" charset="0"/>
                <a:cs typeface="Segoe UI" panose="020B0502040204020203" pitchFamily="34" charset="0"/>
                <a:hlinkClick r:id="rId3"/>
              </a:rPr>
              <a:t>https</a:t>
            </a:r>
            <a:r>
              <a:rPr lang="en-US" sz="6400" dirty="0">
                <a:solidFill>
                  <a:prstClr val="black">
                    <a:lumMod val="75000"/>
                    <a:lumOff val="25000"/>
                  </a:prstClr>
                </a:solidFill>
                <a:latin typeface="Segoe UI" panose="020B0502040204020203" pitchFamily="34" charset="0"/>
                <a:cs typeface="Segoe UI" panose="020B0502040204020203" pitchFamily="34" charset="0"/>
                <a:hlinkClick r:id="rId3"/>
              </a:rPr>
              <a:t>://www.cuny.edu/financial-aid/scholarships/excelsior-scholarship-faqs</a:t>
            </a:r>
            <a:r>
              <a:rPr lang="en-US" sz="6400" dirty="0" smtClean="0">
                <a:solidFill>
                  <a:prstClr val="black">
                    <a:lumMod val="75000"/>
                    <a:lumOff val="25000"/>
                  </a:prstClr>
                </a:solidFill>
                <a:latin typeface="Segoe UI" panose="020B0502040204020203" pitchFamily="34" charset="0"/>
                <a:cs typeface="Segoe UI" panose="020B0502040204020203" pitchFamily="34" charset="0"/>
                <a:hlinkClick r:id="rId3"/>
              </a:rPr>
              <a:t>/</a:t>
            </a:r>
            <a:endParaRPr lang="en-US" sz="6400" dirty="0" smtClean="0">
              <a:solidFill>
                <a:prstClr val="black">
                  <a:lumMod val="75000"/>
                  <a:lumOff val="25000"/>
                </a:prstClr>
              </a:solidFill>
              <a:latin typeface="Segoe UI" panose="020B0502040204020203" pitchFamily="34" charset="0"/>
              <a:cs typeface="Segoe UI" panose="020B0502040204020203" pitchFamily="34" charset="0"/>
            </a:endParaRPr>
          </a:p>
          <a:p>
            <a:pPr marL="0" lvl="0" indent="0" defTabSz="512763">
              <a:lnSpc>
                <a:spcPct val="100000"/>
              </a:lnSpc>
              <a:spcBef>
                <a:spcPts val="0"/>
              </a:spcBef>
              <a:spcAft>
                <a:spcPts val="2000"/>
              </a:spcAft>
              <a:buNone/>
            </a:pPr>
            <a:endParaRPr lang="en-US" sz="1500" dirty="0" smtClean="0">
              <a:solidFill>
                <a:prstClr val="black">
                  <a:lumMod val="75000"/>
                  <a:lumOff val="25000"/>
                </a:prstClr>
              </a:solidFill>
              <a:latin typeface="Segoe UI" panose="020B0502040204020203" pitchFamily="34" charset="0"/>
              <a:cs typeface="Segoe UI" panose="020B0502040204020203" pitchFamily="34" charset="0"/>
            </a:endParaRPr>
          </a:p>
          <a:p>
            <a:pPr marL="0" lvl="0" indent="0" defTabSz="512763">
              <a:lnSpc>
                <a:spcPct val="100000"/>
              </a:lnSpc>
              <a:spcBef>
                <a:spcPts val="0"/>
              </a:spcBef>
              <a:spcAft>
                <a:spcPts val="2000"/>
              </a:spcAft>
              <a:buNone/>
            </a:pPr>
            <a:r>
              <a:rPr lang="en-US" sz="1400" dirty="0" smtClean="0">
                <a:solidFill>
                  <a:prstClr val="black">
                    <a:lumMod val="75000"/>
                    <a:lumOff val="25000"/>
                  </a:prstClr>
                </a:solidFill>
                <a:latin typeface="Segoe UI" panose="020B0502040204020203" pitchFamily="34" charset="0"/>
                <a:cs typeface="Segoe UI" panose="020B0502040204020203" pitchFamily="34" charset="0"/>
              </a:rPr>
              <a:t> </a:t>
            </a: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24" name="Group 23" descr="Small circle with number 3 inside  indicating step 3"/>
          <p:cNvGrpSpPr/>
          <p:nvPr/>
        </p:nvGrpSpPr>
        <p:grpSpPr bwMode="blackWhite">
          <a:xfrm>
            <a:off x="532722" y="5074081"/>
            <a:ext cx="558179" cy="409838"/>
            <a:chOff x="6953426" y="711274"/>
            <a:chExt cx="558179" cy="409838"/>
          </a:xfrm>
        </p:grpSpPr>
        <p:sp>
          <p:nvSpPr>
            <p:cNvPr id="25" name="Oval 24"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7" name="Content Placeholder 17"/>
          <p:cNvSpPr txBox="1">
            <a:spLocks/>
          </p:cNvSpPr>
          <p:nvPr/>
        </p:nvSpPr>
        <p:spPr>
          <a:xfrm>
            <a:off x="1151029" y="5074081"/>
            <a:ext cx="5145837" cy="96927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20000"/>
              </a:lnSpc>
              <a:spcBef>
                <a:spcPts val="0"/>
              </a:spcBef>
              <a:spcAft>
                <a:spcPts val="0"/>
              </a:spcAft>
              <a:buNone/>
            </a:pPr>
            <a:r>
              <a:rPr lang="en-US" sz="1800" dirty="0" smtClean="0">
                <a:solidFill>
                  <a:prstClr val="black">
                    <a:lumMod val="75000"/>
                    <a:lumOff val="25000"/>
                  </a:prstClr>
                </a:solidFill>
                <a:latin typeface="Segoe UI" panose="020B0502040204020203" pitchFamily="34" charset="0"/>
                <a:cs typeface="Segoe UI" panose="020B0502040204020203" pitchFamily="34" charset="0"/>
              </a:rPr>
              <a:t>Questions on Scholarship Award </a:t>
            </a:r>
          </a:p>
          <a:p>
            <a:pPr defTabSz="512763">
              <a:lnSpc>
                <a:spcPct val="120000"/>
              </a:lnSpc>
              <a:spcBef>
                <a:spcPts val="0"/>
              </a:spcBef>
              <a:spcAft>
                <a:spcPts val="0"/>
              </a:spcAft>
            </a:pPr>
            <a:r>
              <a:rPr lang="en-US" sz="1800" dirty="0">
                <a:solidFill>
                  <a:prstClr val="black">
                    <a:lumMod val="75000"/>
                    <a:lumOff val="25000"/>
                  </a:prstClr>
                </a:solidFill>
                <a:latin typeface="Segoe UI" panose="020B0502040204020203" pitchFamily="34" charset="0"/>
                <a:cs typeface="Segoe UI" panose="020B0502040204020203" pitchFamily="34" charset="0"/>
              </a:rPr>
              <a:t>Y</a:t>
            </a:r>
            <a:r>
              <a:rPr lang="en-US" sz="1800" dirty="0" smtClean="0">
                <a:solidFill>
                  <a:prstClr val="black">
                    <a:lumMod val="75000"/>
                    <a:lumOff val="25000"/>
                  </a:prstClr>
                </a:solidFill>
                <a:latin typeface="Segoe UI" panose="020B0502040204020203" pitchFamily="34" charset="0"/>
                <a:cs typeface="Segoe UI" panose="020B0502040204020203" pitchFamily="34" charset="0"/>
              </a:rPr>
              <a:t>ork College </a:t>
            </a:r>
            <a:r>
              <a:rPr lang="en-US" sz="1800" dirty="0" smtClean="0">
                <a:solidFill>
                  <a:prstClr val="black">
                    <a:lumMod val="75000"/>
                    <a:lumOff val="25000"/>
                  </a:prstClr>
                </a:solidFill>
                <a:latin typeface="Segoe UI" panose="020B0502040204020203" pitchFamily="34" charset="0"/>
                <a:cs typeface="Segoe UI" panose="020B0502040204020203" pitchFamily="34" charset="0"/>
                <a:hlinkClick r:id="rId4"/>
              </a:rPr>
              <a:t>Financial Aid</a:t>
            </a:r>
            <a:endParaRPr lang="en-US" sz="1800" dirty="0" smtClean="0">
              <a:solidFill>
                <a:prstClr val="black">
                  <a:lumMod val="75000"/>
                  <a:lumOff val="25000"/>
                </a:prstClr>
              </a:solidFill>
              <a:latin typeface="Segoe UI" panose="020B0502040204020203" pitchFamily="34" charset="0"/>
              <a:cs typeface="Segoe UI" panose="020B0502040204020203" pitchFamily="34" charset="0"/>
            </a:endParaRPr>
          </a:p>
          <a:p>
            <a:pPr marL="0" lvl="0" indent="0" defTabSz="512763">
              <a:lnSpc>
                <a:spcPct val="100000"/>
              </a:lnSpc>
              <a:spcBef>
                <a:spcPts val="0"/>
              </a:spcBef>
              <a:spcAft>
                <a:spcPts val="2000"/>
              </a:spcAft>
              <a:buNone/>
            </a:pPr>
            <a:r>
              <a:rPr lang="en-US" sz="1400" dirty="0" smtClean="0">
                <a:solidFill>
                  <a:prstClr val="black">
                    <a:lumMod val="75000"/>
                    <a:lumOff val="25000"/>
                  </a:prstClr>
                </a:solidFill>
                <a:latin typeface="Segoe UI" panose="020B0502040204020203" pitchFamily="34" charset="0"/>
                <a:cs typeface="Segoe UI" panose="020B0502040204020203" pitchFamily="34" charset="0"/>
              </a:rPr>
              <a:t> </a:t>
            </a: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1962" y="2523788"/>
            <a:ext cx="4137930" cy="1891695"/>
          </a:xfrm>
          <a:prstGeom prst="rect">
            <a:avLst/>
          </a:prstGeom>
        </p:spPr>
      </p:pic>
    </p:spTree>
    <p:extLst>
      <p:ext uri="{BB962C8B-B14F-4D97-AF65-F5344CB8AC3E}">
        <p14:creationId xmlns:p14="http://schemas.microsoft.com/office/powerpoint/2010/main" val="2596833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838199" y="1565190"/>
            <a:ext cx="10917195" cy="4901514"/>
          </a:xfrm>
        </p:spPr>
        <p:txBody>
          <a:bodyPr>
            <a:normAutofit/>
          </a:bodyPr>
          <a:lstStyle/>
          <a:p>
            <a:pPr lvl="0"/>
            <a:endParaRPr lang="en-US" sz="2400" dirty="0" smtClean="0"/>
          </a:p>
          <a:p>
            <a:pPr lvl="0"/>
            <a:endParaRPr lang="en-US" dirty="0" smtClean="0"/>
          </a:p>
          <a:p>
            <a:pPr lvl="0"/>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977" y="1894704"/>
            <a:ext cx="4250725" cy="2594918"/>
          </a:xfrm>
          <a:prstGeom prst="rect">
            <a:avLst/>
          </a:prstGeom>
        </p:spPr>
      </p:pic>
    </p:spTree>
    <p:extLst>
      <p:ext uri="{BB962C8B-B14F-4D97-AF65-F5344CB8AC3E}">
        <p14:creationId xmlns:p14="http://schemas.microsoft.com/office/powerpoint/2010/main" val="102449513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348343"/>
            <a:ext cx="6877119" cy="1087265"/>
          </a:xfrm>
        </p:spPr>
        <p:txBody>
          <a:bodyPr>
            <a:normAutofit fontScale="90000"/>
          </a:bodyPr>
          <a:lstStyle/>
          <a:p>
            <a:r>
              <a:rPr lang="en-US" dirty="0" smtClean="0"/>
              <a:t/>
            </a:r>
            <a:br>
              <a:rPr lang="en-US" dirty="0" smtClean="0"/>
            </a:br>
            <a:r>
              <a:rPr lang="en-US" b="1" dirty="0" smtClean="0"/>
              <a:t>Excelsior </a:t>
            </a:r>
            <a:r>
              <a:rPr lang="en-US" b="1" dirty="0"/>
              <a:t>Scholarship Post- Evaluation</a:t>
            </a:r>
            <a:r>
              <a:rPr lang="en-US" dirty="0"/>
              <a:t/>
            </a:r>
            <a:br>
              <a:rPr lang="en-US" dirty="0"/>
            </a:br>
            <a:endParaRPr lang="en-US" dirty="0"/>
          </a:p>
        </p:txBody>
      </p:sp>
      <p:sp>
        <p:nvSpPr>
          <p:cNvPr id="3" name="Content Placeholder 2"/>
          <p:cNvSpPr>
            <a:spLocks noGrp="1"/>
          </p:cNvSpPr>
          <p:nvPr>
            <p:ph sz="quarter" idx="10"/>
          </p:nvPr>
        </p:nvSpPr>
        <p:spPr>
          <a:xfrm>
            <a:off x="539495" y="1435608"/>
            <a:ext cx="10563933" cy="3977640"/>
          </a:xfrm>
        </p:spPr>
        <p:txBody>
          <a:bodyPr>
            <a:normAutofit fontScale="92500" lnSpcReduction="10000"/>
          </a:bodyPr>
          <a:lstStyle/>
          <a:p>
            <a:r>
              <a:rPr lang="en-US" sz="1800" dirty="0"/>
              <a:t>Your input is important as we work to continuously improve the Excelsior Scholarship at York College. </a:t>
            </a:r>
            <a:r>
              <a:rPr lang="en-US" sz="1800" dirty="0" smtClean="0"/>
              <a:t>Please </a:t>
            </a:r>
            <a:r>
              <a:rPr lang="en-US" sz="1800" dirty="0"/>
              <a:t>take a moment to complete the </a:t>
            </a:r>
            <a:r>
              <a:rPr lang="en-US" sz="1800" dirty="0" smtClean="0"/>
              <a:t>post/evaluation.</a:t>
            </a:r>
            <a:endParaRPr lang="en-US" sz="1800" dirty="0"/>
          </a:p>
          <a:p>
            <a:endParaRPr lang="en-US" sz="1800" dirty="0" smtClean="0"/>
          </a:p>
          <a:p>
            <a:r>
              <a:rPr lang="en-US" sz="1800" dirty="0" smtClean="0"/>
              <a:t>Excelsior Scholarship </a:t>
            </a:r>
            <a:r>
              <a:rPr lang="en-US" sz="1800" dirty="0">
                <a:hlinkClick r:id="rId2"/>
              </a:rPr>
              <a:t>Post- Evaluation</a:t>
            </a:r>
            <a:endParaRPr lang="en-US" sz="1800" dirty="0"/>
          </a:p>
          <a:p>
            <a:endParaRPr lang="en-US" sz="1800" u="sng" dirty="0" smtClean="0">
              <a:hlinkClick r:id="rId2"/>
            </a:endParaRPr>
          </a:p>
          <a:p>
            <a:r>
              <a:rPr lang="en-US" sz="1800" u="sng" dirty="0" smtClean="0">
                <a:hlinkClick r:id="rId2"/>
              </a:rPr>
              <a:t>https</a:t>
            </a:r>
            <a:r>
              <a:rPr lang="en-US" sz="1800" u="sng" dirty="0">
                <a:hlinkClick r:id="rId2"/>
              </a:rPr>
              <a:t>://www.york.cuny.edu/advisement/excelsior-scholarship/-excelsior-scholarship-workshop/york-college-excelsior-scholarship--post-evaluation-</a:t>
            </a:r>
            <a:endParaRPr lang="en-US" sz="1800" dirty="0">
              <a:hlinkClick r:id="rId2"/>
            </a:endParaRPr>
          </a:p>
          <a:p>
            <a:endParaRPr lang="en-US" sz="1800" dirty="0"/>
          </a:p>
          <a:p>
            <a:endParaRPr lang="en-US" dirty="0"/>
          </a:p>
        </p:txBody>
      </p:sp>
    </p:spTree>
    <p:extLst>
      <p:ext uri="{BB962C8B-B14F-4D97-AF65-F5344CB8AC3E}">
        <p14:creationId xmlns:p14="http://schemas.microsoft.com/office/powerpoint/2010/main" val="3454651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1116611" cy="640080"/>
          </a:xfrm>
        </p:spPr>
        <p:txBody>
          <a:bodyPr>
            <a:noAutofit/>
          </a:bodyPr>
          <a:lstStyle/>
          <a:p>
            <a:pPr algn="ctr"/>
            <a:r>
              <a:rPr lang="en-US" sz="4800" b="1" dirty="0" smtClean="0">
                <a:solidFill>
                  <a:schemeClr val="tx1"/>
                </a:solidFill>
                <a:latin typeface="Segoe UI Light" panose="020B0502040204020203" pitchFamily="34" charset="0"/>
                <a:cs typeface="Segoe UI Light" panose="020B0502040204020203" pitchFamily="34" charset="0"/>
              </a:rPr>
              <a:t>Excelsior Scholarship Evaluation </a:t>
            </a:r>
            <a:endParaRPr lang="en-US" sz="4800" dirty="0">
              <a:latin typeface="Segoe UI Light" panose="020B0502040204020203" pitchFamily="34" charset="0"/>
              <a:cs typeface="Segoe UI Light" panose="020B0502040204020203" pitchFamily="34" charset="0"/>
            </a:endParaRPr>
          </a:p>
        </p:txBody>
      </p:sp>
      <p:pic>
        <p:nvPicPr>
          <p:cNvPr id="102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835" y="5470366"/>
            <a:ext cx="14192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73234" y="1942011"/>
            <a:ext cx="6670766" cy="1943994"/>
          </a:xfrm>
          <a:prstGeom prst="rect">
            <a:avLst/>
          </a:prstGeom>
        </p:spPr>
        <p:txBody>
          <a:bodyPr wrap="square">
            <a:spAutoFit/>
          </a:bodyPr>
          <a:lstStyle/>
          <a:p>
            <a:pPr>
              <a:lnSpc>
                <a:spcPct val="107000"/>
              </a:lnSpc>
              <a:spcAft>
                <a:spcPts val="800"/>
              </a:spcAft>
            </a:pPr>
            <a:r>
              <a:rPr lang="en-US" sz="2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Excelsior Workshop Evaluation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https://www.york.cuny.edu/academics/advisement/excelsior-scholarship/-excelsior-scholarship-workshop/excelsior-scholarship-workshop-evaluation-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5754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Excelsior Scholarship Pre-Evaluation</a:t>
            </a:r>
          </a:p>
        </p:txBody>
      </p:sp>
      <p:sp>
        <p:nvSpPr>
          <p:cNvPr id="3" name="Content Placeholder 2"/>
          <p:cNvSpPr>
            <a:spLocks noGrp="1"/>
          </p:cNvSpPr>
          <p:nvPr>
            <p:ph sz="quarter" idx="10"/>
          </p:nvPr>
        </p:nvSpPr>
        <p:spPr>
          <a:xfrm>
            <a:off x="539495" y="1435607"/>
            <a:ext cx="10624893" cy="3571821"/>
          </a:xfrm>
        </p:spPr>
        <p:txBody>
          <a:bodyPr>
            <a:normAutofit/>
          </a:bodyPr>
          <a:lstStyle/>
          <a:p>
            <a:r>
              <a:rPr lang="en-US" sz="1800" dirty="0"/>
              <a:t>Your input is important as we work to continuously improve the Excelsior Scholarship at York College. Please take a moment to complete the </a:t>
            </a:r>
            <a:r>
              <a:rPr lang="en-US" sz="1800" dirty="0" smtClean="0"/>
              <a:t>pre/evaluation</a:t>
            </a:r>
          </a:p>
          <a:p>
            <a:r>
              <a:rPr lang="en-US" sz="1800" dirty="0" smtClean="0">
                <a:hlinkClick r:id="rId2"/>
              </a:rPr>
              <a:t>Excelsior Workshop Pre-Evaluation</a:t>
            </a:r>
            <a:endParaRPr lang="en-US" sz="1800" u="sng" dirty="0">
              <a:hlinkClick r:id="rId2"/>
            </a:endParaRPr>
          </a:p>
          <a:p>
            <a:r>
              <a:rPr lang="en-US" sz="1800" u="sng" dirty="0" smtClean="0">
                <a:hlinkClick r:id="rId2"/>
              </a:rPr>
              <a:t>https</a:t>
            </a:r>
            <a:r>
              <a:rPr lang="en-US" sz="1800" u="sng" dirty="0">
                <a:hlinkClick r:id="rId2"/>
              </a:rPr>
              <a:t>://www.york.cuny.edu/advisement/excelsior-scholarship/-excelsior-scholarship-workshop/york-college-excelsior-scholarship--pre-evaluation-</a:t>
            </a:r>
            <a:endParaRPr lang="en-US" sz="1800" dirty="0">
              <a:hlinkClick r:id="rId2"/>
            </a:endParaRPr>
          </a:p>
          <a:p>
            <a:endParaRPr lang="en-US" sz="1800" dirty="0"/>
          </a:p>
        </p:txBody>
      </p:sp>
    </p:spTree>
    <p:extLst>
      <p:ext uri="{BB962C8B-B14F-4D97-AF65-F5344CB8AC3E}">
        <p14:creationId xmlns:p14="http://schemas.microsoft.com/office/powerpoint/2010/main" val="60553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08455"/>
            <a:ext cx="10515600" cy="733168"/>
          </a:xfrm>
        </p:spPr>
        <p:txBody>
          <a:bodyPr anchor="ctr" anchorCtr="0">
            <a:noAutofit/>
          </a:bodyPr>
          <a:lstStyle/>
          <a:p>
            <a:pPr algn="ctr"/>
            <a:r>
              <a:rPr lang="en-US" sz="4400" b="1" dirty="0" smtClean="0">
                <a:solidFill>
                  <a:schemeClr val="bg1"/>
                </a:solidFill>
              </a:rPr>
              <a:t>Workshop Agenda</a:t>
            </a:r>
            <a:endParaRPr lang="en-US" sz="4400" b="1" dirty="0">
              <a:solidFill>
                <a:schemeClr val="bg1"/>
              </a:solidFill>
            </a:endParaRPr>
          </a:p>
        </p:txBody>
      </p:sp>
      <p:sp>
        <p:nvSpPr>
          <p:cNvPr id="3" name="Subtitle 2"/>
          <p:cNvSpPr>
            <a:spLocks noGrp="1"/>
          </p:cNvSpPr>
          <p:nvPr>
            <p:ph type="subTitle" idx="4294967295"/>
          </p:nvPr>
        </p:nvSpPr>
        <p:spPr>
          <a:xfrm>
            <a:off x="838199" y="1565190"/>
            <a:ext cx="10917195" cy="4901514"/>
          </a:xfrm>
        </p:spPr>
        <p:txBody>
          <a:bodyPr>
            <a:normAutofit fontScale="85000" lnSpcReduction="20000"/>
          </a:bodyPr>
          <a:lstStyle/>
          <a:p>
            <a:pPr marL="342900" lvl="0" indent="-342900">
              <a:buFont typeface="Arial" panose="020B0604020202020204" pitchFamily="34" charset="0"/>
              <a:buChar char="•"/>
            </a:pPr>
            <a:r>
              <a:rPr lang="en-US" sz="2400" b="1" dirty="0" smtClean="0"/>
              <a:t>Learning Objectives</a:t>
            </a:r>
          </a:p>
          <a:p>
            <a:pPr marL="342900" lvl="0" indent="-342900">
              <a:buFont typeface="Arial" panose="020B0604020202020204" pitchFamily="34" charset="0"/>
              <a:buChar char="•"/>
            </a:pPr>
            <a:r>
              <a:rPr lang="en-US" sz="2400" b="1" dirty="0" smtClean="0"/>
              <a:t>Overview of Excelsior Scholarship - HESC</a:t>
            </a:r>
          </a:p>
          <a:p>
            <a:pPr marL="342900" lvl="0" indent="-342900">
              <a:buFont typeface="Arial" panose="020B0604020202020204" pitchFamily="34" charset="0"/>
              <a:buChar char="•"/>
            </a:pPr>
            <a:r>
              <a:rPr lang="en-US" sz="2400" b="1" dirty="0" smtClean="0"/>
              <a:t>Maintaining Academic Eligibility </a:t>
            </a:r>
          </a:p>
          <a:p>
            <a:pPr marL="342900" lvl="0" indent="-342900">
              <a:buFont typeface="Arial" panose="020B0604020202020204" pitchFamily="34" charset="0"/>
              <a:buChar char="•"/>
            </a:pPr>
            <a:r>
              <a:rPr lang="en-US" sz="2400" b="1" dirty="0" smtClean="0"/>
              <a:t> Connect and Communicate </a:t>
            </a:r>
          </a:p>
          <a:p>
            <a:pPr marL="342900" lvl="0" indent="-342900">
              <a:buFont typeface="Arial" panose="020B0604020202020204" pitchFamily="34" charset="0"/>
              <a:buChar char="•"/>
            </a:pPr>
            <a:r>
              <a:rPr lang="en-US" sz="2400" b="1" dirty="0" smtClean="0"/>
              <a:t>Completion Coaching Sessions </a:t>
            </a:r>
          </a:p>
          <a:p>
            <a:pPr marL="1028700" lvl="2" indent="-342900"/>
            <a:r>
              <a:rPr lang="en-US" sz="2400" b="1" dirty="0" smtClean="0"/>
              <a:t>(1:1 Scholarship Specialist Appointment)</a:t>
            </a:r>
          </a:p>
          <a:p>
            <a:pPr marL="342900" lvl="0" indent="-342900">
              <a:buFont typeface="Arial" panose="020B0604020202020204" pitchFamily="34" charset="0"/>
              <a:buChar char="•"/>
            </a:pPr>
            <a:r>
              <a:rPr lang="en-US" sz="2400" b="1" dirty="0" smtClean="0"/>
              <a:t>Questions</a:t>
            </a:r>
          </a:p>
          <a:p>
            <a:pPr lvl="0"/>
            <a:endParaRPr lang="en-US" sz="2400" dirty="0" smtClean="0"/>
          </a:p>
          <a:p>
            <a:pPr lvl="0"/>
            <a:endParaRPr lang="en-US" dirty="0" smtClean="0"/>
          </a:p>
          <a:p>
            <a:pPr lvl="0"/>
            <a:endParaRPr lang="en-US" dirty="0"/>
          </a:p>
        </p:txBody>
      </p:sp>
    </p:spTree>
    <p:extLst>
      <p:ext uri="{BB962C8B-B14F-4D97-AF65-F5344CB8AC3E}">
        <p14:creationId xmlns:p14="http://schemas.microsoft.com/office/powerpoint/2010/main" val="2471807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08455"/>
            <a:ext cx="10515600" cy="733168"/>
          </a:xfrm>
        </p:spPr>
        <p:txBody>
          <a:bodyPr anchor="ctr" anchorCtr="0">
            <a:normAutofit fontScale="90000"/>
          </a:bodyPr>
          <a:lstStyle/>
          <a:p>
            <a:pPr algn="ctr"/>
            <a:r>
              <a:rPr lang="en-US" sz="4800" b="1" dirty="0"/>
              <a:t>LEARNING OBJECTIVES</a:t>
            </a:r>
          </a:p>
        </p:txBody>
      </p:sp>
      <p:sp>
        <p:nvSpPr>
          <p:cNvPr id="3" name="Subtitle 2"/>
          <p:cNvSpPr>
            <a:spLocks noGrp="1"/>
          </p:cNvSpPr>
          <p:nvPr>
            <p:ph type="subTitle" idx="4294967295"/>
          </p:nvPr>
        </p:nvSpPr>
        <p:spPr>
          <a:xfrm>
            <a:off x="838199" y="1565190"/>
            <a:ext cx="10917195" cy="4901514"/>
          </a:xfrm>
        </p:spPr>
        <p:txBody>
          <a:bodyPr>
            <a:normAutofit fontScale="55000" lnSpcReduction="20000"/>
          </a:bodyPr>
          <a:lstStyle/>
          <a:p>
            <a:r>
              <a:rPr lang="en-US" sz="1800" dirty="0"/>
              <a:t> </a:t>
            </a:r>
            <a:r>
              <a:rPr lang="en-US" sz="3800" b="1" dirty="0" smtClean="0"/>
              <a:t>By </a:t>
            </a:r>
            <a:r>
              <a:rPr lang="en-US" sz="3800" b="1" dirty="0"/>
              <a:t>the end of the workshop, </a:t>
            </a:r>
            <a:r>
              <a:rPr lang="en-US" sz="3800" b="1" dirty="0" smtClean="0"/>
              <a:t>you will be able to:</a:t>
            </a:r>
            <a:endParaRPr lang="en-US" sz="3800" b="1" dirty="0"/>
          </a:p>
          <a:p>
            <a:pPr marL="457200" lvl="0" indent="-457200">
              <a:buFont typeface="Wingdings" panose="05000000000000000000" pitchFamily="2" charset="2"/>
              <a:buChar char="ü"/>
            </a:pPr>
            <a:r>
              <a:rPr lang="en-US" sz="3300" b="1" dirty="0" smtClean="0"/>
              <a:t>Recognize </a:t>
            </a:r>
            <a:r>
              <a:rPr lang="en-US" sz="3300" b="1" dirty="0"/>
              <a:t>the academic requirements of the Excelsior Scholarship</a:t>
            </a:r>
          </a:p>
          <a:p>
            <a:pPr marL="457200" lvl="0" indent="-457200">
              <a:buFont typeface="Wingdings" panose="05000000000000000000" pitchFamily="2" charset="2"/>
              <a:buChar char="ü"/>
            </a:pPr>
            <a:r>
              <a:rPr lang="en-US" sz="3300" b="1" dirty="0"/>
              <a:t>Understand </a:t>
            </a:r>
            <a:r>
              <a:rPr lang="en-US" sz="3300" b="1" dirty="0" smtClean="0"/>
              <a:t>the communication timeline for Excelsior Scholarship recipients  </a:t>
            </a:r>
            <a:endParaRPr lang="en-US" sz="3300" b="1" dirty="0"/>
          </a:p>
          <a:p>
            <a:pPr marL="457200" lvl="0" indent="-457200">
              <a:buFont typeface="Wingdings" panose="05000000000000000000" pitchFamily="2" charset="2"/>
              <a:buChar char="ü"/>
            </a:pPr>
            <a:r>
              <a:rPr lang="en-US" sz="3300" b="1" dirty="0" smtClean="0"/>
              <a:t>Locate </a:t>
            </a:r>
            <a:r>
              <a:rPr lang="en-US" sz="3300" b="1" dirty="0"/>
              <a:t>the support services available to help </a:t>
            </a:r>
            <a:r>
              <a:rPr lang="en-US" sz="3300" b="1" dirty="0" smtClean="0"/>
              <a:t>you </a:t>
            </a:r>
            <a:r>
              <a:rPr lang="en-US" sz="3300" b="1" dirty="0"/>
              <a:t>succeed and stay on track</a:t>
            </a:r>
          </a:p>
          <a:p>
            <a:pPr marL="457200" lvl="0" indent="-457200">
              <a:buFont typeface="Wingdings" panose="05000000000000000000" pitchFamily="2" charset="2"/>
              <a:buChar char="ü"/>
            </a:pPr>
            <a:r>
              <a:rPr lang="en-US" sz="3300" b="1" dirty="0"/>
              <a:t>Identify strategies to help </a:t>
            </a:r>
            <a:r>
              <a:rPr lang="en-US" sz="3300" b="1" dirty="0" smtClean="0"/>
              <a:t>you stay </a:t>
            </a:r>
            <a:r>
              <a:rPr lang="en-US" sz="3300" b="1" dirty="0"/>
              <a:t>on track and persist towards timely graduation</a:t>
            </a:r>
          </a:p>
          <a:p>
            <a:pPr marL="457200" lvl="0" indent="-457200">
              <a:buFont typeface="Wingdings" panose="05000000000000000000" pitchFamily="2" charset="2"/>
              <a:buChar char="ü"/>
            </a:pPr>
            <a:r>
              <a:rPr lang="en-US" sz="3300" b="1" dirty="0" smtClean="0"/>
              <a:t>Access </a:t>
            </a:r>
            <a:r>
              <a:rPr lang="en-US" sz="3300" b="1" dirty="0"/>
              <a:t>the academic support available </a:t>
            </a:r>
            <a:r>
              <a:rPr lang="en-US" sz="3300" b="1" dirty="0" smtClean="0"/>
              <a:t>through </a:t>
            </a:r>
            <a:r>
              <a:rPr lang="en-US" sz="3300" b="1" dirty="0"/>
              <a:t>Completion Coaching Sessions</a:t>
            </a:r>
          </a:p>
          <a:p>
            <a:pPr marL="457200" lvl="0" indent="-457200">
              <a:buFont typeface="Wingdings" panose="05000000000000000000" pitchFamily="2" charset="2"/>
              <a:buChar char="ü"/>
            </a:pPr>
            <a:r>
              <a:rPr lang="en-US" sz="3300" b="1" dirty="0"/>
              <a:t>Use the Excelsior Scholarship </a:t>
            </a:r>
            <a:r>
              <a:rPr lang="en-US" sz="3300" b="1" dirty="0" smtClean="0"/>
              <a:t>websites </a:t>
            </a:r>
            <a:r>
              <a:rPr lang="en-US" sz="3300" b="1" dirty="0"/>
              <a:t>as a resource </a:t>
            </a:r>
          </a:p>
          <a:p>
            <a:r>
              <a:rPr lang="en-US" dirty="0"/>
              <a:t> </a:t>
            </a:r>
          </a:p>
          <a:p>
            <a:pPr lvl="0"/>
            <a:endParaRPr lang="en-US" sz="2400" dirty="0" smtClean="0"/>
          </a:p>
          <a:p>
            <a:pPr lvl="0"/>
            <a:endParaRPr lang="en-US" dirty="0" smtClean="0"/>
          </a:p>
          <a:p>
            <a:pPr lvl="0"/>
            <a:endParaRPr lang="en-US" dirty="0"/>
          </a:p>
        </p:txBody>
      </p:sp>
    </p:spTree>
    <p:extLst>
      <p:ext uri="{BB962C8B-B14F-4D97-AF65-F5344CB8AC3E}">
        <p14:creationId xmlns:p14="http://schemas.microsoft.com/office/powerpoint/2010/main" val="411819881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1000233" cy="640080"/>
          </a:xfrm>
        </p:spPr>
        <p:txBody>
          <a:bodyPr>
            <a:noAutofit/>
          </a:bodyPr>
          <a:lstStyle/>
          <a:p>
            <a:pPr algn="ctr"/>
            <a:r>
              <a:rPr lang="en-US" sz="4000" b="1" dirty="0" smtClean="0">
                <a:latin typeface="Segoe UI Light" panose="020B0502040204020203" pitchFamily="34" charset="0"/>
                <a:cs typeface="Segoe UI Light" panose="020B0502040204020203" pitchFamily="34" charset="0"/>
              </a:rPr>
              <a:t>Overview of Excelsior Scholarship - HESC</a:t>
            </a:r>
            <a:endParaRPr lang="en-US" sz="4000" b="1"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166" y="1870368"/>
            <a:ext cx="6592388" cy="3676992"/>
          </a:xfrm>
          <a:prstGeom prst="rect">
            <a:avLst/>
          </a:prstGeom>
        </p:spPr>
      </p:pic>
    </p:spTree>
    <p:extLst>
      <p:ext uri="{BB962C8B-B14F-4D97-AF65-F5344CB8AC3E}">
        <p14:creationId xmlns:p14="http://schemas.microsoft.com/office/powerpoint/2010/main" val="1539578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1000233" cy="640080"/>
          </a:xfrm>
        </p:spPr>
        <p:txBody>
          <a:bodyPr>
            <a:noAutofit/>
          </a:bodyPr>
          <a:lstStyle/>
          <a:p>
            <a:pPr algn="ctr"/>
            <a:r>
              <a:rPr lang="en-US" sz="4000" b="1" dirty="0" smtClean="0">
                <a:latin typeface="Segoe UI Light" panose="020B0502040204020203" pitchFamily="34" charset="0"/>
                <a:cs typeface="Segoe UI Light" panose="020B0502040204020203" pitchFamily="34" charset="0"/>
              </a:rPr>
              <a:t>Eligibility- HESC</a:t>
            </a:r>
            <a:endParaRPr lang="en-US" sz="4000" b="1" dirty="0">
              <a:latin typeface="Segoe UI Light" panose="020B0502040204020203" pitchFamily="34" charset="0"/>
              <a:cs typeface="Segoe UI Light" panose="020B0502040204020203" pitchFamily="34" charset="0"/>
            </a:endParaRPr>
          </a:p>
        </p:txBody>
      </p:sp>
      <p:sp>
        <p:nvSpPr>
          <p:cNvPr id="25" name="Content Placeholder 17"/>
          <p:cNvSpPr txBox="1">
            <a:spLocks/>
          </p:cNvSpPr>
          <p:nvPr/>
        </p:nvSpPr>
        <p:spPr>
          <a:xfrm>
            <a:off x="521207" y="1301109"/>
            <a:ext cx="5110161" cy="8218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1800" dirty="0" smtClean="0">
                <a:latin typeface="Segoe UI" panose="020B0502040204020203" pitchFamily="34" charset="0"/>
                <a:cs typeface="Segoe UI" panose="020B0502040204020203" pitchFamily="34" charset="0"/>
              </a:rPr>
              <a:t> </a:t>
            </a:r>
            <a:r>
              <a:rPr lang="en-US" sz="2400" dirty="0" smtClean="0">
                <a:solidFill>
                  <a:schemeClr val="tx1"/>
                </a:solidFill>
                <a:latin typeface="Segoe UI" panose="020B0502040204020203" pitchFamily="34" charset="0"/>
                <a:cs typeface="Segoe UI" panose="020B0502040204020203" pitchFamily="34" charset="0"/>
              </a:rPr>
              <a:t>Academic Requirements</a:t>
            </a:r>
          </a:p>
          <a:p>
            <a:pPr marL="0" indent="0">
              <a:spcAft>
                <a:spcPts val="2000"/>
              </a:spcAft>
              <a:buNone/>
            </a:pPr>
            <a:endParaRPr lang="en-US" sz="2400" dirty="0">
              <a:solidFill>
                <a:schemeClr val="tx1"/>
              </a:solidFill>
              <a:latin typeface="Segoe UI" panose="020B0502040204020203" pitchFamily="34" charset="0"/>
              <a:cs typeface="Segoe UI" panose="020B0502040204020203" pitchFamily="34" charset="0"/>
            </a:endParaRPr>
          </a:p>
        </p:txBody>
      </p:sp>
      <p:sp>
        <p:nvSpPr>
          <p:cNvPr id="21" name="Content Placeholder 17"/>
          <p:cNvSpPr txBox="1">
            <a:spLocks/>
          </p:cNvSpPr>
          <p:nvPr/>
        </p:nvSpPr>
        <p:spPr>
          <a:xfrm>
            <a:off x="1056513" y="1809741"/>
            <a:ext cx="4585731" cy="57923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sz="1800" dirty="0">
              <a:solidFill>
                <a:schemeClr val="tx1"/>
              </a:solidFill>
              <a:cs typeface="Segoe UI"/>
            </a:endParaRPr>
          </a:p>
        </p:txBody>
      </p:sp>
      <p:grpSp>
        <p:nvGrpSpPr>
          <p:cNvPr id="33" name="Group 32" descr="Small circle with number 2 inside  indicating step 2"/>
          <p:cNvGrpSpPr/>
          <p:nvPr/>
        </p:nvGrpSpPr>
        <p:grpSpPr bwMode="blackWhite">
          <a:xfrm>
            <a:off x="684545" y="2569616"/>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6" name="Content Placeholder 17"/>
          <p:cNvSpPr txBox="1">
            <a:spLocks/>
          </p:cNvSpPr>
          <p:nvPr/>
        </p:nvSpPr>
        <p:spPr>
          <a:xfrm>
            <a:off x="1158846" y="1977081"/>
            <a:ext cx="4615572" cy="222421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defRPr/>
            </a:pPr>
            <a:r>
              <a:rPr lang="en-US" sz="7200" dirty="0"/>
              <a:t>An applicant must:</a:t>
            </a:r>
          </a:p>
          <a:p>
            <a:pPr marL="0" indent="0">
              <a:spcAft>
                <a:spcPts val="2000"/>
              </a:spcAft>
              <a:buNone/>
              <a:defRPr/>
            </a:pPr>
            <a:r>
              <a:rPr lang="en-US" sz="7200" dirty="0" smtClean="0"/>
              <a:t>be </a:t>
            </a:r>
            <a:r>
              <a:rPr lang="en-US" sz="7200" dirty="0"/>
              <a:t>enrolled in at least 12 credits per term and complete at least 30 credits each year (successively), </a:t>
            </a:r>
            <a:r>
              <a:rPr lang="en-US" sz="7200" b="1" u="sng" dirty="0"/>
              <a:t>applicable toward his or her degree program </a:t>
            </a:r>
            <a:r>
              <a:rPr lang="en-US" sz="7200" dirty="0"/>
              <a:t>through continuous study with </a:t>
            </a:r>
            <a:r>
              <a:rPr lang="en-US" sz="7200" b="1" u="sng" dirty="0" smtClean="0"/>
              <a:t>no </a:t>
            </a:r>
            <a:r>
              <a:rPr lang="en-US" sz="7200" b="1" u="sng" dirty="0"/>
              <a:t>break in enrollment </a:t>
            </a:r>
            <a:r>
              <a:rPr lang="en-US" sz="7200" dirty="0"/>
              <a:t>except for certain reasons that can be </a:t>
            </a:r>
            <a:r>
              <a:rPr lang="en-US" sz="7200" dirty="0" smtClean="0"/>
              <a:t>documented</a:t>
            </a:r>
            <a:endParaRPr lang="en-US" sz="7200" dirty="0">
              <a:solidFill>
                <a:prstClr val="black">
                  <a:lumMod val="75000"/>
                  <a:lumOff val="25000"/>
                </a:prstClr>
              </a:solidFill>
              <a:cs typeface="Segoe UI" panose="020B0502040204020203" pitchFamily="34" charset="0"/>
            </a:endParaRPr>
          </a:p>
          <a:p>
            <a:pPr marL="0" indent="0">
              <a:spcAft>
                <a:spcPts val="2000"/>
              </a:spcAft>
              <a:buNone/>
              <a:defRPr/>
            </a:pPr>
            <a:endParaRPr lang="en-US" dirty="0">
              <a:solidFill>
                <a:prstClr val="black">
                  <a:lumMod val="75000"/>
                  <a:lumOff val="25000"/>
                </a:prstClr>
              </a:solidFill>
              <a:cs typeface="Segoe UI"/>
            </a:endParaRPr>
          </a:p>
        </p:txBody>
      </p:sp>
      <p:grpSp>
        <p:nvGrpSpPr>
          <p:cNvPr id="22" name="Group 21" descr="Small circle with number 3 inside  indicating step 3"/>
          <p:cNvGrpSpPr/>
          <p:nvPr/>
        </p:nvGrpSpPr>
        <p:grpSpPr bwMode="blackWhite">
          <a:xfrm>
            <a:off x="612902" y="4280291"/>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32" name="Content Placeholder 17"/>
          <p:cNvSpPr txBox="1">
            <a:spLocks/>
          </p:cNvSpPr>
          <p:nvPr/>
        </p:nvSpPr>
        <p:spPr>
          <a:xfrm>
            <a:off x="1147517" y="4283677"/>
            <a:ext cx="4722059" cy="142514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800" dirty="0" smtClean="0"/>
              <a:t>if </a:t>
            </a:r>
            <a:r>
              <a:rPr lang="en-US" sz="1800" dirty="0"/>
              <a:t>attended college prior to the </a:t>
            </a:r>
            <a:r>
              <a:rPr lang="en-US" sz="1800" dirty="0" smtClean="0"/>
              <a:t>2021-22 academic </a:t>
            </a:r>
            <a:r>
              <a:rPr lang="en-US" sz="1800" dirty="0"/>
              <a:t>year, have earned at least 30 credits each year </a:t>
            </a:r>
            <a:r>
              <a:rPr lang="en-US" sz="1800" b="1" u="sng" dirty="0"/>
              <a:t>(successively), </a:t>
            </a:r>
            <a:r>
              <a:rPr lang="en-US" sz="1800" dirty="0"/>
              <a:t>applicable toward his or her degree program prior to applying for an Excelsior </a:t>
            </a:r>
            <a:r>
              <a:rPr lang="en-US" sz="1800" dirty="0" smtClean="0"/>
              <a:t>Scholarship</a:t>
            </a:r>
            <a:endParaRPr lang="en-US" sz="18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470" y="2122916"/>
            <a:ext cx="5395784" cy="3264630"/>
          </a:xfrm>
          <a:prstGeom prst="rect">
            <a:avLst/>
          </a:prstGeom>
        </p:spPr>
      </p:pic>
    </p:spTree>
    <p:extLst>
      <p:ext uri="{BB962C8B-B14F-4D97-AF65-F5344CB8AC3E}">
        <p14:creationId xmlns:p14="http://schemas.microsoft.com/office/powerpoint/2010/main" val="2245718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Excelsior Application – HESC </a:t>
            </a:r>
            <a:endParaRPr lang="en-US" b="1" dirty="0"/>
          </a:p>
        </p:txBody>
      </p:sp>
      <p:sp>
        <p:nvSpPr>
          <p:cNvPr id="4" name="Rectangle 3"/>
          <p:cNvSpPr/>
          <p:nvPr/>
        </p:nvSpPr>
        <p:spPr>
          <a:xfrm>
            <a:off x="931818" y="1637211"/>
            <a:ext cx="7271656" cy="2554545"/>
          </a:xfrm>
          <a:prstGeom prst="rect">
            <a:avLst/>
          </a:prstGeom>
        </p:spPr>
        <p:txBody>
          <a:bodyPr wrap="square">
            <a:spAutoFit/>
          </a:bodyPr>
          <a:lstStyle/>
          <a:p>
            <a:r>
              <a:rPr lang="en-US" sz="2000" dirty="0">
                <a:solidFill>
                  <a:srgbClr val="000000"/>
                </a:solidFill>
                <a:latin typeface="Times New Roman" panose="02020603050405020304" pitchFamily="18" charset="0"/>
              </a:rPr>
              <a:t>You do not have to apply for Excelsior every semester, however you do need to apply for FAFSA and TAP every academic year.  </a:t>
            </a:r>
            <a:endParaRPr lang="en-US" sz="2000" dirty="0" smtClean="0">
              <a:solidFill>
                <a:srgbClr val="000000"/>
              </a:solidFill>
              <a:latin typeface="Times New Roman" panose="02020603050405020304" pitchFamily="18" charset="0"/>
            </a:endParaRPr>
          </a:p>
          <a:p>
            <a:endParaRPr lang="en-US" sz="2000" dirty="0">
              <a:solidFill>
                <a:srgbClr val="000000"/>
              </a:solidFill>
              <a:latin typeface="Times New Roman" panose="02020603050405020304" pitchFamily="18" charset="0"/>
            </a:endParaRPr>
          </a:p>
          <a:p>
            <a:endParaRPr lang="en-US" sz="2000" dirty="0">
              <a:solidFill>
                <a:srgbClr val="000000"/>
              </a:solidFill>
              <a:latin typeface="Times New Roman" panose="02020603050405020304" pitchFamily="18" charset="0"/>
            </a:endParaRPr>
          </a:p>
          <a:p>
            <a:r>
              <a:rPr lang="en-US" sz="2000" dirty="0">
                <a:solidFill>
                  <a:srgbClr val="444444"/>
                </a:solidFill>
                <a:latin typeface="Calibri" panose="020F0502020204030204" pitchFamily="34" charset="0"/>
              </a:rPr>
              <a:t>According to HESC: To receive award payments after the initial application year, an Excelsior Scholarship recipient must annually complete the </a:t>
            </a:r>
            <a:r>
              <a:rPr lang="en-US" sz="2000" u="sng" dirty="0">
                <a:solidFill>
                  <a:srgbClr val="0000FF"/>
                </a:solidFill>
                <a:latin typeface="Calibri" panose="020F0502020204030204" pitchFamily="34" charset="0"/>
                <a:hlinkClick r:id="rId2"/>
              </a:rPr>
              <a:t>Free Application for Federal Student Aid (FAFSA)</a:t>
            </a:r>
            <a:r>
              <a:rPr lang="en-US" sz="2000" dirty="0">
                <a:solidFill>
                  <a:srgbClr val="444444"/>
                </a:solidFill>
                <a:latin typeface="Calibri" panose="020F0502020204030204" pitchFamily="34" charset="0"/>
                <a:hlinkClick r:id="rId2"/>
              </a:rPr>
              <a:t> and the </a:t>
            </a:r>
            <a:r>
              <a:rPr lang="en-US" sz="2000" u="sng" dirty="0">
                <a:solidFill>
                  <a:srgbClr val="0000FF"/>
                </a:solidFill>
                <a:latin typeface="Calibri" panose="020F0502020204030204" pitchFamily="34" charset="0"/>
                <a:hlinkClick r:id="rId3"/>
              </a:rPr>
              <a:t>NYS Student Aid Payment Application</a:t>
            </a:r>
            <a:r>
              <a:rPr lang="en-US" sz="2000" dirty="0">
                <a:solidFill>
                  <a:srgbClr val="444444"/>
                </a:solidFill>
                <a:latin typeface="Calibri" panose="020F0502020204030204" pitchFamily="34" charset="0"/>
                <a:hlinkClick r:id="rId3"/>
              </a:rPr>
              <a:t> each year.</a:t>
            </a:r>
            <a:endParaRPr lang="en-US" sz="2000" dirty="0">
              <a:solidFill>
                <a:srgbClr val="000000"/>
              </a:solidFill>
              <a:latin typeface="Calibri" panose="020F0502020204030204" pitchFamily="34" charset="0"/>
              <a:hlinkClick r:id="rId3"/>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820" y="4403137"/>
            <a:ext cx="2952750" cy="1552575"/>
          </a:xfrm>
          <a:prstGeom prst="rect">
            <a:avLst/>
          </a:prstGeom>
        </p:spPr>
      </p:pic>
    </p:spTree>
    <p:extLst>
      <p:ext uri="{BB962C8B-B14F-4D97-AF65-F5344CB8AC3E}">
        <p14:creationId xmlns:p14="http://schemas.microsoft.com/office/powerpoint/2010/main" val="212537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1000233" cy="640080"/>
          </a:xfrm>
        </p:spPr>
        <p:txBody>
          <a:bodyPr>
            <a:noAutofit/>
          </a:bodyPr>
          <a:lstStyle/>
          <a:p>
            <a:pPr algn="ctr"/>
            <a:r>
              <a:rPr lang="en-US" dirty="0"/>
              <a:t/>
            </a:r>
            <a:br>
              <a:rPr lang="en-US" dirty="0"/>
            </a:br>
            <a:r>
              <a:rPr lang="en-US" dirty="0"/>
              <a:t/>
            </a:r>
            <a:br>
              <a:rPr lang="en-US" dirty="0"/>
            </a:br>
            <a:r>
              <a:rPr lang="en-US" b="1" dirty="0" smtClean="0"/>
              <a:t>Duration of the Scholarship </a:t>
            </a:r>
            <a:r>
              <a:rPr lang="en-US" sz="4000" b="1" dirty="0" smtClean="0">
                <a:latin typeface="Segoe UI Light" panose="020B0502040204020203" pitchFamily="34" charset="0"/>
                <a:cs typeface="Segoe UI Light" panose="020B0502040204020203" pitchFamily="34" charset="0"/>
              </a:rPr>
              <a:t>- HESC</a:t>
            </a:r>
            <a:endParaRPr lang="en-US" sz="4000" b="1" dirty="0">
              <a:latin typeface="Segoe UI Light" panose="020B0502040204020203" pitchFamily="34" charset="0"/>
              <a:cs typeface="Segoe UI Light" panose="020B0502040204020203" pitchFamily="34" charset="0"/>
            </a:endParaRPr>
          </a:p>
        </p:txBody>
      </p:sp>
      <p:sp>
        <p:nvSpPr>
          <p:cNvPr id="25" name="Content Placeholder 17"/>
          <p:cNvSpPr txBox="1">
            <a:spLocks/>
          </p:cNvSpPr>
          <p:nvPr/>
        </p:nvSpPr>
        <p:spPr>
          <a:xfrm>
            <a:off x="521207" y="1356609"/>
            <a:ext cx="5296119" cy="45571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t>How </a:t>
            </a:r>
            <a:r>
              <a:rPr lang="en-US" sz="1600" b="1" dirty="0"/>
              <a:t>long can </a:t>
            </a:r>
            <a:r>
              <a:rPr lang="en-US" sz="1600" b="1" dirty="0" smtClean="0"/>
              <a:t>you receive </a:t>
            </a:r>
            <a:r>
              <a:rPr lang="en-US" sz="1600" b="1" dirty="0"/>
              <a:t>the Excelsior Scholarship</a:t>
            </a:r>
            <a:r>
              <a:rPr lang="en-US" sz="1600" b="1" dirty="0" smtClean="0"/>
              <a:t>?</a:t>
            </a:r>
          </a:p>
          <a:p>
            <a:pPr marL="0" indent="0">
              <a:buNone/>
            </a:pPr>
            <a:r>
              <a:rPr lang="en-US" sz="1600" dirty="0"/>
              <a:t>The Excelsior Scholarship program is designed to encourage students to earn their college degrees on time</a:t>
            </a:r>
            <a:endParaRPr lang="en-US" sz="1600" dirty="0">
              <a:solidFill>
                <a:schemeClr val="tx1"/>
              </a:solidFill>
              <a:cs typeface="Segoe UI"/>
            </a:endParaRPr>
          </a:p>
          <a:p>
            <a:pPr marL="0" indent="0">
              <a:buNone/>
            </a:pPr>
            <a:endParaRPr lang="en-US" sz="1600" b="1" dirty="0"/>
          </a:p>
        </p:txBody>
      </p:sp>
      <p:sp>
        <p:nvSpPr>
          <p:cNvPr id="19" name="Oval 18" descr="Small circle"/>
          <p:cNvSpPr/>
          <p:nvPr/>
        </p:nvSpPr>
        <p:spPr bwMode="blackWhite">
          <a:xfrm>
            <a:off x="361512" y="2931407"/>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17"/>
          <p:cNvSpPr txBox="1">
            <a:spLocks/>
          </p:cNvSpPr>
          <p:nvPr/>
        </p:nvSpPr>
        <p:spPr>
          <a:xfrm>
            <a:off x="1056513" y="2932670"/>
            <a:ext cx="5023011" cy="312214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800" dirty="0"/>
              <a:t>You are eligible to receive </a:t>
            </a:r>
            <a:r>
              <a:rPr lang="en-US" sz="1800" dirty="0" smtClean="0"/>
              <a:t>Excelsior Scholarship </a:t>
            </a:r>
            <a:r>
              <a:rPr lang="en-US" sz="1800" dirty="0"/>
              <a:t>for up </a:t>
            </a:r>
            <a:r>
              <a:rPr lang="en-US" sz="1800" dirty="0" smtClean="0"/>
              <a:t>to:</a:t>
            </a:r>
          </a:p>
          <a:p>
            <a:pPr>
              <a:spcAft>
                <a:spcPts val="600"/>
              </a:spcAft>
              <a:defRPr/>
            </a:pPr>
            <a:r>
              <a:rPr lang="en-US" sz="1800" u="sng" dirty="0" smtClean="0"/>
              <a:t>2 </a:t>
            </a:r>
            <a:r>
              <a:rPr lang="en-US" sz="1800" u="sng" dirty="0"/>
              <a:t>years </a:t>
            </a:r>
            <a:r>
              <a:rPr lang="en-US" sz="1800" dirty="0"/>
              <a:t>for students pursuing an Associate’s </a:t>
            </a:r>
            <a:r>
              <a:rPr lang="en-US" sz="1800" dirty="0" smtClean="0"/>
              <a:t>degree.  </a:t>
            </a:r>
          </a:p>
          <a:p>
            <a:pPr>
              <a:spcAft>
                <a:spcPts val="600"/>
              </a:spcAft>
              <a:defRPr/>
            </a:pPr>
            <a:r>
              <a:rPr lang="en-US" sz="1800" u="sng" dirty="0" smtClean="0"/>
              <a:t>4 </a:t>
            </a:r>
            <a:r>
              <a:rPr lang="en-US" sz="1800" u="sng" dirty="0"/>
              <a:t>years </a:t>
            </a:r>
            <a:r>
              <a:rPr lang="en-US" sz="1800" dirty="0"/>
              <a:t>for students pursuing a Bachelor’s degree. </a:t>
            </a:r>
            <a:endParaRPr lang="en-US" sz="1800" dirty="0" smtClean="0"/>
          </a:p>
          <a:p>
            <a:pPr>
              <a:spcAft>
                <a:spcPts val="600"/>
              </a:spcAft>
              <a:defRPr/>
            </a:pPr>
            <a:r>
              <a:rPr lang="en-US" sz="1800" dirty="0" smtClean="0"/>
              <a:t>Students </a:t>
            </a:r>
            <a:r>
              <a:rPr lang="en-US" sz="1800" dirty="0"/>
              <a:t>in an undergraduate program of study normally requiring 5 years are eligible to receive the award for </a:t>
            </a:r>
            <a:r>
              <a:rPr lang="en-US" sz="1800" u="sng" dirty="0"/>
              <a:t>5 </a:t>
            </a:r>
            <a:r>
              <a:rPr lang="en-US" sz="1800" u="sng" dirty="0" smtClean="0"/>
              <a:t>years</a:t>
            </a:r>
            <a:r>
              <a:rPr lang="en-US" sz="1800" dirty="0"/>
              <a:t> </a:t>
            </a:r>
            <a:r>
              <a:rPr lang="en-US" sz="1800" dirty="0" smtClean="0"/>
              <a:t>(SEEK)</a:t>
            </a:r>
            <a:endParaRPr lang="en-US" sz="1800" dirty="0">
              <a:solidFill>
                <a:schemeClr val="tx1"/>
              </a:solidFill>
              <a:cs typeface="Segoe UI"/>
            </a:endParaRPr>
          </a:p>
        </p:txBody>
      </p:sp>
      <p:pic>
        <p:nvPicPr>
          <p:cNvPr id="3" name="Picture 2"/>
          <p:cNvPicPr>
            <a:picLocks noChangeAspect="1"/>
          </p:cNvPicPr>
          <p:nvPr/>
        </p:nvPicPr>
        <p:blipFill>
          <a:blip r:embed="rId2"/>
          <a:stretch>
            <a:fillRect/>
          </a:stretch>
        </p:blipFill>
        <p:spPr>
          <a:xfrm>
            <a:off x="6224409" y="2402035"/>
            <a:ext cx="5691879" cy="3166743"/>
          </a:xfrm>
          <a:prstGeom prst="rect">
            <a:avLst/>
          </a:prstGeom>
        </p:spPr>
      </p:pic>
    </p:spTree>
    <p:extLst>
      <p:ext uri="{BB962C8B-B14F-4D97-AF65-F5344CB8AC3E}">
        <p14:creationId xmlns:p14="http://schemas.microsoft.com/office/powerpoint/2010/main" val="195633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2.xml><?xml version="1.0" encoding="utf-8"?>
<ds:datastoreItem xmlns:ds="http://schemas.openxmlformats.org/officeDocument/2006/customXml" ds:itemID="{950072C5-DDE0-4258-BA7A-4D4B80DFA632}">
  <ds:schemaRefs>
    <ds:schemaRef ds:uri="71af3243-3dd4-4a8d-8c0d-dd76da1f02a5"/>
    <ds:schemaRef ds:uri="http://www.w3.org/XML/1998/namespace"/>
    <ds:schemaRef ds:uri="http://purl.org/dc/terms/"/>
    <ds:schemaRef ds:uri="16c05727-aa75-4e4a-9b5f-8a80a1165891"/>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1592</Words>
  <Application>Microsoft Office PowerPoint</Application>
  <PresentationFormat>Widescreen</PresentationFormat>
  <Paragraphs>215</Paragraphs>
  <Slides>26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Segoe UI</vt:lpstr>
      <vt:lpstr>Segoe UI Light</vt:lpstr>
      <vt:lpstr>Segoe UI Semibold</vt:lpstr>
      <vt:lpstr>SimHei</vt:lpstr>
      <vt:lpstr>Symbol</vt:lpstr>
      <vt:lpstr>Times New Roman</vt:lpstr>
      <vt:lpstr>Wingdings</vt:lpstr>
      <vt:lpstr>WelcomeDoc</vt:lpstr>
      <vt:lpstr>York College Excelsior Scholarship  Workshop </vt:lpstr>
      <vt:lpstr>Excelsior Scholars </vt:lpstr>
      <vt:lpstr>Excelsior Scholarship Pre-Evaluation</vt:lpstr>
      <vt:lpstr>Workshop Agenda</vt:lpstr>
      <vt:lpstr>LEARNING OBJECTIVES</vt:lpstr>
      <vt:lpstr>Overview of Excelsior Scholarship - HESC</vt:lpstr>
      <vt:lpstr>Eligibility- HESC</vt:lpstr>
      <vt:lpstr>Excelsior Application – HESC </vt:lpstr>
      <vt:lpstr>  Duration of the Scholarship - HESC</vt:lpstr>
      <vt:lpstr>Credit Accumulation- HESC</vt:lpstr>
      <vt:lpstr>Credit Accumulation- HESC</vt:lpstr>
      <vt:lpstr>Transfer Students- HESC</vt:lpstr>
      <vt:lpstr>Loss of Excelsior Scholarship - HESC</vt:lpstr>
      <vt:lpstr>Appeals</vt:lpstr>
      <vt:lpstr>Excelsior Scholarship – York College</vt:lpstr>
      <vt:lpstr>How do You Maintain Eligibility?</vt:lpstr>
      <vt:lpstr>How do you maintain eligibility?</vt:lpstr>
      <vt:lpstr>  Systems/Platforms to track your academic progress </vt:lpstr>
      <vt:lpstr>Review</vt:lpstr>
      <vt:lpstr>Connect and Communicate</vt:lpstr>
      <vt:lpstr>1:1 Scholarship/Advisement Appointment</vt:lpstr>
      <vt:lpstr>Spring 2022 Enrollment  </vt:lpstr>
      <vt:lpstr>Find out more about:</vt:lpstr>
      <vt:lpstr>PowerPoint Presentation</vt:lpstr>
      <vt:lpstr> Excelsior Scholarship Post- Evaluation </vt:lpstr>
      <vt:lpstr>Excelsior Scholarship Evaluation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2020-01-29T21:45:28Z</dcterms:created>
  <dcterms:modified xsi:type="dcterms:W3CDTF">2021-11-09T16:02:54Z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