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26"/>
  </p:notesMasterIdLst>
  <p:handoutMasterIdLst>
    <p:handoutMasterId r:id="rId27"/>
  </p:handoutMasterIdLst>
  <p:sldIdLst>
    <p:sldId id="282" r:id="rId5"/>
    <p:sldId id="271" r:id="rId6"/>
    <p:sldId id="256" r:id="rId7"/>
    <p:sldId id="287" r:id="rId8"/>
    <p:sldId id="289" r:id="rId9"/>
    <p:sldId id="295" r:id="rId10"/>
    <p:sldId id="292" r:id="rId11"/>
    <p:sldId id="279" r:id="rId12"/>
    <p:sldId id="283" r:id="rId13"/>
    <p:sldId id="296" r:id="rId14"/>
    <p:sldId id="288" r:id="rId15"/>
    <p:sldId id="284" r:id="rId16"/>
    <p:sldId id="257" r:id="rId17"/>
    <p:sldId id="285" r:id="rId18"/>
    <p:sldId id="290" r:id="rId19"/>
    <p:sldId id="291" r:id="rId20"/>
    <p:sldId id="281" r:id="rId21"/>
    <p:sldId id="275" r:id="rId22"/>
    <p:sldId id="280" r:id="rId23"/>
    <p:sldId id="286" r:id="rId24"/>
    <p:sldId id="294" r:id="rId25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E75E278A-FF0E-49A4-B170-79828D63BBAD}">
          <p14:sldIdLst>
            <p14:sldId id="282"/>
            <p14:sldId id="271"/>
            <p14:sldId id="256"/>
            <p14:sldId id="287"/>
          </p14:sldIdLst>
        </p14:section>
        <p14:section name="Design, Morph, Annotate, Work Together, Tell Me" id="{B9B51309-D148-4332-87C2-07BE32FBCA3B}">
          <p14:sldIdLst>
            <p14:sldId id="289"/>
            <p14:sldId id="295"/>
            <p14:sldId id="292"/>
            <p14:sldId id="279"/>
            <p14:sldId id="283"/>
            <p14:sldId id="296"/>
            <p14:sldId id="288"/>
            <p14:sldId id="284"/>
            <p14:sldId id="257"/>
            <p14:sldId id="285"/>
            <p14:sldId id="290"/>
            <p14:sldId id="291"/>
            <p14:sldId id="281"/>
            <p14:sldId id="275"/>
            <p14:sldId id="280"/>
            <p14:sldId id="286"/>
          </p14:sldIdLst>
        </p14:section>
        <p14:section name="Learn More" id="{2CC34DB2-6590-42C0-AD4B-A04C6060184E}">
          <p14:sldIdLst>
            <p14:sldId id="2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726"/>
    <a:srgbClr val="404040"/>
    <a:srgbClr val="FF9B45"/>
    <a:srgbClr val="DD462F"/>
    <a:srgbClr val="F8CFB6"/>
    <a:srgbClr val="F8CAB6"/>
    <a:srgbClr val="923922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241" autoAdjust="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  <a:t>1/16/2021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1/16/2021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 baseline="0" dirty="0"/>
              <a:t>Slide Show mode, select the arrows to visit links.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780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700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896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1/16/2021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Excelsior.Appeals@hesc.ny.gov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Excelsior@York.cuny.edu" TargetMode="External"/><Relationship Id="rId2" Type="http://schemas.openxmlformats.org/officeDocument/2006/relationships/hyperlink" Target="https://www.york.cuny.edu/academics/advisement/excelsior-scholarship/-excelsior-scholarship-workshop/excelsior-scholarship-workshop-sign-u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hyperlink" Target="https://www.york.cuny.edu/finaid/excelsior-scholarship" TargetMode="External"/><Relationship Id="rId4" Type="http://schemas.openxmlformats.org/officeDocument/2006/relationships/hyperlink" Target="https://www.cuny.edu/financial-aid/scholarships/excelsior-scholarship-faq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rk.cuny.edu/academics/advisement/excelsior-scholarship/-excelsior-scholarship-workshop/excelsior-scholarship-workshop-evaluation-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99011" y="440575"/>
            <a:ext cx="11355186" cy="1535967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York College Excelsior Scholarship </a:t>
            </a:r>
            <a:br>
              <a:rPr lang="en-US" sz="48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48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Workshop </a:t>
            </a:r>
            <a:endParaRPr lang="en-US" sz="4800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541611" y="2499360"/>
            <a:ext cx="10666320" cy="3927566"/>
          </a:xfrm>
        </p:spPr>
        <p:txBody>
          <a:bodyPr>
            <a:normAutofit/>
          </a:bodyPr>
          <a:lstStyle/>
          <a:p>
            <a:pPr marL="0" indent="0">
              <a:lnSpc>
                <a:spcPts val="3600"/>
              </a:lnSpc>
              <a:spcAft>
                <a:spcPts val="0"/>
              </a:spcAft>
              <a:buNone/>
            </a:pPr>
            <a:endParaRPr lang="en-US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lnSpc>
                <a:spcPts val="3600"/>
              </a:lnSpc>
              <a:spcAft>
                <a:spcPts val="0"/>
              </a:spcAft>
              <a:buNone/>
            </a:pPr>
            <a:endParaRPr lang="en-US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117" y="2821276"/>
            <a:ext cx="9753600" cy="351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025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11191426" cy="64008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Overview of Excelsior Scholarship - HESC</a:t>
            </a:r>
            <a:endParaRPr lang="en-US" sz="4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9" name="Oval 18" descr="Small circle"/>
          <p:cNvSpPr/>
          <p:nvPr/>
        </p:nvSpPr>
        <p:spPr bwMode="blackWhite">
          <a:xfrm>
            <a:off x="645533" y="2177936"/>
            <a:ext cx="409838" cy="409838"/>
          </a:xfrm>
          <a:prstGeom prst="ellipse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Content Placeholder 17"/>
          <p:cNvSpPr txBox="1">
            <a:spLocks/>
          </p:cNvSpPr>
          <p:nvPr/>
        </p:nvSpPr>
        <p:spPr>
          <a:xfrm>
            <a:off x="1188729" y="2177936"/>
            <a:ext cx="4929438" cy="1886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600"/>
              </a:spcAft>
              <a:buNone/>
              <a:defRPr/>
            </a:pPr>
            <a:r>
              <a:rPr lang="en-US" sz="1800" dirty="0"/>
              <a:t>A student who transferred between colleges is eligible for an Excelsior Scholarship provided they do not have a break in enrollment and are on track to complete their Associate’s degree in 2 years or their Bachelor’s degree in 4 years based on the number of credits accepted by their current college.</a:t>
            </a:r>
            <a:endParaRPr lang="en-US" sz="1800" dirty="0">
              <a:solidFill>
                <a:prstClr val="black">
                  <a:lumMod val="75000"/>
                  <a:lumOff val="25000"/>
                </a:prstClr>
              </a:solidFill>
              <a:cs typeface="Segoe U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554" y="2692082"/>
            <a:ext cx="5777576" cy="306501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53836" y="1167512"/>
            <a:ext cx="111261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dirty="0"/>
              <a:t>Can I get an Excelsior Scholarship award if I’m a transfer student?</a:t>
            </a:r>
          </a:p>
        </p:txBody>
      </p:sp>
    </p:spTree>
    <p:extLst>
      <p:ext uri="{BB962C8B-B14F-4D97-AF65-F5344CB8AC3E}">
        <p14:creationId xmlns:p14="http://schemas.microsoft.com/office/powerpoint/2010/main" val="35534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10991920" cy="64008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Overview of Excelsior Scholarship - HESC</a:t>
            </a:r>
            <a:endParaRPr lang="en-US" sz="4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5" name="Content Placeholder 17"/>
          <p:cNvSpPr txBox="1">
            <a:spLocks/>
          </p:cNvSpPr>
          <p:nvPr/>
        </p:nvSpPr>
        <p:spPr>
          <a:xfrm>
            <a:off x="450604" y="1452357"/>
            <a:ext cx="5110161" cy="471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0"/>
              </a:spcAft>
              <a:buNone/>
            </a:pP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Loss of Excelsior Scholarship 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8" name="Group 17" descr="Small circle with number 1 inside  indicating step 1"/>
          <p:cNvGrpSpPr/>
          <p:nvPr/>
        </p:nvGrpSpPr>
        <p:grpSpPr bwMode="blackWhite">
          <a:xfrm>
            <a:off x="543913" y="1931654"/>
            <a:ext cx="558179" cy="409838"/>
            <a:chOff x="6953426" y="711274"/>
            <a:chExt cx="558179" cy="409838"/>
          </a:xfrm>
        </p:grpSpPr>
        <p:sp>
          <p:nvSpPr>
            <p:cNvPr id="19" name="Oval 18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 descr="Number 1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sp>
        <p:nvSpPr>
          <p:cNvPr id="21" name="Content Placeholder 17"/>
          <p:cNvSpPr txBox="1">
            <a:spLocks/>
          </p:cNvSpPr>
          <p:nvPr/>
        </p:nvSpPr>
        <p:spPr>
          <a:xfrm>
            <a:off x="1068224" y="1905949"/>
            <a:ext cx="5083194" cy="902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600"/>
              </a:spcAft>
              <a:buNone/>
              <a:defRPr/>
            </a:pPr>
            <a:r>
              <a:rPr lang="en-US" sz="1800" dirty="0" smtClean="0"/>
              <a:t>Students </a:t>
            </a:r>
            <a:r>
              <a:rPr lang="en-US" sz="1800" dirty="0"/>
              <a:t>who do not successfully complete thirty (30) credits </a:t>
            </a:r>
            <a:r>
              <a:rPr lang="en-US" sz="1800" dirty="0" smtClean="0"/>
              <a:t>in their program per </a:t>
            </a:r>
            <a:r>
              <a:rPr lang="en-US" sz="1800" dirty="0"/>
              <a:t>year can lose the scholarship.</a:t>
            </a:r>
            <a:endParaRPr lang="en-US" sz="1800" dirty="0">
              <a:solidFill>
                <a:prstClr val="black">
                  <a:lumMod val="75000"/>
                  <a:lumOff val="25000"/>
                </a:prstClr>
              </a:solidFill>
              <a:cs typeface="Segoe UI"/>
            </a:endParaRPr>
          </a:p>
        </p:txBody>
      </p:sp>
      <p:grpSp>
        <p:nvGrpSpPr>
          <p:cNvPr id="33" name="Group 32" descr="Small circle with number 2 inside  indicating step 2"/>
          <p:cNvGrpSpPr/>
          <p:nvPr/>
        </p:nvGrpSpPr>
        <p:grpSpPr bwMode="blackWhite">
          <a:xfrm>
            <a:off x="521207" y="2979693"/>
            <a:ext cx="558179" cy="409838"/>
            <a:chOff x="6953426" y="711274"/>
            <a:chExt cx="558179" cy="409838"/>
          </a:xfrm>
        </p:grpSpPr>
        <p:sp>
          <p:nvSpPr>
            <p:cNvPr id="34" name="Oval 33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extBox 34" descr="Number 2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sp>
        <p:nvSpPr>
          <p:cNvPr id="36" name="Content Placeholder 17"/>
          <p:cNvSpPr txBox="1">
            <a:spLocks/>
          </p:cNvSpPr>
          <p:nvPr/>
        </p:nvSpPr>
        <p:spPr>
          <a:xfrm>
            <a:off x="1068223" y="2979693"/>
            <a:ext cx="5224511" cy="12817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600"/>
              </a:spcAft>
              <a:buNone/>
              <a:defRPr/>
            </a:pP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Students who fail to complete 30 credits at the end of the year will be able to keep their award for the first term, </a:t>
            </a:r>
            <a:r>
              <a:rPr lang="en-US" sz="1800" u="sng" dirty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as long as they attempted to 12 credits or more</a:t>
            </a: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. </a:t>
            </a:r>
            <a:r>
              <a:rPr lang="en-US" sz="18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Students will not </a:t>
            </a: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be eligible for </a:t>
            </a:r>
            <a:r>
              <a:rPr lang="en-US" sz="18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the scholarship </a:t>
            </a: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in their second </a:t>
            </a:r>
            <a:r>
              <a:rPr lang="en-US" sz="18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term.</a:t>
            </a:r>
            <a:endParaRPr lang="en-US" sz="1800" dirty="0">
              <a:solidFill>
                <a:prstClr val="black">
                  <a:lumMod val="75000"/>
                  <a:lumOff val="25000"/>
                </a:prstClr>
              </a:solidFill>
              <a:cs typeface="Segoe UI"/>
            </a:endParaRPr>
          </a:p>
        </p:txBody>
      </p:sp>
      <p:grpSp>
        <p:nvGrpSpPr>
          <p:cNvPr id="22" name="Group 21" descr="Small circle with number 3 inside  indicating step 3"/>
          <p:cNvGrpSpPr/>
          <p:nvPr/>
        </p:nvGrpSpPr>
        <p:grpSpPr bwMode="blackWhite">
          <a:xfrm>
            <a:off x="543913" y="4428346"/>
            <a:ext cx="558179" cy="409838"/>
            <a:chOff x="6953426" y="711274"/>
            <a:chExt cx="558179" cy="409838"/>
          </a:xfrm>
        </p:grpSpPr>
        <p:sp>
          <p:nvSpPr>
            <p:cNvPr id="24" name="Oval 23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 descr="Number 3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sp>
        <p:nvSpPr>
          <p:cNvPr id="32" name="Content Placeholder 17"/>
          <p:cNvSpPr txBox="1">
            <a:spLocks/>
          </p:cNvSpPr>
          <p:nvPr/>
        </p:nvSpPr>
        <p:spPr>
          <a:xfrm>
            <a:off x="1089731" y="4390584"/>
            <a:ext cx="4961934" cy="10860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0"/>
              </a:spcAft>
              <a:buNone/>
              <a:defRPr/>
            </a:pP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If a student loses their award for not meeting the annual 30 </a:t>
            </a:r>
            <a:r>
              <a:rPr lang="en-US" sz="18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– credit </a:t>
            </a: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requirement, then they cannot regain eligibility as they are no longer on-track to graduate on-time. </a:t>
            </a:r>
            <a:endParaRPr lang="en-US" sz="1800" b="1" dirty="0">
              <a:solidFill>
                <a:prstClr val="black">
                  <a:lumMod val="75000"/>
                  <a:lumOff val="25000"/>
                </a:prstClr>
              </a:solidFill>
              <a:cs typeface="Segoe UI"/>
            </a:endParaRPr>
          </a:p>
        </p:txBody>
      </p:sp>
      <p:grpSp>
        <p:nvGrpSpPr>
          <p:cNvPr id="37" name="Group 36" descr="Small circle with number 4 inside  indicating step 4"/>
          <p:cNvGrpSpPr/>
          <p:nvPr/>
        </p:nvGrpSpPr>
        <p:grpSpPr bwMode="blackWhite">
          <a:xfrm>
            <a:off x="531552" y="5744889"/>
            <a:ext cx="558179" cy="409838"/>
            <a:chOff x="6953426" y="711274"/>
            <a:chExt cx="558179" cy="409838"/>
          </a:xfrm>
        </p:grpSpPr>
        <p:sp>
          <p:nvSpPr>
            <p:cNvPr id="38" name="Oval 37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TextBox 38" descr="Number 4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sp>
        <p:nvSpPr>
          <p:cNvPr id="40" name="Content Placeholder 17"/>
          <p:cNvSpPr txBox="1">
            <a:spLocks/>
          </p:cNvSpPr>
          <p:nvPr/>
        </p:nvSpPr>
        <p:spPr>
          <a:xfrm>
            <a:off x="1089731" y="5744889"/>
            <a:ext cx="4504252" cy="81554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7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Appeals: HESC Website 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5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Excelsior.Appeals@hesc.ny.gov</a:t>
            </a:r>
            <a:endParaRPr lang="en-US" sz="56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>
              <a:spcAft>
                <a:spcPts val="2000"/>
              </a:spcAft>
              <a:buNone/>
              <a:defRPr/>
            </a:pPr>
            <a:r>
              <a:rPr lang="en-US" sz="5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600" dirty="0" smtClean="0"/>
              <a:t> </a:t>
            </a:r>
            <a:r>
              <a:rPr lang="en-US" sz="5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0" lvl="0" indent="0">
              <a:spcAft>
                <a:spcPts val="2000"/>
              </a:spcAft>
              <a:buNone/>
              <a:defRPr/>
            </a:pPr>
            <a:endParaRPr lang="en-US" sz="14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116" y="2119585"/>
            <a:ext cx="4804682" cy="335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76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10991920" cy="64008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Excelsior Scholarship – York College</a:t>
            </a:r>
            <a:endParaRPr lang="en-US" sz="4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5" name="Content Placeholder 17"/>
          <p:cNvSpPr txBox="1">
            <a:spLocks/>
          </p:cNvSpPr>
          <p:nvPr/>
        </p:nvSpPr>
        <p:spPr>
          <a:xfrm>
            <a:off x="450604" y="1452357"/>
            <a:ext cx="5110161" cy="471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0"/>
              </a:spcAft>
              <a:buNone/>
            </a:pP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Staying on Track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8" name="Group 17" descr="Small circle with number 1 inside  indicating step 1"/>
          <p:cNvGrpSpPr/>
          <p:nvPr/>
        </p:nvGrpSpPr>
        <p:grpSpPr bwMode="blackWhite">
          <a:xfrm>
            <a:off x="496441" y="1984462"/>
            <a:ext cx="558179" cy="409838"/>
            <a:chOff x="6953426" y="711274"/>
            <a:chExt cx="558179" cy="409838"/>
          </a:xfrm>
        </p:grpSpPr>
        <p:sp>
          <p:nvSpPr>
            <p:cNvPr id="19" name="Oval 18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 descr="Number 1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sp>
        <p:nvSpPr>
          <p:cNvPr id="21" name="Content Placeholder 17"/>
          <p:cNvSpPr txBox="1">
            <a:spLocks/>
          </p:cNvSpPr>
          <p:nvPr/>
        </p:nvSpPr>
        <p:spPr>
          <a:xfrm>
            <a:off x="1054620" y="2076733"/>
            <a:ext cx="5096798" cy="11885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600"/>
              </a:spcAft>
              <a:buNone/>
              <a:defRPr/>
            </a:pPr>
            <a:r>
              <a:rPr lang="en-US" sz="1800" dirty="0" smtClean="0"/>
              <a:t>Data indicates that the primary reason students at York College who receive the Excelsior Scholarship become ineligible is because they </a:t>
            </a:r>
            <a:r>
              <a:rPr lang="en-US" sz="1800" u="sng" dirty="0" smtClean="0"/>
              <a:t>are not on track academically </a:t>
            </a:r>
            <a:r>
              <a:rPr lang="en-US" sz="1800" dirty="0" smtClean="0"/>
              <a:t>to complete their degree within 4 years. </a:t>
            </a:r>
            <a:endParaRPr lang="en-US" sz="1800" dirty="0">
              <a:solidFill>
                <a:prstClr val="black">
                  <a:lumMod val="75000"/>
                  <a:lumOff val="25000"/>
                </a:prstClr>
              </a:solidFill>
              <a:cs typeface="Segoe UI"/>
            </a:endParaRPr>
          </a:p>
        </p:txBody>
      </p:sp>
      <p:grpSp>
        <p:nvGrpSpPr>
          <p:cNvPr id="33" name="Group 32" descr="Small circle with number 2 inside  indicating step 2"/>
          <p:cNvGrpSpPr/>
          <p:nvPr/>
        </p:nvGrpSpPr>
        <p:grpSpPr bwMode="blackWhite">
          <a:xfrm>
            <a:off x="447036" y="3586138"/>
            <a:ext cx="558179" cy="409838"/>
            <a:chOff x="6953426" y="711274"/>
            <a:chExt cx="558179" cy="409838"/>
          </a:xfrm>
        </p:grpSpPr>
        <p:sp>
          <p:nvSpPr>
            <p:cNvPr id="34" name="Oval 33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extBox 34" descr="Number 2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sp>
        <p:nvSpPr>
          <p:cNvPr id="36" name="Content Placeholder 17"/>
          <p:cNvSpPr txBox="1">
            <a:spLocks/>
          </p:cNvSpPr>
          <p:nvPr/>
        </p:nvSpPr>
        <p:spPr>
          <a:xfrm>
            <a:off x="1079386" y="3586137"/>
            <a:ext cx="5213349" cy="655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600"/>
              </a:spcAft>
              <a:buNone/>
              <a:defRPr/>
            </a:pPr>
            <a:r>
              <a:rPr lang="en-US" sz="18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These students did not complete 30 credits within the academic year (365 days) </a:t>
            </a:r>
            <a:endParaRPr lang="en-US" sz="1800" dirty="0">
              <a:solidFill>
                <a:prstClr val="black">
                  <a:lumMod val="75000"/>
                  <a:lumOff val="25000"/>
                </a:prstClr>
              </a:solidFill>
              <a:cs typeface="Segoe UI"/>
            </a:endParaRPr>
          </a:p>
        </p:txBody>
      </p:sp>
      <p:grpSp>
        <p:nvGrpSpPr>
          <p:cNvPr id="22" name="Group 21" descr="Small circle with number 3 inside  indicating step 3"/>
          <p:cNvGrpSpPr/>
          <p:nvPr/>
        </p:nvGrpSpPr>
        <p:grpSpPr bwMode="blackWhite">
          <a:xfrm>
            <a:off x="447036" y="4586946"/>
            <a:ext cx="558179" cy="409838"/>
            <a:chOff x="6953426" y="711274"/>
            <a:chExt cx="558179" cy="409838"/>
          </a:xfrm>
        </p:grpSpPr>
        <p:sp>
          <p:nvSpPr>
            <p:cNvPr id="24" name="Oval 23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 descr="Number 3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sp>
        <p:nvSpPr>
          <p:cNvPr id="32" name="Content Placeholder 17"/>
          <p:cNvSpPr txBox="1">
            <a:spLocks/>
          </p:cNvSpPr>
          <p:nvPr/>
        </p:nvSpPr>
        <p:spPr>
          <a:xfrm>
            <a:off x="1013033" y="4562730"/>
            <a:ext cx="5038632" cy="9578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0"/>
              </a:spcAft>
              <a:buNone/>
              <a:defRPr/>
            </a:pPr>
            <a:r>
              <a:rPr lang="en-US" sz="18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The chart shows a significantly higher number of students become ineligible to receive the Excelsior Scholarship for the award years beginning in the spring</a:t>
            </a:r>
            <a:endParaRPr lang="en-US" sz="1800" b="1" dirty="0">
              <a:solidFill>
                <a:prstClr val="black">
                  <a:lumMod val="75000"/>
                  <a:lumOff val="25000"/>
                </a:prstClr>
              </a:solidFill>
              <a:cs typeface="Segoe UI"/>
            </a:endParaRPr>
          </a:p>
        </p:txBody>
      </p:sp>
      <p:sp>
        <p:nvSpPr>
          <p:cNvPr id="40" name="Content Placeholder 17"/>
          <p:cNvSpPr txBox="1">
            <a:spLocks/>
          </p:cNvSpPr>
          <p:nvPr/>
        </p:nvSpPr>
        <p:spPr>
          <a:xfrm>
            <a:off x="1054620" y="5744890"/>
            <a:ext cx="5096798" cy="54058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Aft>
                <a:spcPts val="2000"/>
              </a:spcAft>
              <a:buFont typeface="Wingdings" panose="05000000000000000000" pitchFamily="2" charset="2"/>
              <a:buChar char="v"/>
              <a:defRPr/>
            </a:pPr>
            <a:r>
              <a:rPr lang="en-US" sz="72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 panose="020B0502040204020203" pitchFamily="34" charset="0"/>
              </a:rPr>
              <a:t>What are some other reasons students become ineligible for Excelsior?  </a:t>
            </a:r>
            <a:r>
              <a:rPr lang="en-US" sz="7200" dirty="0" smtClean="0"/>
              <a:t> </a:t>
            </a:r>
            <a:r>
              <a:rPr lang="en-US" sz="72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 panose="020B0502040204020203" pitchFamily="34" charset="0"/>
              </a:rPr>
              <a:t> </a:t>
            </a:r>
          </a:p>
          <a:p>
            <a:pPr marL="0" lvl="0" indent="0">
              <a:spcAft>
                <a:spcPts val="2000"/>
              </a:spcAft>
              <a:buNone/>
              <a:defRPr/>
            </a:pPr>
            <a:endParaRPr lang="en-US" sz="14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939800"/>
              </p:ext>
            </p:extLst>
          </p:nvPr>
        </p:nvGraphicFramePr>
        <p:xfrm>
          <a:off x="6441076" y="1820564"/>
          <a:ext cx="5072051" cy="392835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780286">
                  <a:extLst>
                    <a:ext uri="{9D8B030D-6E8A-4147-A177-3AD203B41FA5}">
                      <a16:colId xmlns:a16="http://schemas.microsoft.com/office/drawing/2014/main" val="2612484454"/>
                    </a:ext>
                  </a:extLst>
                </a:gridCol>
                <a:gridCol w="1573427">
                  <a:extLst>
                    <a:ext uri="{9D8B030D-6E8A-4147-A177-3AD203B41FA5}">
                      <a16:colId xmlns:a16="http://schemas.microsoft.com/office/drawing/2014/main" val="88149681"/>
                    </a:ext>
                  </a:extLst>
                </a:gridCol>
                <a:gridCol w="1718338">
                  <a:extLst>
                    <a:ext uri="{9D8B030D-6E8A-4147-A177-3AD203B41FA5}">
                      <a16:colId xmlns:a16="http://schemas.microsoft.com/office/drawing/2014/main" val="3140660230"/>
                    </a:ext>
                  </a:extLst>
                </a:gridCol>
              </a:tblGrid>
              <a:tr h="433464">
                <a:tc gridSpan="3">
                  <a:txBody>
                    <a:bodyPr/>
                    <a:lstStyle/>
                    <a:p>
                      <a:pPr marL="220345" marR="0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220345" marR="0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Students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Who Become Ineligible to</a:t>
                      </a:r>
                      <a:r>
                        <a:rPr lang="en-US" sz="1200" spc="-6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Receive</a:t>
                      </a:r>
                    </a:p>
                    <a:p>
                      <a:pPr marL="217805" marR="0" algn="ctr">
                        <a:lnSpc>
                          <a:spcPts val="12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Excelsior Scholarship for the Following</a:t>
                      </a:r>
                      <a:r>
                        <a:rPr lang="en-US" sz="1200" spc="-10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Year</a:t>
                      </a:r>
                    </a:p>
                    <a:p>
                      <a:pPr marL="217805" marR="0" algn="ctr">
                        <a:lnSpc>
                          <a:spcPts val="12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2293046"/>
                  </a:ext>
                </a:extLst>
              </a:tr>
              <a:tr h="181227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3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ts val="13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1459696"/>
                  </a:ext>
                </a:extLst>
              </a:tr>
              <a:tr h="407310">
                <a:tc>
                  <a:txBody>
                    <a:bodyPr/>
                    <a:lstStyle/>
                    <a:p>
                      <a:pPr marL="212725" marR="0" algn="l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12725" marR="0" algn="l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Semester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8285" marR="240665" algn="ctr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48285" marR="240665" algn="ctr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Award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Year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7495" marR="271780" algn="ctr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77495" marR="271780" algn="ctr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49486709"/>
                  </a:ext>
                </a:extLst>
              </a:tr>
              <a:tr h="450802">
                <a:tc>
                  <a:txBody>
                    <a:bodyPr/>
                    <a:lstStyle/>
                    <a:p>
                      <a:pPr marL="67945" marR="0" algn="l">
                        <a:lnSpc>
                          <a:spcPts val="132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endParaRPr lang="en-US" sz="14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67945" marR="0" algn="l">
                        <a:lnSpc>
                          <a:spcPts val="132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</a:rPr>
                        <a:t>Fall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4150" marR="240665" algn="ctr">
                        <a:lnSpc>
                          <a:spcPts val="132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84150" marR="240665" algn="ctr">
                        <a:lnSpc>
                          <a:spcPts val="132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2017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0825" marR="307975" algn="ctr">
                        <a:lnSpc>
                          <a:spcPts val="132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endParaRPr lang="en-US" sz="14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50825" marR="307975" algn="ctr">
                        <a:lnSpc>
                          <a:spcPts val="132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73824248"/>
                  </a:ext>
                </a:extLst>
              </a:tr>
              <a:tr h="676205">
                <a:tc>
                  <a:txBody>
                    <a:bodyPr/>
                    <a:lstStyle/>
                    <a:p>
                      <a:pPr marL="67945" marR="0" algn="l">
                        <a:lnSpc>
                          <a:spcPts val="133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endParaRPr lang="en-US" sz="14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67945" marR="0" algn="l">
                        <a:lnSpc>
                          <a:spcPts val="133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</a:rPr>
                        <a:t>Spring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4150" marR="240665" algn="ctr">
                        <a:lnSpc>
                          <a:spcPts val="133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84150" marR="240665" algn="ctr">
                        <a:lnSpc>
                          <a:spcPts val="133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0190" marR="307975" algn="ctr">
                        <a:lnSpc>
                          <a:spcPts val="133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endParaRPr lang="en-US" sz="14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50190" marR="307975" algn="ctr">
                        <a:lnSpc>
                          <a:spcPts val="133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</a:rPr>
                        <a:t>106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49618346"/>
                  </a:ext>
                </a:extLst>
              </a:tr>
              <a:tr h="450802">
                <a:tc>
                  <a:txBody>
                    <a:bodyPr/>
                    <a:lstStyle/>
                    <a:p>
                      <a:pPr marL="67945" marR="0" algn="l">
                        <a:lnSpc>
                          <a:spcPts val="133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endParaRPr lang="en-US" sz="14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67945" marR="0" algn="l">
                        <a:lnSpc>
                          <a:spcPts val="133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</a:rPr>
                        <a:t>Fall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4150" marR="240665" algn="ctr">
                        <a:lnSpc>
                          <a:spcPts val="133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84150" marR="240665" algn="ctr">
                        <a:lnSpc>
                          <a:spcPts val="133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0825" marR="307975" algn="ctr">
                        <a:lnSpc>
                          <a:spcPts val="133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endParaRPr lang="en-US" sz="14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50825" marR="307975" algn="ctr">
                        <a:lnSpc>
                          <a:spcPts val="133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78125001"/>
                  </a:ext>
                </a:extLst>
              </a:tr>
              <a:tr h="676205">
                <a:tc>
                  <a:txBody>
                    <a:bodyPr/>
                    <a:lstStyle/>
                    <a:p>
                      <a:pPr marL="67945" marR="0" algn="l">
                        <a:lnSpc>
                          <a:spcPts val="133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endParaRPr lang="en-US" sz="14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67945" marR="0" algn="l">
                        <a:lnSpc>
                          <a:spcPts val="133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</a:rPr>
                        <a:t>Spring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4150" marR="240665" algn="ctr">
                        <a:lnSpc>
                          <a:spcPts val="133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84150" marR="240665" algn="ctr">
                        <a:lnSpc>
                          <a:spcPts val="133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0825" marR="307975" algn="ctr">
                        <a:lnSpc>
                          <a:spcPts val="133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endParaRPr lang="en-US" sz="14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50825" marR="307975" algn="ctr">
                        <a:lnSpc>
                          <a:spcPts val="133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</a:rPr>
                        <a:t>91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96775611"/>
                  </a:ext>
                </a:extLst>
              </a:tr>
              <a:tr h="450802">
                <a:tc>
                  <a:txBody>
                    <a:bodyPr/>
                    <a:lstStyle/>
                    <a:p>
                      <a:pPr marL="67945" marR="0" algn="l">
                        <a:lnSpc>
                          <a:spcPts val="133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endParaRPr lang="en-US" sz="14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67945" marR="0" algn="l">
                        <a:lnSpc>
                          <a:spcPts val="133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</a:rPr>
                        <a:t>Fall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4150" marR="240665" algn="ctr">
                        <a:lnSpc>
                          <a:spcPts val="133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84150" marR="240665" algn="ctr">
                        <a:lnSpc>
                          <a:spcPts val="133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0825" marR="307975" algn="ctr">
                        <a:lnSpc>
                          <a:spcPts val="133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endParaRPr lang="en-US" sz="14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50825" marR="307975" algn="ctr">
                        <a:lnSpc>
                          <a:spcPts val="133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7234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466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7" y="448056"/>
            <a:ext cx="10401717" cy="640080"/>
          </a:xfrm>
        </p:spPr>
        <p:txBody>
          <a:bodyPr>
            <a:noAutofit/>
          </a:bodyPr>
          <a:lstStyle/>
          <a:p>
            <a:pPr lvl="0" algn="ctr"/>
            <a:r>
              <a:rPr lang="en-US" sz="40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How do You Maintain Eligibility?</a:t>
            </a:r>
            <a:endParaRPr lang="en-US" sz="4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1024799" y="1776549"/>
            <a:ext cx="4209051" cy="147596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ts val="1800"/>
              </a:lnSpc>
              <a:spcBef>
                <a:spcPts val="1000"/>
              </a:spcBef>
              <a:spcAft>
                <a:spcPts val="2000"/>
              </a:spcAft>
              <a:buNone/>
            </a:pPr>
            <a:endParaRPr lang="en-US" sz="12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ts val="1800"/>
              </a:lnSpc>
              <a:spcBef>
                <a:spcPts val="1000"/>
              </a:spcBef>
              <a:spcAft>
                <a:spcPts val="2000"/>
              </a:spcAft>
              <a:buNone/>
            </a:pP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Content Placeholder 17"/>
          <p:cNvSpPr txBox="1">
            <a:spLocks/>
          </p:cNvSpPr>
          <p:nvPr/>
        </p:nvSpPr>
        <p:spPr>
          <a:xfrm>
            <a:off x="541611" y="1387952"/>
            <a:ext cx="4755319" cy="7559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0"/>
              </a:spcAft>
              <a:buNone/>
            </a:pPr>
            <a:r>
              <a:rPr lang="en-US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Finish in “4” </a:t>
            </a:r>
            <a:endParaRPr lang="en-US" sz="3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332" y="352085"/>
            <a:ext cx="1647567" cy="8320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212" y="1680505"/>
            <a:ext cx="5214810" cy="2858530"/>
          </a:xfrm>
          <a:prstGeom prst="rect">
            <a:avLst/>
          </a:prstGeom>
        </p:spPr>
      </p:pic>
      <p:grpSp>
        <p:nvGrpSpPr>
          <p:cNvPr id="10" name="Group 9" descr="Small circle with number 1 inside indicating step 1"/>
          <p:cNvGrpSpPr/>
          <p:nvPr/>
        </p:nvGrpSpPr>
        <p:grpSpPr bwMode="blackWhite">
          <a:xfrm>
            <a:off x="415563" y="3509388"/>
            <a:ext cx="558179" cy="409838"/>
            <a:chOff x="6953426" y="711274"/>
            <a:chExt cx="558179" cy="409838"/>
          </a:xfrm>
        </p:grpSpPr>
        <p:sp>
          <p:nvSpPr>
            <p:cNvPr id="11" name="Oval 10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 descr="Number 1"/>
            <p:cNvSpPr txBox="1"/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sp>
        <p:nvSpPr>
          <p:cNvPr id="13" name="Content Placeholder 17"/>
          <p:cNvSpPr txBox="1">
            <a:spLocks/>
          </p:cNvSpPr>
          <p:nvPr/>
        </p:nvSpPr>
        <p:spPr>
          <a:xfrm>
            <a:off x="1091776" y="3489491"/>
            <a:ext cx="3614674" cy="859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0"/>
              </a:spcAft>
              <a:buNone/>
            </a:pPr>
            <a:r>
              <a:rPr lang="en-US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 CUNY, it doesn’t cost more to take 15 vs 12 credits </a:t>
            </a:r>
            <a:endParaRPr lang="en-US" sz="18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Content Placeholder 17"/>
          <p:cNvSpPr txBox="1">
            <a:spLocks/>
          </p:cNvSpPr>
          <p:nvPr/>
        </p:nvSpPr>
        <p:spPr>
          <a:xfrm>
            <a:off x="1001327" y="4599964"/>
            <a:ext cx="4509561" cy="1713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US" sz="1800" dirty="0"/>
              <a:t>30 credits/year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increased 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eligibility for the full-tuition Excelsior Scholarship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maximizes 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NYS TAP 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awards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both limited to 8 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semesters (4 years)</a:t>
            </a:r>
            <a:endParaRPr lang="en-US" sz="16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8" name="Group 17" descr="Small circle with number 1 inside indicating step 1"/>
          <p:cNvGrpSpPr/>
          <p:nvPr/>
        </p:nvGrpSpPr>
        <p:grpSpPr bwMode="blackWhite">
          <a:xfrm>
            <a:off x="443148" y="2093843"/>
            <a:ext cx="558179" cy="409838"/>
            <a:chOff x="6953426" y="711274"/>
            <a:chExt cx="558179" cy="409838"/>
          </a:xfrm>
        </p:grpSpPr>
        <p:sp>
          <p:nvSpPr>
            <p:cNvPr id="19" name="Oval 18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 descr="Number 1"/>
            <p:cNvSpPr txBox="1"/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sp>
        <p:nvSpPr>
          <p:cNvPr id="21" name="Content Placeholder 17"/>
          <p:cNvSpPr txBox="1">
            <a:spLocks/>
          </p:cNvSpPr>
          <p:nvPr/>
        </p:nvSpPr>
        <p:spPr>
          <a:xfrm rot="10800000" flipV="1">
            <a:off x="1028142" y="2110133"/>
            <a:ext cx="4295607" cy="10022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800" dirty="0" smtClean="0"/>
              <a:t>12 credits/semester </a:t>
            </a:r>
            <a:r>
              <a:rPr lang="en-US" sz="1800" dirty="0"/>
              <a:t>= full </a:t>
            </a:r>
            <a:r>
              <a:rPr lang="en-US" sz="1800" dirty="0" smtClean="0"/>
              <a:t>time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800" dirty="0" smtClean="0"/>
              <a:t>15 credits/semester|30 </a:t>
            </a:r>
            <a:r>
              <a:rPr lang="en-US" sz="1800" dirty="0"/>
              <a:t>credits/ year = </a:t>
            </a:r>
            <a:r>
              <a:rPr lang="en-US" sz="1800" dirty="0" smtClean="0"/>
              <a:t>on-time graduation</a:t>
            </a:r>
            <a:r>
              <a:rPr lang="en-US" sz="1800" dirty="0"/>
              <a:t>.</a:t>
            </a:r>
            <a:endParaRPr lang="en-US" sz="18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628" y="5204586"/>
            <a:ext cx="3754965" cy="1288535"/>
          </a:xfrm>
          <a:prstGeom prst="rect">
            <a:avLst/>
          </a:prstGeom>
        </p:spPr>
      </p:pic>
      <p:grpSp>
        <p:nvGrpSpPr>
          <p:cNvPr id="23" name="Group 22" descr="Small circle with number 1 inside indicating step 1"/>
          <p:cNvGrpSpPr/>
          <p:nvPr/>
        </p:nvGrpSpPr>
        <p:grpSpPr bwMode="blackWhite">
          <a:xfrm>
            <a:off x="466621" y="5003630"/>
            <a:ext cx="558179" cy="409838"/>
            <a:chOff x="6953426" y="711274"/>
            <a:chExt cx="558179" cy="409838"/>
          </a:xfrm>
        </p:grpSpPr>
        <p:sp>
          <p:nvSpPr>
            <p:cNvPr id="24" name="Oval 23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 descr="Number 1"/>
            <p:cNvSpPr txBox="1"/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867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How do you maintain eligibility?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541610" y="1431011"/>
            <a:ext cx="11187648" cy="5101594"/>
          </a:xfr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0" indent="0">
              <a:lnSpc>
                <a:spcPts val="1800"/>
              </a:lnSpc>
              <a:spcBef>
                <a:spcPts val="1000"/>
              </a:spcBef>
              <a:spcAft>
                <a:spcPts val="2000"/>
              </a:spcAft>
              <a:buNone/>
            </a:pP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r>
              <a:rPr lang="en-US" sz="4500" dirty="0"/>
              <a:t>You can catch up on missing credits during the summer and winter sessions.</a:t>
            </a:r>
            <a:endParaRPr lang="en-US" sz="4500" dirty="0" smtClean="0"/>
          </a:p>
          <a:p>
            <a:r>
              <a:rPr lang="en-US" sz="4000" dirty="0" smtClean="0"/>
              <a:t>Example</a:t>
            </a:r>
            <a:r>
              <a:rPr lang="en-US" sz="4000" dirty="0"/>
              <a:t>: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/>
              <a:t>Fall (</a:t>
            </a:r>
            <a:r>
              <a:rPr lang="en-US" sz="4000" dirty="0" smtClean="0"/>
              <a:t>15crs -</a:t>
            </a:r>
            <a:r>
              <a:rPr lang="en-US" sz="4000" dirty="0"/>
              <a:t>12crs with/Winter)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/>
              <a:t>Winter (pay out of pocket)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4000" dirty="0" smtClean="0"/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/>
              <a:t>Spring </a:t>
            </a:r>
            <a:r>
              <a:rPr lang="en-US" sz="4000" dirty="0"/>
              <a:t>(</a:t>
            </a:r>
            <a:r>
              <a:rPr lang="en-US" sz="4000" dirty="0" smtClean="0"/>
              <a:t>15crs -</a:t>
            </a:r>
            <a:r>
              <a:rPr lang="en-US" sz="4000" dirty="0"/>
              <a:t>12crs with/Summer)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/>
              <a:t>Summer (pay out of pocket)</a:t>
            </a:r>
          </a:p>
          <a:p>
            <a:r>
              <a:rPr lang="en-US" sz="4000" b="1" u="sng" dirty="0"/>
              <a:t>OR</a:t>
            </a:r>
            <a:endParaRPr lang="en-US" sz="4000" dirty="0"/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/>
              <a:t>Spring (</a:t>
            </a:r>
            <a:r>
              <a:rPr lang="en-US" sz="4000" dirty="0" smtClean="0"/>
              <a:t>15crs -</a:t>
            </a:r>
            <a:r>
              <a:rPr lang="en-US" sz="4000" dirty="0"/>
              <a:t>12crs with/Summer)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/>
              <a:t>Summer (pay out of pocket</a:t>
            </a:r>
            <a:r>
              <a:rPr lang="en-US" sz="4000" dirty="0" smtClean="0"/>
              <a:t>)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000" dirty="0"/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/>
              <a:t>Fall (</a:t>
            </a:r>
            <a:r>
              <a:rPr lang="en-US" sz="4000" dirty="0" smtClean="0"/>
              <a:t>15crs -</a:t>
            </a:r>
            <a:r>
              <a:rPr lang="en-US" sz="4000" dirty="0"/>
              <a:t>12crs with/Winter)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/>
              <a:t>Winter (pay out of pocket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sp>
        <p:nvSpPr>
          <p:cNvPr id="34" name="Oval 33" descr="Small circle"/>
          <p:cNvSpPr/>
          <p:nvPr/>
        </p:nvSpPr>
        <p:spPr bwMode="blackWhite">
          <a:xfrm>
            <a:off x="656201" y="1431011"/>
            <a:ext cx="409838" cy="409838"/>
          </a:xfrm>
          <a:prstGeom prst="ellipse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Content Placeholder 17"/>
          <p:cNvSpPr txBox="1">
            <a:spLocks/>
          </p:cNvSpPr>
          <p:nvPr/>
        </p:nvSpPr>
        <p:spPr>
          <a:xfrm>
            <a:off x="1066039" y="1499287"/>
            <a:ext cx="3431820" cy="15651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0"/>
              </a:spcAft>
              <a:buNone/>
            </a:pP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Catching up on Credits</a:t>
            </a: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989" y="2961655"/>
            <a:ext cx="4950940" cy="297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5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How do you maintain eligibility?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1" name="Picture 10" descr="C:\Users\jchin2\Desktop\DGW3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909" y="3570118"/>
            <a:ext cx="8072295" cy="298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ontent Placeholder 2"/>
          <p:cNvSpPr>
            <a:spLocks noGrp="1"/>
          </p:cNvSpPr>
          <p:nvPr>
            <p:ph idx="4294967295"/>
          </p:nvPr>
        </p:nvSpPr>
        <p:spPr>
          <a:xfrm>
            <a:off x="853440" y="1201784"/>
            <a:ext cx="7306491" cy="174171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1600" dirty="0" smtClean="0"/>
              <a:t>Tracking your Degree Progress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1600" dirty="0" err="1" smtClean="0"/>
              <a:t>DegreeWorks</a:t>
            </a:r>
            <a:r>
              <a:rPr lang="en-US" sz="1600" dirty="0" smtClean="0"/>
              <a:t>: Degree Audit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1600" dirty="0" smtClean="0"/>
              <a:t>FACTS: Financial Aid Certification Tracking System (FACTS)</a:t>
            </a:r>
          </a:p>
          <a:p>
            <a:pPr lvl="1" indent="0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                       Current Eligibility &gt; Summary &gt; Details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50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Review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32411" y="1480457"/>
            <a:ext cx="1005839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solidFill>
                  <a:srgbClr val="000000"/>
                </a:solidFill>
                <a:ea typeface="Calibri" panose="020F0502020204030204" pitchFamily="34" charset="0"/>
              </a:rPr>
              <a:t>Students must enroll for at least 12 credits per semester and complete 30 credits per year. </a:t>
            </a:r>
            <a:endParaRPr lang="en-US" sz="1200" dirty="0" smtClean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solidFill>
                  <a:srgbClr val="000000"/>
                </a:solidFill>
                <a:ea typeface="Calibri" panose="020F0502020204030204" pitchFamily="34" charset="0"/>
              </a:rPr>
              <a:t> Students are strongly encouraged to register for 15 credits per semester to maximize their ability to retain eligibility for the program and on-time graduation. </a:t>
            </a:r>
            <a:endParaRPr lang="en-US" sz="1200" dirty="0" smtClean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solidFill>
                  <a:srgbClr val="000000"/>
                </a:solidFill>
                <a:ea typeface="Calibri" panose="020F0502020204030204" pitchFamily="34" charset="0"/>
              </a:rPr>
              <a:t>AP/IB and other credits earned in high school can be “banked” and may be used to meet the annual 30-credit requirement. </a:t>
            </a:r>
            <a:endParaRPr lang="en-US" sz="1200" dirty="0" smtClean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solidFill>
                  <a:srgbClr val="000000"/>
                </a:solidFill>
                <a:ea typeface="Calibri" panose="020F0502020204030204" pitchFamily="34" charset="0"/>
              </a:rPr>
              <a:t>Only transfer credits accepted towards the current </a:t>
            </a:r>
            <a:r>
              <a:rPr lang="en-US" sz="1200" dirty="0" smtClean="0">
                <a:solidFill>
                  <a:srgbClr val="000000"/>
                </a:solidFill>
                <a:ea typeface="Calibri" panose="020F0502020204030204" pitchFamily="34" charset="0"/>
              </a:rPr>
              <a:t>college/degree </a:t>
            </a:r>
            <a:r>
              <a:rPr lang="en-US" sz="1200" dirty="0">
                <a:solidFill>
                  <a:srgbClr val="000000"/>
                </a:solidFill>
                <a:ea typeface="Calibri" panose="020F0502020204030204" pitchFamily="34" charset="0"/>
              </a:rPr>
              <a:t>will count towards Excelsior requirements. </a:t>
            </a:r>
            <a:endParaRPr lang="en-US" sz="1200" dirty="0" smtClean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solidFill>
                  <a:srgbClr val="000000"/>
                </a:solidFill>
                <a:ea typeface="Calibri" panose="020F0502020204030204" pitchFamily="34" charset="0"/>
              </a:rPr>
              <a:t> Once eligibility is lost due to academic reasons, it cannot be regained</a:t>
            </a:r>
            <a:r>
              <a:rPr lang="en-US" sz="1200" dirty="0" smtClean="0">
                <a:solidFill>
                  <a:srgbClr val="000000"/>
                </a:solidFill>
                <a:ea typeface="Calibri" panose="020F0502020204030204" pitchFamily="34" charset="0"/>
              </a:rPr>
              <a:t>.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solidFill>
                  <a:srgbClr val="000000"/>
                </a:solidFill>
                <a:ea typeface="Calibri" panose="020F0502020204030204" pitchFamily="34" charset="0"/>
              </a:rPr>
              <a:t> Students can use credits earned during winter or summer to meet the 30 credits per year requirement. </a:t>
            </a:r>
            <a:endParaRPr lang="en-US" sz="1200" dirty="0" smtClean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solidFill>
                  <a:srgbClr val="000000"/>
                </a:solidFill>
                <a:ea typeface="Calibri" panose="020F0502020204030204" pitchFamily="34" charset="0"/>
              </a:rPr>
              <a:t>Students who change their major may continue to receive Excelsior funding provided that the student remains on track for a 4-year graduation. </a:t>
            </a:r>
            <a:endParaRPr lang="en-US" sz="1200" dirty="0" smtClean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solidFill>
                  <a:srgbClr val="000000"/>
                </a:solidFill>
                <a:ea typeface="Calibri" panose="020F0502020204030204" pitchFamily="34" charset="0"/>
              </a:rPr>
              <a:t>There is no specific GPA requirement for Excelsior, however students must remain in good academic standing</a:t>
            </a:r>
            <a:r>
              <a:rPr lang="en-US" sz="1200" dirty="0" smtClean="0">
                <a:solidFill>
                  <a:srgbClr val="000000"/>
                </a:solidFill>
                <a:ea typeface="Calibri" panose="020F0502020204030204" pitchFamily="34" charset="0"/>
              </a:rPr>
              <a:t>.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 smtClean="0">
                <a:solidFill>
                  <a:srgbClr val="000000"/>
                </a:solidFill>
                <a:ea typeface="Calibri" panose="020F0502020204030204" pitchFamily="34" charset="0"/>
              </a:rPr>
              <a:t>A </a:t>
            </a:r>
            <a:r>
              <a:rPr lang="en-US" sz="1200" dirty="0">
                <a:solidFill>
                  <a:srgbClr val="000000"/>
                </a:solidFill>
                <a:ea typeface="Calibri" panose="020F0502020204030204" pitchFamily="34" charset="0"/>
              </a:rPr>
              <a:t>repeated course will only count once toward cumulative credits, therefore a student typically needs additional credits during the academic year they are repeating a course to meet the cumulative credit requirement for Excelsior. </a:t>
            </a:r>
            <a:endParaRPr lang="en-US" sz="1200" dirty="0" smtClean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200" dirty="0" smtClean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US" sz="1200" dirty="0">
                <a:solidFill>
                  <a:srgbClr val="000000"/>
                </a:solidFill>
                <a:ea typeface="Calibri" panose="020F0502020204030204" pitchFamily="34" charset="0"/>
              </a:rPr>
              <a:t>Students are strongly encouraged to consult academic and financial aid advisors before withdrawing from classes, changing majors, or enrolling in courses that are not applicable to their degree.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09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1207" y="448056"/>
            <a:ext cx="11008546" cy="64008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Connect and Communicate</a:t>
            </a:r>
            <a:endParaRPr lang="en-US" sz="4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6441989" y="1400432"/>
            <a:ext cx="4777947" cy="873211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en-US" sz="1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Connect</a:t>
            </a:r>
          </a:p>
          <a:p>
            <a:pPr marL="400050" lvl="1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300" dirty="0" smtClean="0">
                <a:latin typeface="Segoe UI" panose="020B0502040204020203" pitchFamily="34" charset="0"/>
                <a:cs typeface="Segoe UI" panose="020B0502040204020203" pitchFamily="34" charset="0"/>
              </a:rPr>
              <a:t>Excelsior Scholarship Liaison</a:t>
            </a:r>
          </a:p>
          <a:p>
            <a:pPr marL="400050" lvl="1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3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Academic Advisement Center Staff/Advisor</a:t>
            </a:r>
          </a:p>
          <a:p>
            <a:pPr marL="400050" lvl="1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300" dirty="0" smtClean="0">
                <a:latin typeface="Segoe UI" panose="020B0502040204020203" pitchFamily="34" charset="0"/>
                <a:cs typeface="Segoe UI" panose="020B0502040204020203" pitchFamily="34" charset="0"/>
              </a:rPr>
              <a:t>Faculty Advisor</a:t>
            </a:r>
            <a:endParaRPr lang="en-US" sz="13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None/>
            </a:pP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13" y="1390135"/>
            <a:ext cx="4416425" cy="4077730"/>
          </a:xfrm>
        </p:spPr>
      </p:pic>
      <p:sp>
        <p:nvSpPr>
          <p:cNvPr id="7" name="Oval 6" descr="Small circle"/>
          <p:cNvSpPr/>
          <p:nvPr/>
        </p:nvSpPr>
        <p:spPr bwMode="blackWhite">
          <a:xfrm>
            <a:off x="5834444" y="1390135"/>
            <a:ext cx="409838" cy="409838"/>
          </a:xfrm>
          <a:prstGeom prst="ellipse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 descr="Small circle"/>
          <p:cNvSpPr/>
          <p:nvPr/>
        </p:nvSpPr>
        <p:spPr bwMode="blackWhite">
          <a:xfrm>
            <a:off x="5834444" y="2413276"/>
            <a:ext cx="409838" cy="409838"/>
          </a:xfrm>
          <a:prstGeom prst="ellipse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6396682" y="2413275"/>
            <a:ext cx="4975654" cy="1491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 </a:t>
            </a:r>
            <a:endParaRPr lang="en-US" sz="1000" dirty="0"/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6396682" y="2443258"/>
            <a:ext cx="4975654" cy="1329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Communication 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(Academic 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Year, Semester)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00050" lvl="1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Eligibility - updates</a:t>
            </a:r>
          </a:p>
          <a:p>
            <a:pPr marL="400050" lvl="1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Ineligibility - updates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Oval 10" descr="Small circle"/>
          <p:cNvSpPr/>
          <p:nvPr/>
        </p:nvSpPr>
        <p:spPr bwMode="blackWhite">
          <a:xfrm>
            <a:off x="5834444" y="3911392"/>
            <a:ext cx="409838" cy="409838"/>
          </a:xfrm>
          <a:prstGeom prst="ellipse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rot="10800000" flipV="1">
            <a:off x="6400800" y="3967376"/>
            <a:ext cx="46756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Excelsior Scholarship Workshops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00050" lvl="1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Spring </a:t>
            </a:r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00050" lvl="1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Fall</a:t>
            </a:r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Oval 11" descr="Small circle"/>
          <p:cNvSpPr/>
          <p:nvPr/>
        </p:nvSpPr>
        <p:spPr bwMode="blackWhite">
          <a:xfrm>
            <a:off x="5834444" y="5191273"/>
            <a:ext cx="409838" cy="409838"/>
          </a:xfrm>
          <a:prstGeom prst="ellipse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396682" y="5191273"/>
            <a:ext cx="4510215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Completion Coaching Sessions</a:t>
            </a:r>
          </a:p>
          <a:p>
            <a:pPr marL="400050" lvl="1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Student Educational Plans (SEP)</a:t>
            </a:r>
          </a:p>
          <a:p>
            <a:pPr marL="857250" lvl="2" indent="-171450">
              <a:buFont typeface="Wingdings" panose="05000000000000000000" pitchFamily="2" charset="2"/>
              <a:buChar char="q"/>
            </a:pPr>
            <a:r>
              <a:rPr lang="en-US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Email Excelsior@York.cuny.edu</a:t>
            </a:r>
          </a:p>
          <a:p>
            <a:pPr marL="22860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03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21207" y="448056"/>
            <a:ext cx="11050109" cy="64008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Completion Coaching Sessions</a:t>
            </a:r>
            <a:endParaRPr lang="en-US" sz="4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8" name="Content Placeholder 17"/>
          <p:cNvSpPr txBox="1">
            <a:spLocks/>
          </p:cNvSpPr>
          <p:nvPr/>
        </p:nvSpPr>
        <p:spPr>
          <a:xfrm>
            <a:off x="541609" y="1296100"/>
            <a:ext cx="5476391" cy="6918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0"/>
              </a:spcAft>
              <a:buNone/>
            </a:pPr>
            <a:r>
              <a:rPr lang="en-US" sz="1400" dirty="0"/>
              <a:t>Completion coaching is an opportunity for you to check-in with the Excelsior Liaison and to provide you with additional support to stay </a:t>
            </a:r>
            <a:r>
              <a:rPr lang="en-US" sz="1400" dirty="0" smtClean="0"/>
              <a:t>on track</a:t>
            </a:r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4" name="Group 3" descr="Small circle with number 1 inside  indicating step 1"/>
          <p:cNvGrpSpPr/>
          <p:nvPr/>
        </p:nvGrpSpPr>
        <p:grpSpPr bwMode="blackWhite">
          <a:xfrm>
            <a:off x="529447" y="2153381"/>
            <a:ext cx="558179" cy="409838"/>
            <a:chOff x="6953426" y="711274"/>
            <a:chExt cx="558179" cy="409838"/>
          </a:xfrm>
        </p:grpSpPr>
        <p:sp>
          <p:nvSpPr>
            <p:cNvPr id="2" name="Oval 1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 descr="Number 1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sp>
        <p:nvSpPr>
          <p:cNvPr id="29" name="Content Placeholder 17"/>
          <p:cNvSpPr txBox="1">
            <a:spLocks/>
          </p:cNvSpPr>
          <p:nvPr/>
        </p:nvSpPr>
        <p:spPr>
          <a:xfrm>
            <a:off x="1159998" y="2130628"/>
            <a:ext cx="3027712" cy="455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512763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Scholarship Status</a:t>
            </a:r>
            <a:endParaRPr lang="en-US" sz="14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Text Box 16" descr="Select me"/>
          <p:cNvSpPr txBox="1"/>
          <p:nvPr/>
        </p:nvSpPr>
        <p:spPr>
          <a:xfrm rot="21077122">
            <a:off x="6042517" y="1762023"/>
            <a:ext cx="1469805" cy="43561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200"/>
              </a:spcAft>
              <a:tabLst>
                <a:tab pos="4931410" algn="l"/>
              </a:tabLst>
            </a:pPr>
            <a:r>
              <a:rPr lang="en-US" sz="1400" b="1" kern="1000" spc="100" dirty="0" smtClean="0">
                <a:ln>
                  <a:noFill/>
                </a:ln>
                <a:solidFill>
                  <a:srgbClr val="D24726"/>
                </a:solidFill>
                <a:effectLst/>
                <a:latin typeface="Segoe UI Semibold" panose="020B0702040204020203" pitchFamily="34" charset="0"/>
                <a:ea typeface="SimHei" panose="02010609060101010101" pitchFamily="49" charset="-122"/>
                <a:cs typeface="Times New Roman" panose="02020603050405020304" pitchFamily="18" charset="0"/>
              </a:rPr>
              <a:t>Success Coaching</a:t>
            </a:r>
            <a:endParaRPr lang="en-US" sz="1400" b="1" kern="1400" dirty="0">
              <a:solidFill>
                <a:srgbClr val="D24726"/>
              </a:solidFill>
              <a:effectLst/>
              <a:latin typeface="Segoe UI Light" panose="020B0502040204020203" pitchFamily="34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9" name="Group 18" descr="Small circle with number 2 inside  indicating step 2"/>
          <p:cNvGrpSpPr/>
          <p:nvPr/>
        </p:nvGrpSpPr>
        <p:grpSpPr bwMode="blackWhite">
          <a:xfrm>
            <a:off x="529447" y="2916450"/>
            <a:ext cx="558179" cy="409838"/>
            <a:chOff x="6953426" y="711274"/>
            <a:chExt cx="558179" cy="409838"/>
          </a:xfrm>
        </p:grpSpPr>
        <p:sp>
          <p:nvSpPr>
            <p:cNvPr id="20" name="Oval 19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 descr="Number 2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sp>
        <p:nvSpPr>
          <p:cNvPr id="22" name="Content Placeholder 17"/>
          <p:cNvSpPr txBox="1">
            <a:spLocks/>
          </p:cNvSpPr>
          <p:nvPr/>
        </p:nvSpPr>
        <p:spPr>
          <a:xfrm>
            <a:off x="1066039" y="2946287"/>
            <a:ext cx="3504072" cy="409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Academic Progress</a:t>
            </a:r>
            <a:endParaRPr lang="en-US" sz="14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1" name="Group 30" descr="Small circle with number 3 inside  indicating step 3"/>
          <p:cNvGrpSpPr/>
          <p:nvPr/>
        </p:nvGrpSpPr>
        <p:grpSpPr bwMode="blackWhite">
          <a:xfrm>
            <a:off x="475987" y="4717234"/>
            <a:ext cx="558179" cy="409838"/>
            <a:chOff x="6953426" y="711274"/>
            <a:chExt cx="558179" cy="409838"/>
          </a:xfrm>
        </p:grpSpPr>
        <p:sp>
          <p:nvSpPr>
            <p:cNvPr id="32" name="Oval 31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TextBox 32" descr="Number 3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sp>
        <p:nvSpPr>
          <p:cNvPr id="34" name="Content Placeholder 17"/>
          <p:cNvSpPr txBox="1">
            <a:spLocks/>
          </p:cNvSpPr>
          <p:nvPr/>
        </p:nvSpPr>
        <p:spPr>
          <a:xfrm>
            <a:off x="1064636" y="4717641"/>
            <a:ext cx="3696834" cy="4639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12763">
              <a:spcAft>
                <a:spcPts val="2000"/>
              </a:spcAft>
              <a:buNone/>
            </a:pP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Create/Review long-term educational plan</a:t>
            </a:r>
            <a:endParaRPr lang="en-US" sz="14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6" name="Group 25" descr="Small circle with number 3 inside  indicating step 3"/>
          <p:cNvGrpSpPr/>
          <p:nvPr/>
        </p:nvGrpSpPr>
        <p:grpSpPr bwMode="blackWhite">
          <a:xfrm>
            <a:off x="475987" y="5465662"/>
            <a:ext cx="558179" cy="409838"/>
            <a:chOff x="6953426" y="711274"/>
            <a:chExt cx="558179" cy="409838"/>
          </a:xfrm>
        </p:grpSpPr>
        <p:sp>
          <p:nvSpPr>
            <p:cNvPr id="27" name="Oval 26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 descr="Number 3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sp>
        <p:nvSpPr>
          <p:cNvPr id="30" name="Content Placeholder 17"/>
          <p:cNvSpPr txBox="1">
            <a:spLocks/>
          </p:cNvSpPr>
          <p:nvPr/>
        </p:nvSpPr>
        <p:spPr>
          <a:xfrm rot="10800000" flipV="1">
            <a:off x="1071853" y="5553804"/>
            <a:ext cx="3689616" cy="525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12763">
              <a:spcAft>
                <a:spcPts val="2000"/>
              </a:spcAft>
              <a:buNone/>
            </a:pP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Engage in Major and Career Exploration</a:t>
            </a:r>
            <a:endParaRPr lang="en-US" sz="14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482" y="2532575"/>
            <a:ext cx="5486400" cy="3286259"/>
          </a:xfrm>
          <a:prstGeom prst="rect">
            <a:avLst/>
          </a:prstGeom>
        </p:spPr>
      </p:pic>
      <p:grpSp>
        <p:nvGrpSpPr>
          <p:cNvPr id="35" name="Group 34" descr="Small circle with number 3 inside  indicating step 3"/>
          <p:cNvGrpSpPr/>
          <p:nvPr/>
        </p:nvGrpSpPr>
        <p:grpSpPr bwMode="blackWhite">
          <a:xfrm>
            <a:off x="506457" y="3741320"/>
            <a:ext cx="558179" cy="409838"/>
            <a:chOff x="6953426" y="711274"/>
            <a:chExt cx="558179" cy="409838"/>
          </a:xfrm>
        </p:grpSpPr>
        <p:sp>
          <p:nvSpPr>
            <p:cNvPr id="36" name="Oval 35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TextBox 36" descr="Number 3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sp>
        <p:nvSpPr>
          <p:cNvPr id="39" name="Content Placeholder 17"/>
          <p:cNvSpPr txBox="1">
            <a:spLocks/>
          </p:cNvSpPr>
          <p:nvPr/>
        </p:nvSpPr>
        <p:spPr>
          <a:xfrm>
            <a:off x="1071854" y="3798327"/>
            <a:ext cx="3623714" cy="9193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1276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Program Challenges </a:t>
            </a:r>
          </a:p>
          <a:p>
            <a:pPr defTabSz="512763">
              <a:spcAft>
                <a:spcPts val="20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Change of Major</a:t>
            </a:r>
          </a:p>
          <a:p>
            <a:pPr marL="0" indent="0" defTabSz="512763">
              <a:spcAft>
                <a:spcPts val="2000"/>
              </a:spcAft>
              <a:buNone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66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1207" y="448056"/>
            <a:ext cx="10784102" cy="64008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000" b="1" dirty="0" smtClean="0"/>
              <a:t>Find out more about:</a:t>
            </a:r>
            <a:endParaRPr lang="en-US" sz="4000" b="1" dirty="0"/>
          </a:p>
        </p:txBody>
      </p:sp>
      <p:sp>
        <p:nvSpPr>
          <p:cNvPr id="30" name="Content Placeholder 17"/>
          <p:cNvSpPr txBox="1">
            <a:spLocks/>
          </p:cNvSpPr>
          <p:nvPr/>
        </p:nvSpPr>
        <p:spPr>
          <a:xfrm>
            <a:off x="1491049" y="1455491"/>
            <a:ext cx="4160721" cy="471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0"/>
              </a:spcAft>
              <a:buNone/>
            </a:pPr>
            <a:endParaRPr lang="en-US" dirty="0"/>
          </a:p>
        </p:txBody>
      </p:sp>
      <p:cxnSp>
        <p:nvCxnSpPr>
          <p:cNvPr id="20" name="Straight Connector 19" descr="Light grey line separating Morph text and images"/>
          <p:cNvCxnSpPr/>
          <p:nvPr/>
        </p:nvCxnSpPr>
        <p:spPr>
          <a:xfrm>
            <a:off x="6296866" y="1472431"/>
            <a:ext cx="0" cy="4892634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17"/>
          <p:cNvSpPr txBox="1">
            <a:spLocks/>
          </p:cNvSpPr>
          <p:nvPr/>
        </p:nvSpPr>
        <p:spPr>
          <a:xfrm>
            <a:off x="541609" y="1446076"/>
            <a:ext cx="5110161" cy="471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0"/>
              </a:spcAft>
              <a:buNone/>
            </a:pPr>
            <a:endParaRPr lang="en-US" dirty="0"/>
          </a:p>
        </p:txBody>
      </p:sp>
      <p:grpSp>
        <p:nvGrpSpPr>
          <p:cNvPr id="8" name="Group 7" descr="Small circle with number 3 inside  indicating step 3"/>
          <p:cNvGrpSpPr/>
          <p:nvPr/>
        </p:nvGrpSpPr>
        <p:grpSpPr bwMode="blackWhite">
          <a:xfrm>
            <a:off x="541609" y="1455491"/>
            <a:ext cx="558179" cy="409838"/>
            <a:chOff x="6953426" y="711274"/>
            <a:chExt cx="558179" cy="409838"/>
          </a:xfrm>
        </p:grpSpPr>
        <p:sp>
          <p:nvSpPr>
            <p:cNvPr id="9" name="Oval 8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 descr="Number 3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sp>
        <p:nvSpPr>
          <p:cNvPr id="13" name="Content Placeholder 17"/>
          <p:cNvSpPr txBox="1">
            <a:spLocks/>
          </p:cNvSpPr>
          <p:nvPr/>
        </p:nvSpPr>
        <p:spPr>
          <a:xfrm>
            <a:off x="1186249" y="1471780"/>
            <a:ext cx="5110617" cy="7277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51276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Completion Coaching Session</a:t>
            </a:r>
          </a:p>
          <a:p>
            <a:pPr defTabSz="51276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York College Excelsior Scholarship </a:t>
            </a: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Website</a:t>
            </a:r>
            <a:r>
              <a:rPr lang="en-US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grpSp>
        <p:nvGrpSpPr>
          <p:cNvPr id="14" name="Group 13" descr="Small circle with number 3 inside  indicating step 3"/>
          <p:cNvGrpSpPr/>
          <p:nvPr/>
        </p:nvGrpSpPr>
        <p:grpSpPr bwMode="blackWhite">
          <a:xfrm>
            <a:off x="499119" y="2523788"/>
            <a:ext cx="558179" cy="409838"/>
            <a:chOff x="6953426" y="711274"/>
            <a:chExt cx="558179" cy="409838"/>
          </a:xfrm>
        </p:grpSpPr>
        <p:sp>
          <p:nvSpPr>
            <p:cNvPr id="15" name="Oval 14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 descr="Number 3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sp>
        <p:nvSpPr>
          <p:cNvPr id="17" name="Content Placeholder 17"/>
          <p:cNvSpPr txBox="1">
            <a:spLocks/>
          </p:cNvSpPr>
          <p:nvPr/>
        </p:nvSpPr>
        <p:spPr>
          <a:xfrm>
            <a:off x="1037246" y="2540078"/>
            <a:ext cx="5454994" cy="67267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512763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US" sz="33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Excelsior Email: </a:t>
            </a:r>
            <a:r>
              <a:rPr lang="en-US" sz="33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Excelsior@York.cuny.edu</a:t>
            </a:r>
            <a:endParaRPr lang="en-US" sz="33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 defTabSz="512763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US" sz="14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8" name="Group 17" descr="Small circle with number 3 inside  indicating step 3"/>
          <p:cNvGrpSpPr/>
          <p:nvPr/>
        </p:nvGrpSpPr>
        <p:grpSpPr bwMode="blackWhite">
          <a:xfrm>
            <a:off x="516152" y="3713829"/>
            <a:ext cx="558179" cy="409838"/>
            <a:chOff x="6953426" y="711274"/>
            <a:chExt cx="558179" cy="409838"/>
          </a:xfrm>
        </p:grpSpPr>
        <p:sp>
          <p:nvSpPr>
            <p:cNvPr id="19" name="Oval 18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 descr="Number 3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sp>
        <p:nvSpPr>
          <p:cNvPr id="22" name="Content Placeholder 17"/>
          <p:cNvSpPr txBox="1">
            <a:spLocks/>
          </p:cNvSpPr>
          <p:nvPr/>
        </p:nvSpPr>
        <p:spPr>
          <a:xfrm>
            <a:off x="1186249" y="3448314"/>
            <a:ext cx="5110617" cy="93294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1276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Excelsior Scholarship FAQs</a:t>
            </a:r>
          </a:p>
          <a:p>
            <a:pPr defTabSz="51276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CUNY </a:t>
            </a:r>
            <a:r>
              <a:rPr lang="en-US" sz="6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FAQs</a:t>
            </a:r>
            <a:endParaRPr lang="en-US" sz="64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51276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https</a:t>
            </a:r>
            <a:r>
              <a:rPr lang="en-US" sz="6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://www.cuny.edu/financial-aid/scholarships/excelsior-scholarship-faqs</a:t>
            </a:r>
            <a:r>
              <a:rPr lang="en-US" sz="6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/</a:t>
            </a:r>
            <a:endParaRPr lang="en-US" sz="64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 defTabSz="512763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endParaRPr lang="en-US" sz="15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 defTabSz="512763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US" sz="14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4" name="Group 23" descr="Small circle with number 3 inside  indicating step 3"/>
          <p:cNvGrpSpPr/>
          <p:nvPr/>
        </p:nvGrpSpPr>
        <p:grpSpPr bwMode="blackWhite">
          <a:xfrm>
            <a:off x="532722" y="5074081"/>
            <a:ext cx="558179" cy="409838"/>
            <a:chOff x="6953426" y="711274"/>
            <a:chExt cx="558179" cy="409838"/>
          </a:xfrm>
        </p:grpSpPr>
        <p:sp>
          <p:nvSpPr>
            <p:cNvPr id="25" name="Oval 24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TextBox 25" descr="Number 3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sp>
        <p:nvSpPr>
          <p:cNvPr id="27" name="Content Placeholder 17"/>
          <p:cNvSpPr txBox="1">
            <a:spLocks/>
          </p:cNvSpPr>
          <p:nvPr/>
        </p:nvSpPr>
        <p:spPr>
          <a:xfrm>
            <a:off x="1151029" y="5074081"/>
            <a:ext cx="5145837" cy="969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51276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Questions on Scholarship Award </a:t>
            </a:r>
          </a:p>
          <a:p>
            <a:pPr defTabSz="51276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</a:t>
            </a:r>
            <a:r>
              <a:rPr lang="en-US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ork College </a:t>
            </a:r>
            <a:r>
              <a:rPr lang="en-US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5"/>
              </a:rPr>
              <a:t>Financial Aid</a:t>
            </a:r>
            <a:endParaRPr lang="en-US" sz="1800" dirty="0" smtClean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 defTabSz="512763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US" sz="14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962" y="2523788"/>
            <a:ext cx="4137930" cy="189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83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21206" y="448056"/>
            <a:ext cx="11116611" cy="64008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Excelsior </a:t>
            </a:r>
            <a:r>
              <a:rPr lang="en-US" sz="48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Scholars </a:t>
            </a:r>
            <a:endParaRPr lang="en-US" sz="4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8" name="Content Placeholder 17"/>
          <p:cNvSpPr txBox="1">
            <a:spLocks/>
          </p:cNvSpPr>
          <p:nvPr/>
        </p:nvSpPr>
        <p:spPr>
          <a:xfrm>
            <a:off x="541610" y="1524708"/>
            <a:ext cx="4321704" cy="3871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287" y="1366729"/>
            <a:ext cx="6871658" cy="4903047"/>
          </a:xfrm>
          <a:prstGeom prst="rect">
            <a:avLst/>
          </a:prstGeom>
        </p:spPr>
      </p:pic>
      <p:pic>
        <p:nvPicPr>
          <p:cNvPr id="1026" name="Picture 2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835" y="5470366"/>
            <a:ext cx="14192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761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838199" y="1565190"/>
            <a:ext cx="10917195" cy="4901514"/>
          </a:xfrm>
        </p:spPr>
        <p:txBody>
          <a:bodyPr>
            <a:normAutofit/>
          </a:bodyPr>
          <a:lstStyle/>
          <a:p>
            <a:pPr lvl="0"/>
            <a:endParaRPr lang="en-US" sz="2400" dirty="0" smtClean="0"/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977" y="1894704"/>
            <a:ext cx="4250725" cy="259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951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21206" y="448056"/>
            <a:ext cx="11116611" cy="64008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Excelsior Scholarship Evaluation </a:t>
            </a:r>
            <a:endParaRPr lang="en-US" sz="4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026" name="Picture 2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835" y="5470366"/>
            <a:ext cx="14192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73234" y="1942011"/>
            <a:ext cx="6670766" cy="1943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Excelsior Workshop Evaluation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https://www.york.cuny.edu/academics/advisement/excelsior-scholarship/-excelsior-scholarship-workshop/excelsior-scholarship-workshop-evaluation-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75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708455"/>
            <a:ext cx="10515600" cy="733168"/>
          </a:xfrm>
        </p:spPr>
        <p:txBody>
          <a:bodyPr anchor="ctr" anchorCtr="0">
            <a:no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Workshop Agenda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838199" y="1565190"/>
            <a:ext cx="10917195" cy="4901514"/>
          </a:xfrm>
        </p:spPr>
        <p:txBody>
          <a:bodyPr>
            <a:normAutofit lnSpcReduction="10000"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Learning Objectives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Overview of Excelsior Scholarship - HESC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Maintaining Academic Eligibility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 Connect and Communicate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Completion Coaching Sessions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Questions</a:t>
            </a:r>
          </a:p>
          <a:p>
            <a:pPr lvl="0"/>
            <a:endParaRPr lang="en-US" sz="2400" dirty="0" smtClean="0"/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708455"/>
            <a:ext cx="10515600" cy="733168"/>
          </a:xfrm>
        </p:spPr>
        <p:txBody>
          <a:bodyPr anchor="ctr" anchorCtr="0">
            <a:normAutofit fontScale="90000"/>
          </a:bodyPr>
          <a:lstStyle/>
          <a:p>
            <a:pPr algn="ctr"/>
            <a:r>
              <a:rPr lang="en-US" sz="4800" b="1" dirty="0"/>
              <a:t>LEARNING OBJECTIVES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838199" y="1565190"/>
            <a:ext cx="10917195" cy="4901514"/>
          </a:xfrm>
        </p:spPr>
        <p:txBody>
          <a:bodyPr>
            <a:normAutofit fontScale="55000" lnSpcReduction="20000"/>
          </a:bodyPr>
          <a:lstStyle/>
          <a:p>
            <a:r>
              <a:rPr lang="en-US" sz="1800" dirty="0"/>
              <a:t> </a:t>
            </a:r>
            <a:r>
              <a:rPr lang="en-US" sz="3800" b="1" dirty="0" smtClean="0"/>
              <a:t>By </a:t>
            </a:r>
            <a:r>
              <a:rPr lang="en-US" sz="3800" b="1" dirty="0"/>
              <a:t>the end of the workshop, </a:t>
            </a:r>
            <a:r>
              <a:rPr lang="en-US" sz="3800" b="1" dirty="0" smtClean="0"/>
              <a:t>you will be able to:</a:t>
            </a:r>
            <a:endParaRPr lang="en-US" sz="3800" b="1" dirty="0"/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3300" b="1" dirty="0" smtClean="0"/>
              <a:t>Recognize </a:t>
            </a:r>
            <a:r>
              <a:rPr lang="en-US" sz="3300" b="1" dirty="0"/>
              <a:t>the academic requirements of the Excelsior Scholarship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3300" b="1" dirty="0"/>
              <a:t>Understand </a:t>
            </a:r>
            <a:r>
              <a:rPr lang="en-US" sz="3300" b="1" dirty="0" smtClean="0"/>
              <a:t>the communication timeline for Excelsior Scholarship recipients  </a:t>
            </a:r>
            <a:endParaRPr lang="en-US" sz="3300" b="1" dirty="0"/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3300" b="1" dirty="0" smtClean="0"/>
              <a:t>Locate </a:t>
            </a:r>
            <a:r>
              <a:rPr lang="en-US" sz="3300" b="1" dirty="0"/>
              <a:t>the support services available to help </a:t>
            </a:r>
            <a:r>
              <a:rPr lang="en-US" sz="3300" b="1" dirty="0" smtClean="0"/>
              <a:t>you </a:t>
            </a:r>
            <a:r>
              <a:rPr lang="en-US" sz="3300" b="1" dirty="0"/>
              <a:t>succeed and stay on track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3300" b="1" dirty="0"/>
              <a:t>Identify strategies to help </a:t>
            </a:r>
            <a:r>
              <a:rPr lang="en-US" sz="3300" b="1" dirty="0" smtClean="0"/>
              <a:t>you stay </a:t>
            </a:r>
            <a:r>
              <a:rPr lang="en-US" sz="3300" b="1" dirty="0"/>
              <a:t>on track and persist towards timely graduation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3300" b="1" dirty="0" smtClean="0"/>
              <a:t>Access </a:t>
            </a:r>
            <a:r>
              <a:rPr lang="en-US" sz="3300" b="1" dirty="0"/>
              <a:t>the academic support available </a:t>
            </a:r>
            <a:r>
              <a:rPr lang="en-US" sz="3300" b="1" dirty="0" smtClean="0"/>
              <a:t>through </a:t>
            </a:r>
            <a:r>
              <a:rPr lang="en-US" sz="3300" b="1" dirty="0"/>
              <a:t>Completion Coaching Sessions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3300" b="1" dirty="0"/>
              <a:t>Use the Excelsior Scholarship </a:t>
            </a:r>
            <a:r>
              <a:rPr lang="en-US" sz="3300" b="1" dirty="0" smtClean="0"/>
              <a:t>websites </a:t>
            </a:r>
            <a:r>
              <a:rPr lang="en-US" sz="3300" b="1" dirty="0"/>
              <a:t>as a resource </a:t>
            </a:r>
          </a:p>
          <a:p>
            <a:r>
              <a:rPr lang="en-US" dirty="0"/>
              <a:t> </a:t>
            </a:r>
          </a:p>
          <a:p>
            <a:pPr lvl="0"/>
            <a:endParaRPr lang="en-US" sz="2400" dirty="0" smtClean="0"/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1988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11000233" cy="64008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Overview of Excelsior Scholarship - HESC</a:t>
            </a:r>
            <a:endParaRPr lang="en-US" sz="4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166" y="1870368"/>
            <a:ext cx="6592388" cy="367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57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11000233" cy="64008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Overview of Excelsior Scholarship - HESC</a:t>
            </a:r>
            <a:endParaRPr lang="en-US" sz="4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5" name="Content Placeholder 17"/>
          <p:cNvSpPr txBox="1">
            <a:spLocks/>
          </p:cNvSpPr>
          <p:nvPr/>
        </p:nvSpPr>
        <p:spPr>
          <a:xfrm>
            <a:off x="521207" y="1356609"/>
            <a:ext cx="5296119" cy="4275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smtClean="0"/>
              <a:t>How </a:t>
            </a:r>
            <a:r>
              <a:rPr lang="en-US" sz="1600" b="1" dirty="0"/>
              <a:t>long can </a:t>
            </a:r>
            <a:r>
              <a:rPr lang="en-US" sz="1600" b="1" dirty="0" smtClean="0"/>
              <a:t>you receive </a:t>
            </a:r>
            <a:r>
              <a:rPr lang="en-US" sz="1600" b="1" dirty="0"/>
              <a:t>the Excelsior Scholarship?</a:t>
            </a:r>
          </a:p>
        </p:txBody>
      </p:sp>
      <p:sp>
        <p:nvSpPr>
          <p:cNvPr id="19" name="Oval 18" descr="Small circle"/>
          <p:cNvSpPr/>
          <p:nvPr/>
        </p:nvSpPr>
        <p:spPr bwMode="blackWhite">
          <a:xfrm>
            <a:off x="521207" y="2281645"/>
            <a:ext cx="409838" cy="409838"/>
          </a:xfrm>
          <a:prstGeom prst="ellipse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Content Placeholder 17"/>
          <p:cNvSpPr txBox="1">
            <a:spLocks/>
          </p:cNvSpPr>
          <p:nvPr/>
        </p:nvSpPr>
        <p:spPr>
          <a:xfrm>
            <a:off x="1056513" y="2281645"/>
            <a:ext cx="4882733" cy="2882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600"/>
              </a:spcAft>
              <a:buNone/>
              <a:defRPr/>
            </a:pPr>
            <a:r>
              <a:rPr lang="en-US" sz="1800" dirty="0"/>
              <a:t>You are eligible to receive an Excelsior Scholarship for up </a:t>
            </a:r>
            <a:r>
              <a:rPr lang="en-US" sz="1800" dirty="0" smtClean="0"/>
              <a:t>to:</a:t>
            </a:r>
          </a:p>
          <a:p>
            <a:pPr marL="0" lvl="0" indent="0">
              <a:spcAft>
                <a:spcPts val="600"/>
              </a:spcAft>
              <a:buNone/>
              <a:defRPr/>
            </a:pPr>
            <a:r>
              <a:rPr lang="en-US" sz="1800" u="sng" dirty="0" smtClean="0"/>
              <a:t>2 </a:t>
            </a:r>
            <a:r>
              <a:rPr lang="en-US" sz="1800" u="sng" dirty="0"/>
              <a:t>years </a:t>
            </a:r>
            <a:r>
              <a:rPr lang="en-US" sz="1800" dirty="0"/>
              <a:t>for students pursuing an Associate’s </a:t>
            </a:r>
            <a:r>
              <a:rPr lang="en-US" sz="1800" dirty="0" smtClean="0"/>
              <a:t>degree.  </a:t>
            </a:r>
          </a:p>
          <a:p>
            <a:pPr marL="0" lvl="0" indent="0">
              <a:spcAft>
                <a:spcPts val="600"/>
              </a:spcAft>
              <a:buNone/>
              <a:defRPr/>
            </a:pPr>
            <a:r>
              <a:rPr lang="en-US" sz="1800" u="sng" dirty="0" smtClean="0"/>
              <a:t>4 </a:t>
            </a:r>
            <a:r>
              <a:rPr lang="en-US" sz="1800" u="sng" dirty="0"/>
              <a:t>years </a:t>
            </a:r>
            <a:r>
              <a:rPr lang="en-US" sz="1800" dirty="0"/>
              <a:t>for students pursuing a Bachelor’s degree. </a:t>
            </a:r>
            <a:endParaRPr lang="en-US" sz="1800" dirty="0" smtClean="0"/>
          </a:p>
          <a:p>
            <a:pPr marL="0" lvl="0" indent="0">
              <a:spcAft>
                <a:spcPts val="600"/>
              </a:spcAft>
              <a:buNone/>
              <a:defRPr/>
            </a:pPr>
            <a:r>
              <a:rPr lang="en-US" sz="1800" dirty="0" smtClean="0"/>
              <a:t>Students </a:t>
            </a:r>
            <a:r>
              <a:rPr lang="en-US" sz="1800" dirty="0"/>
              <a:t>in an undergraduate program of study normally requiring 5 years are eligible to receive the award for </a:t>
            </a:r>
            <a:r>
              <a:rPr lang="en-US" sz="1800" u="sng" dirty="0"/>
              <a:t>5 </a:t>
            </a:r>
            <a:r>
              <a:rPr lang="en-US" sz="1800" u="sng" dirty="0" smtClean="0"/>
              <a:t>years</a:t>
            </a:r>
            <a:r>
              <a:rPr lang="en-US" sz="1800" dirty="0"/>
              <a:t> </a:t>
            </a:r>
            <a:r>
              <a:rPr lang="en-US" sz="1800" dirty="0" smtClean="0"/>
              <a:t>(SEEK)</a:t>
            </a:r>
            <a:endParaRPr lang="en-US" sz="1800" dirty="0">
              <a:solidFill>
                <a:schemeClr val="tx1"/>
              </a:solidFill>
              <a:cs typeface="Segoe U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470" y="2122916"/>
            <a:ext cx="5395784" cy="326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3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11000233" cy="64008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Overview of Excelsior Scholarship - HESC</a:t>
            </a:r>
            <a:endParaRPr lang="en-US" sz="4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5" name="Content Placeholder 17"/>
          <p:cNvSpPr txBox="1">
            <a:spLocks/>
          </p:cNvSpPr>
          <p:nvPr/>
        </p:nvSpPr>
        <p:spPr>
          <a:xfrm>
            <a:off x="541609" y="1358249"/>
            <a:ext cx="5110161" cy="427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0"/>
              </a:spcAft>
              <a:buNone/>
            </a:pP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Academic Requirements</a:t>
            </a:r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Oval 18" descr="Small circle"/>
          <p:cNvSpPr/>
          <p:nvPr/>
        </p:nvSpPr>
        <p:spPr bwMode="blackWhite">
          <a:xfrm>
            <a:off x="603195" y="1917997"/>
            <a:ext cx="409838" cy="409838"/>
          </a:xfrm>
          <a:prstGeom prst="ellipse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Content Placeholder 17"/>
          <p:cNvSpPr txBox="1">
            <a:spLocks/>
          </p:cNvSpPr>
          <p:nvPr/>
        </p:nvSpPr>
        <p:spPr>
          <a:xfrm>
            <a:off x="1056513" y="1809741"/>
            <a:ext cx="4585731" cy="1087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600"/>
              </a:spcAft>
              <a:buNone/>
              <a:defRPr/>
            </a:pPr>
            <a:r>
              <a:rPr lang="en-US" sz="18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Recipients must be enrolled in at least </a:t>
            </a:r>
            <a:r>
              <a:rPr lang="en-US" sz="1800" b="1" u="sng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12 credits per term</a:t>
            </a:r>
            <a:r>
              <a:rPr lang="en-US" sz="18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 complete </a:t>
            </a:r>
            <a:r>
              <a:rPr lang="en-US" sz="1800" b="1" u="sng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30 credits in a year (365 days)</a:t>
            </a:r>
            <a:r>
              <a:rPr lang="en-US" sz="18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and be on track to graduate on time</a:t>
            </a:r>
            <a:endParaRPr lang="en-US" sz="1800" dirty="0">
              <a:solidFill>
                <a:schemeClr val="tx1"/>
              </a:solidFill>
              <a:cs typeface="Segoe UI"/>
            </a:endParaRPr>
          </a:p>
        </p:txBody>
      </p:sp>
      <p:grpSp>
        <p:nvGrpSpPr>
          <p:cNvPr id="33" name="Group 32" descr="Small circle with number 2 inside  indicating step 2"/>
          <p:cNvGrpSpPr/>
          <p:nvPr/>
        </p:nvGrpSpPr>
        <p:grpSpPr bwMode="blackWhite">
          <a:xfrm>
            <a:off x="529024" y="3382806"/>
            <a:ext cx="558179" cy="409838"/>
            <a:chOff x="6953426" y="711274"/>
            <a:chExt cx="558179" cy="409838"/>
          </a:xfrm>
        </p:grpSpPr>
        <p:sp>
          <p:nvSpPr>
            <p:cNvPr id="34" name="Oval 33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extBox 34" descr="Number 2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sp>
        <p:nvSpPr>
          <p:cNvPr id="36" name="Content Placeholder 17"/>
          <p:cNvSpPr txBox="1">
            <a:spLocks/>
          </p:cNvSpPr>
          <p:nvPr/>
        </p:nvSpPr>
        <p:spPr>
          <a:xfrm>
            <a:off x="1158846" y="3399095"/>
            <a:ext cx="4615572" cy="146899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0"/>
              </a:spcAft>
              <a:buNone/>
              <a:defRPr/>
            </a:pPr>
            <a:r>
              <a:rPr lang="en-US" sz="7200" dirty="0"/>
              <a:t>be enrolled in at least 12 credits per term and complete at least 30 credits each year (successively), </a:t>
            </a:r>
            <a:r>
              <a:rPr lang="en-US" sz="7200" b="1" u="sng" dirty="0"/>
              <a:t>applicable toward his or her degree program </a:t>
            </a:r>
            <a:r>
              <a:rPr lang="en-US" sz="7200" dirty="0"/>
              <a:t>through continuous study with </a:t>
            </a:r>
            <a:r>
              <a:rPr lang="en-US" sz="7200" b="1" u="sng" dirty="0" smtClean="0"/>
              <a:t>no </a:t>
            </a:r>
            <a:r>
              <a:rPr lang="en-US" sz="7200" b="1" u="sng" dirty="0"/>
              <a:t>break in enrollment </a:t>
            </a:r>
            <a:r>
              <a:rPr lang="en-US" sz="7200" dirty="0"/>
              <a:t>except for certain reasons that can be </a:t>
            </a:r>
            <a:r>
              <a:rPr lang="en-US" sz="7200" dirty="0" smtClean="0"/>
              <a:t>documented</a:t>
            </a:r>
            <a:endParaRPr lang="en-US" sz="7200" dirty="0">
              <a:solidFill>
                <a:prstClr val="black">
                  <a:lumMod val="75000"/>
                  <a:lumOff val="25000"/>
                </a:prstClr>
              </a:solidFill>
              <a:cs typeface="Segoe UI" panose="020B0502040204020203" pitchFamily="34" charset="0"/>
            </a:endParaRPr>
          </a:p>
          <a:p>
            <a:pPr marL="0" indent="0">
              <a:spcAft>
                <a:spcPts val="2000"/>
              </a:spcAft>
              <a:buNone/>
              <a:defRPr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cs typeface="Segoe UI"/>
            </a:endParaRPr>
          </a:p>
        </p:txBody>
      </p:sp>
      <p:grpSp>
        <p:nvGrpSpPr>
          <p:cNvPr id="22" name="Group 21" descr="Small circle with number 3 inside  indicating step 3"/>
          <p:cNvGrpSpPr/>
          <p:nvPr/>
        </p:nvGrpSpPr>
        <p:grpSpPr bwMode="blackWhite">
          <a:xfrm>
            <a:off x="526496" y="5055119"/>
            <a:ext cx="558179" cy="409838"/>
            <a:chOff x="6953426" y="711274"/>
            <a:chExt cx="558179" cy="409838"/>
          </a:xfrm>
        </p:grpSpPr>
        <p:sp>
          <p:nvSpPr>
            <p:cNvPr id="24" name="Oval 23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 descr="Number 3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sp>
        <p:nvSpPr>
          <p:cNvPr id="32" name="Content Placeholder 17"/>
          <p:cNvSpPr txBox="1">
            <a:spLocks/>
          </p:cNvSpPr>
          <p:nvPr/>
        </p:nvSpPr>
        <p:spPr>
          <a:xfrm>
            <a:off x="1147517" y="5153424"/>
            <a:ext cx="4722059" cy="14215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2000"/>
              </a:spcAft>
              <a:buNone/>
              <a:defRPr/>
            </a:pPr>
            <a:r>
              <a:rPr lang="en-US" sz="1800" dirty="0" smtClean="0"/>
              <a:t>if </a:t>
            </a:r>
            <a:r>
              <a:rPr lang="en-US" sz="1800" dirty="0"/>
              <a:t>attended college prior to the 2020-21 academic year, have earned at least 30 credits each year </a:t>
            </a:r>
            <a:r>
              <a:rPr lang="en-US" sz="1800" b="1" u="sng" dirty="0"/>
              <a:t>(successively), </a:t>
            </a:r>
            <a:r>
              <a:rPr lang="en-US" sz="1800" dirty="0"/>
              <a:t>applicable toward his or her degree program prior to applying for an Excelsior </a:t>
            </a:r>
            <a:r>
              <a:rPr lang="en-US" sz="1800" dirty="0" smtClean="0"/>
              <a:t>Scholarship</a:t>
            </a:r>
            <a:endParaRPr lang="en-US" sz="18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470" y="2122916"/>
            <a:ext cx="5395784" cy="326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71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11000233" cy="64008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Overview of Excelsior Scholarship - HESC</a:t>
            </a:r>
            <a:endParaRPr lang="en-US" sz="4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5" name="Content Placeholder 17"/>
          <p:cNvSpPr txBox="1">
            <a:spLocks/>
          </p:cNvSpPr>
          <p:nvPr/>
        </p:nvSpPr>
        <p:spPr>
          <a:xfrm>
            <a:off x="541609" y="1358249"/>
            <a:ext cx="5110161" cy="427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0"/>
              </a:spcAft>
              <a:buNone/>
            </a:pP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Academic Requirements</a:t>
            </a:r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ontent Placeholder 17"/>
          <p:cNvSpPr txBox="1">
            <a:spLocks/>
          </p:cNvSpPr>
          <p:nvPr/>
        </p:nvSpPr>
        <p:spPr>
          <a:xfrm>
            <a:off x="1056513" y="1809741"/>
            <a:ext cx="4585731" cy="8547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600"/>
              </a:spcAft>
              <a:buNone/>
              <a:defRPr/>
            </a:pPr>
            <a:endParaRPr lang="en-US" sz="1800" b="1" u="sng" dirty="0">
              <a:solidFill>
                <a:srgbClr val="FF0000"/>
              </a:solidFill>
              <a:cs typeface="Segoe UI"/>
            </a:endParaRPr>
          </a:p>
        </p:txBody>
      </p:sp>
      <p:grpSp>
        <p:nvGrpSpPr>
          <p:cNvPr id="33" name="Group 32" descr="Small circle with number 2 inside  indicating step 2"/>
          <p:cNvGrpSpPr/>
          <p:nvPr/>
        </p:nvGrpSpPr>
        <p:grpSpPr bwMode="blackWhite">
          <a:xfrm>
            <a:off x="539072" y="2184628"/>
            <a:ext cx="558179" cy="409838"/>
            <a:chOff x="6953426" y="711274"/>
            <a:chExt cx="558179" cy="409838"/>
          </a:xfrm>
        </p:grpSpPr>
        <p:sp>
          <p:nvSpPr>
            <p:cNvPr id="34" name="Oval 33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extBox 34" descr="Number 2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sp>
        <p:nvSpPr>
          <p:cNvPr id="36" name="Content Placeholder 17"/>
          <p:cNvSpPr txBox="1">
            <a:spLocks/>
          </p:cNvSpPr>
          <p:nvPr/>
        </p:nvSpPr>
        <p:spPr>
          <a:xfrm>
            <a:off x="1097251" y="2122917"/>
            <a:ext cx="4971039" cy="105472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0"/>
              </a:spcAft>
              <a:buNone/>
              <a:defRPr/>
            </a:pPr>
            <a:r>
              <a:rPr lang="en-US" sz="2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Credits may be earned from any term during the academic year (includes </a:t>
            </a:r>
            <a:r>
              <a:rPr lang="en-US" sz="2600" i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summer and winter </a:t>
            </a:r>
            <a:r>
              <a:rPr lang="en-US" sz="2600" i="1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sessions</a:t>
            </a:r>
            <a:r>
              <a:rPr lang="en-US" sz="2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 NOTE: </a:t>
            </a:r>
            <a:r>
              <a:rPr lang="en-US" sz="23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en-US" sz="2300" i="1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 Excelsior </a:t>
            </a:r>
            <a:r>
              <a:rPr lang="en-US" sz="2300" i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funds for these terms</a:t>
            </a:r>
            <a:r>
              <a:rPr lang="en-US" sz="23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 marL="0" indent="0">
              <a:spcAft>
                <a:spcPts val="2000"/>
              </a:spcAft>
              <a:buNone/>
              <a:defRPr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cs typeface="Segoe UI"/>
            </a:endParaRPr>
          </a:p>
        </p:txBody>
      </p:sp>
      <p:grpSp>
        <p:nvGrpSpPr>
          <p:cNvPr id="22" name="Group 21" descr="Small circle with number 3 inside  indicating step 3"/>
          <p:cNvGrpSpPr/>
          <p:nvPr/>
        </p:nvGrpSpPr>
        <p:grpSpPr bwMode="blackWhite">
          <a:xfrm>
            <a:off x="581855" y="3716934"/>
            <a:ext cx="558179" cy="409838"/>
            <a:chOff x="6953426" y="711274"/>
            <a:chExt cx="558179" cy="409838"/>
          </a:xfrm>
        </p:grpSpPr>
        <p:sp>
          <p:nvSpPr>
            <p:cNvPr id="24" name="Oval 23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 descr="Number 3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sp>
        <p:nvSpPr>
          <p:cNvPr id="32" name="Content Placeholder 17"/>
          <p:cNvSpPr txBox="1">
            <a:spLocks/>
          </p:cNvSpPr>
          <p:nvPr/>
        </p:nvSpPr>
        <p:spPr>
          <a:xfrm>
            <a:off x="1147518" y="3699263"/>
            <a:ext cx="4504252" cy="628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2000"/>
              </a:spcAft>
              <a:buNone/>
              <a:defRPr/>
            </a:pPr>
            <a:r>
              <a:rPr lang="en-US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Exceptions made for students with disabilities under the ADA</a:t>
            </a:r>
            <a:endParaRPr lang="en-US" sz="18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7" name="Group 36" descr="Small circle with number 4 inside  indicating step 4"/>
          <p:cNvGrpSpPr/>
          <p:nvPr/>
        </p:nvGrpSpPr>
        <p:grpSpPr bwMode="blackWhite">
          <a:xfrm>
            <a:off x="574453" y="4879908"/>
            <a:ext cx="558179" cy="409838"/>
            <a:chOff x="6953426" y="711274"/>
            <a:chExt cx="558179" cy="409838"/>
          </a:xfrm>
        </p:grpSpPr>
        <p:sp>
          <p:nvSpPr>
            <p:cNvPr id="38" name="Oval 37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TextBox 38" descr="Number 4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sp>
        <p:nvSpPr>
          <p:cNvPr id="40" name="Content Placeholder 17"/>
          <p:cNvSpPr txBox="1">
            <a:spLocks/>
          </p:cNvSpPr>
          <p:nvPr/>
        </p:nvSpPr>
        <p:spPr>
          <a:xfrm>
            <a:off x="1241222" y="4849780"/>
            <a:ext cx="4504252" cy="802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2000"/>
              </a:spcAft>
              <a:buNone/>
              <a:defRPr/>
            </a:pPr>
            <a:r>
              <a:rPr lang="en-US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Earn a passing grade established by the institution</a:t>
            </a:r>
            <a:endParaRPr lang="en-US" sz="18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470" y="2122916"/>
            <a:ext cx="5395784" cy="326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00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11191426" cy="64008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Overview of Excelsior Scholarship - HESC</a:t>
            </a:r>
            <a:endParaRPr lang="en-US" sz="4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9" name="Oval 18" descr="Small circle"/>
          <p:cNvSpPr/>
          <p:nvPr/>
        </p:nvSpPr>
        <p:spPr bwMode="blackWhite">
          <a:xfrm>
            <a:off x="637221" y="2407261"/>
            <a:ext cx="409838" cy="409838"/>
          </a:xfrm>
          <a:prstGeom prst="ellipse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Content Placeholder 17"/>
          <p:cNvSpPr txBox="1">
            <a:spLocks/>
          </p:cNvSpPr>
          <p:nvPr/>
        </p:nvSpPr>
        <p:spPr>
          <a:xfrm>
            <a:off x="1188729" y="2500911"/>
            <a:ext cx="4585731" cy="4569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600"/>
              </a:spcAft>
              <a:buNone/>
              <a:defRPr/>
            </a:pPr>
            <a:r>
              <a:rPr lang="en-US" sz="18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AP, IB and other Pre-College Credit </a:t>
            </a:r>
            <a:endParaRPr lang="en-US" sz="1800" dirty="0">
              <a:solidFill>
                <a:prstClr val="black">
                  <a:lumMod val="75000"/>
                  <a:lumOff val="25000"/>
                </a:prstClr>
              </a:solidFill>
              <a:cs typeface="Segoe UI"/>
            </a:endParaRPr>
          </a:p>
        </p:txBody>
      </p:sp>
      <p:grpSp>
        <p:nvGrpSpPr>
          <p:cNvPr id="33" name="Group 32" descr="Small circle with number 2 inside  indicating step 2"/>
          <p:cNvGrpSpPr/>
          <p:nvPr/>
        </p:nvGrpSpPr>
        <p:grpSpPr bwMode="blackWhite">
          <a:xfrm>
            <a:off x="574721" y="3269293"/>
            <a:ext cx="558179" cy="409838"/>
            <a:chOff x="6953426" y="711274"/>
            <a:chExt cx="558179" cy="409838"/>
          </a:xfrm>
        </p:grpSpPr>
        <p:sp>
          <p:nvSpPr>
            <p:cNvPr id="34" name="Oval 33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extBox 34" descr="Number 2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sp>
        <p:nvSpPr>
          <p:cNvPr id="36" name="Content Placeholder 17"/>
          <p:cNvSpPr txBox="1">
            <a:spLocks/>
          </p:cNvSpPr>
          <p:nvPr/>
        </p:nvSpPr>
        <p:spPr>
          <a:xfrm>
            <a:off x="1150123" y="4224589"/>
            <a:ext cx="4504252" cy="1065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0"/>
              </a:spcAft>
              <a:buNone/>
              <a:defRPr/>
            </a:pPr>
            <a:r>
              <a:rPr lang="en-US" sz="1800" dirty="0" smtClean="0">
                <a:solidFill>
                  <a:schemeClr val="tx1"/>
                </a:solidFill>
                <a:cs typeface="Segoe UI"/>
              </a:rPr>
              <a:t>Any non-matriculated college credit that is transferred into SUNY and CUNY can be used to help students meet their annual 30 credit requirement</a:t>
            </a:r>
            <a:endParaRPr lang="en-US" sz="1800" dirty="0">
              <a:solidFill>
                <a:schemeClr val="tx1"/>
              </a:solidFill>
              <a:cs typeface="Segoe UI"/>
            </a:endParaRPr>
          </a:p>
        </p:txBody>
      </p:sp>
      <p:grpSp>
        <p:nvGrpSpPr>
          <p:cNvPr id="22" name="Group 21" descr="Small circle with number 3 inside  indicating step 3"/>
          <p:cNvGrpSpPr/>
          <p:nvPr/>
        </p:nvGrpSpPr>
        <p:grpSpPr bwMode="blackWhite">
          <a:xfrm>
            <a:off x="574721" y="4205617"/>
            <a:ext cx="558179" cy="409838"/>
            <a:chOff x="6953426" y="711274"/>
            <a:chExt cx="558179" cy="409838"/>
          </a:xfrm>
        </p:grpSpPr>
        <p:sp>
          <p:nvSpPr>
            <p:cNvPr id="24" name="Oval 23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 descr="Number 3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sp>
        <p:nvSpPr>
          <p:cNvPr id="32" name="Content Placeholder 17"/>
          <p:cNvSpPr txBox="1">
            <a:spLocks/>
          </p:cNvSpPr>
          <p:nvPr/>
        </p:nvSpPr>
        <p:spPr>
          <a:xfrm>
            <a:off x="1188729" y="3309404"/>
            <a:ext cx="4504252" cy="592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2000"/>
              </a:spcAft>
              <a:buNone/>
              <a:defRPr/>
            </a:pPr>
            <a:r>
              <a:rPr lang="en-US" sz="18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CUNY College NOW, Advanced Placement (AP), International Baccalaureate (IB),  etc.</a:t>
            </a:r>
            <a:endParaRPr lang="en-US" sz="18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7" name="Group 36" descr="Small circle with number 4 inside  indicating step 4"/>
          <p:cNvGrpSpPr/>
          <p:nvPr/>
        </p:nvGrpSpPr>
        <p:grpSpPr bwMode="blackWhite">
          <a:xfrm>
            <a:off x="589416" y="5461197"/>
            <a:ext cx="558179" cy="409838"/>
            <a:chOff x="6953426" y="711274"/>
            <a:chExt cx="558179" cy="409838"/>
          </a:xfrm>
        </p:grpSpPr>
        <p:sp>
          <p:nvSpPr>
            <p:cNvPr id="38" name="Oval 37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TextBox 38" descr="Number 4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sp>
        <p:nvSpPr>
          <p:cNvPr id="40" name="Content Placeholder 17"/>
          <p:cNvSpPr txBox="1">
            <a:spLocks/>
          </p:cNvSpPr>
          <p:nvPr/>
        </p:nvSpPr>
        <p:spPr>
          <a:xfrm>
            <a:off x="1188729" y="5475327"/>
            <a:ext cx="4504252" cy="563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2000"/>
              </a:spcAft>
              <a:buNone/>
              <a:defRPr/>
            </a:pPr>
            <a:r>
              <a:rPr lang="en-US" sz="18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Credits may be “</a:t>
            </a:r>
            <a:r>
              <a:rPr lang="en-US" sz="18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banked </a:t>
            </a:r>
            <a:r>
              <a:rPr lang="en-US" sz="18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 to use in future academic years</a:t>
            </a:r>
            <a:endParaRPr lang="en-US" sz="18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554" y="2692082"/>
            <a:ext cx="5777576" cy="306501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53836" y="1167512"/>
            <a:ext cx="11126167" cy="86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the college credits earned in High School (College Now and AP classes) count toward the thirty (30) credit requirement?</a:t>
            </a:r>
          </a:p>
        </p:txBody>
      </p:sp>
    </p:spTree>
    <p:extLst>
      <p:ext uri="{BB962C8B-B14F-4D97-AF65-F5344CB8AC3E}">
        <p14:creationId xmlns:p14="http://schemas.microsoft.com/office/powerpoint/2010/main" val="71978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108_Welcome to Powerpoint 2016_CLR_v2" id="{CAB9082A-965C-42BE-8170-C940D3319B60}" vid="{82B84162-888A-4FD2-BEC9-B29B6DB2C7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8a52e8c320b9a064ae3583ae3861c9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8020cb39231a0945110f9cd888b521a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0072C5-DDE0-4258-BA7A-4D4B80DFA632}">
  <ds:schemaRefs>
    <ds:schemaRef ds:uri="http://www.w3.org/XML/1998/namespace"/>
    <ds:schemaRef ds:uri="http://purl.org/dc/terms/"/>
    <ds:schemaRef ds:uri="http://schemas.microsoft.com/office/2006/documentManagement/types"/>
    <ds:schemaRef ds:uri="16c05727-aa75-4e4a-9b5f-8a80a1165891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7EE8C63A-4744-4DE4-BB49-0FF0B5375C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7FC771-7DFE-49DA-B577-71181BFBCB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Welcome to PowerPoint</Template>
  <TotalTime>0</TotalTime>
  <Words>1223</Words>
  <Application>Microsoft Office PowerPoint</Application>
  <PresentationFormat>Widescreen</PresentationFormat>
  <Paragraphs>200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Segoe UI</vt:lpstr>
      <vt:lpstr>Segoe UI Light</vt:lpstr>
      <vt:lpstr>Segoe UI Semibold</vt:lpstr>
      <vt:lpstr>SimHei</vt:lpstr>
      <vt:lpstr>Symbol</vt:lpstr>
      <vt:lpstr>Times New Roman</vt:lpstr>
      <vt:lpstr>Wingdings</vt:lpstr>
      <vt:lpstr>WelcomeDoc</vt:lpstr>
      <vt:lpstr>York College Excelsior Scholarship  Workshop </vt:lpstr>
      <vt:lpstr>Excelsior Scholars </vt:lpstr>
      <vt:lpstr>Workshop Agenda</vt:lpstr>
      <vt:lpstr>LEARNING OBJECTIVES</vt:lpstr>
      <vt:lpstr>Overview of Excelsior Scholarship - HESC</vt:lpstr>
      <vt:lpstr>Overview of Excelsior Scholarship - HESC</vt:lpstr>
      <vt:lpstr>Overview of Excelsior Scholarship - HESC</vt:lpstr>
      <vt:lpstr>Overview of Excelsior Scholarship - HESC</vt:lpstr>
      <vt:lpstr>Overview of Excelsior Scholarship - HESC</vt:lpstr>
      <vt:lpstr>Overview of Excelsior Scholarship - HESC</vt:lpstr>
      <vt:lpstr>Overview of Excelsior Scholarship - HESC</vt:lpstr>
      <vt:lpstr>Excelsior Scholarship – York College</vt:lpstr>
      <vt:lpstr>How do You Maintain Eligibility?</vt:lpstr>
      <vt:lpstr>How do you maintain eligibility?</vt:lpstr>
      <vt:lpstr>How do you maintain eligibility?</vt:lpstr>
      <vt:lpstr>Review</vt:lpstr>
      <vt:lpstr>Connect and Communicate</vt:lpstr>
      <vt:lpstr>Completion Coaching Sessions</vt:lpstr>
      <vt:lpstr>Find out more about:</vt:lpstr>
      <vt:lpstr>PowerPoint Presentation</vt:lpstr>
      <vt:lpstr>Excelsior Scholarship Evaluation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2020-01-29T21:45:28Z</dcterms:created>
  <dcterms:modified xsi:type="dcterms:W3CDTF">2021-01-16T14:19:02Z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