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2" r:id="rId1"/>
  </p:sldMasterIdLst>
  <p:sldIdLst>
    <p:sldId id="256" r:id="rId2"/>
    <p:sldId id="295" r:id="rId3"/>
    <p:sldId id="262" r:id="rId4"/>
    <p:sldId id="260" r:id="rId5"/>
    <p:sldId id="275" r:id="rId6"/>
    <p:sldId id="277" r:id="rId7"/>
    <p:sldId id="257" r:id="rId8"/>
    <p:sldId id="276" r:id="rId9"/>
    <p:sldId id="261" r:id="rId10"/>
    <p:sldId id="265" r:id="rId11"/>
    <p:sldId id="280" r:id="rId12"/>
    <p:sldId id="293" r:id="rId13"/>
    <p:sldId id="292" r:id="rId14"/>
    <p:sldId id="266" r:id="rId15"/>
    <p:sldId id="267" r:id="rId16"/>
    <p:sldId id="268" r:id="rId17"/>
    <p:sldId id="269" r:id="rId18"/>
    <p:sldId id="287" r:id="rId19"/>
    <p:sldId id="270" r:id="rId20"/>
    <p:sldId id="271" r:id="rId21"/>
    <p:sldId id="272" r:id="rId22"/>
    <p:sldId id="273" r:id="rId23"/>
    <p:sldId id="274" r:id="rId24"/>
    <p:sldId id="281" r:id="rId25"/>
    <p:sldId id="282" r:id="rId26"/>
    <p:sldId id="283" r:id="rId27"/>
    <p:sldId id="285" r:id="rId28"/>
    <p:sldId id="284" r:id="rId29"/>
    <p:sldId id="286" r:id="rId30"/>
    <p:sldId id="288" r:id="rId31"/>
    <p:sldId id="291" r:id="rId32"/>
    <p:sldId id="289" r:id="rId33"/>
    <p:sldId id="278" r:id="rId34"/>
    <p:sldId id="279" r:id="rId35"/>
    <p:sldId id="29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94606" autoAdjust="0"/>
  </p:normalViewPr>
  <p:slideViewPr>
    <p:cSldViewPr>
      <p:cViewPr>
        <p:scale>
          <a:sx n="90" d="100"/>
          <a:sy n="90" d="100"/>
        </p:scale>
        <p:origin x="-2160" y="-4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3" y="3810001"/>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1"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1"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 y="3675528"/>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1"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8"/>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425FD415-D190-43A4-9A32-16A3FC72115B}" type="datetimeFigureOut">
              <a:rPr lang="en-US" smtClean="0"/>
              <a:t>8/27/2018</a:t>
            </a:fld>
            <a:endParaRPr lang="en-US" dirty="0"/>
          </a:p>
        </p:txBody>
      </p:sp>
      <p:sp>
        <p:nvSpPr>
          <p:cNvPr id="17" name="Footer Placeholder 16"/>
          <p:cNvSpPr>
            <a:spLocks noGrp="1"/>
          </p:cNvSpPr>
          <p:nvPr>
            <p:ph type="ftr" sz="quarter" idx="11"/>
          </p:nvPr>
        </p:nvSpPr>
        <p:spPr>
          <a:xfrm>
            <a:off x="5410200" y="4205288"/>
            <a:ext cx="1295400" cy="457200"/>
          </a:xfrm>
        </p:spPr>
        <p:txBody>
          <a:bodyPr/>
          <a:lstStyle/>
          <a:p>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24F333E-7CA2-440C-B926-4A4232377A34}"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6"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425FD415-D190-43A4-9A32-16A3FC72115B}" type="datetimeFigureOut">
              <a:rPr lang="en-US" smtClean="0"/>
              <a:t>8/27/2018</a:t>
            </a:fld>
            <a:endParaRPr lang="en-US" dirty="0"/>
          </a:p>
        </p:txBody>
      </p:sp>
      <p:sp>
        <p:nvSpPr>
          <p:cNvPr id="27" name="Slide Number Placeholder 26"/>
          <p:cNvSpPr>
            <a:spLocks noGrp="1"/>
          </p:cNvSpPr>
          <p:nvPr>
            <p:ph type="sldNum" sz="quarter" idx="11"/>
          </p:nvPr>
        </p:nvSpPr>
        <p:spPr/>
        <p:txBody>
          <a:bodyPr rtlCol="0"/>
          <a:lstStyle/>
          <a:p>
            <a:fld id="{F24F333E-7CA2-440C-B926-4A4232377A34}" type="slidenum">
              <a:rPr lang="en-US" smtClean="0"/>
              <a:t>‹#›</a:t>
            </a:fld>
            <a:endParaRPr lang="en-US" dirty="0"/>
          </a:p>
        </p:txBody>
      </p:sp>
      <p:sp>
        <p:nvSpPr>
          <p:cNvPr id="28" name="Footer Placeholder 27"/>
          <p:cNvSpPr>
            <a:spLocks noGrp="1"/>
          </p:cNvSpPr>
          <p:nvPr>
            <p:ph type="ftr" sz="quarter" idx="12"/>
          </p:nvPr>
        </p:nvSpPr>
        <p:spPr/>
        <p:txBody>
          <a:bodyPr rtlCol="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425FD415-D190-43A4-9A32-16A3FC72115B}" type="datetimeFigureOut">
              <a:rPr lang="en-US" smtClean="0"/>
              <a:t>8/27/2018</a:t>
            </a:fld>
            <a:endParaRPr lang="en-US" dirty="0"/>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F24F333E-7CA2-440C-B926-4A4232377A3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5" y="1109161"/>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088443" y="3274309"/>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25FD415-D190-43A4-9A32-16A3FC72115B}"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24F333E-7CA2-440C-B926-4A4232377A3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1" y="308277"/>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3" y="360247"/>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1" y="440113"/>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7"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5" y="-2001"/>
            <a:ext cx="57627"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25FD415-D190-43A4-9A32-16A3FC72115B}" type="datetimeFigureOut">
              <a:rPr lang="en-US" smtClean="0"/>
              <a:t>8/27/2018</a:t>
            </a:fld>
            <a:endParaRPr lang="en-US"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24F333E-7CA2-440C-B926-4A4232377A3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rk.cuny.edu/registrar/transcript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rk.cuny.edu/academics/advisemen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york.cuny.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p:txBody>
          <a:bodyPr>
            <a:normAutofit/>
          </a:bodyPr>
          <a:lstStyle/>
          <a:p>
            <a:r>
              <a:rPr lang="en-US" dirty="0" smtClean="0"/>
              <a:t>DegreeWorks 100</a:t>
            </a:r>
            <a:endParaRPr lang="en-US" dirty="0"/>
          </a:p>
        </p:txBody>
      </p:sp>
      <p:sp>
        <p:nvSpPr>
          <p:cNvPr id="43" name="Subtitle 42"/>
          <p:cNvSpPr>
            <a:spLocks noGrp="1"/>
          </p:cNvSpPr>
          <p:nvPr>
            <p:ph type="subTitle" idx="1"/>
          </p:nvPr>
        </p:nvSpPr>
        <p:spPr>
          <a:xfrm>
            <a:off x="457200" y="3899938"/>
            <a:ext cx="4953000" cy="2653262"/>
          </a:xfrm>
        </p:spPr>
        <p:txBody>
          <a:bodyPr>
            <a:normAutofit lnSpcReduction="10000"/>
          </a:bodyPr>
          <a:lstStyle/>
          <a:p>
            <a:r>
              <a:rPr lang="en-US" dirty="0" smtClean="0"/>
              <a:t>Online Advisement System Audit</a:t>
            </a:r>
          </a:p>
          <a:p>
            <a:endParaRPr lang="en-US" dirty="0"/>
          </a:p>
          <a:p>
            <a:endParaRPr lang="en-US" dirty="0" smtClean="0"/>
          </a:p>
          <a:p>
            <a:endParaRPr lang="en-US" dirty="0"/>
          </a:p>
          <a:p>
            <a:endParaRPr lang="en-US" dirty="0" smtClean="0"/>
          </a:p>
          <a:p>
            <a:endParaRPr lang="en-US" dirty="0" smtClean="0"/>
          </a:p>
          <a:p>
            <a:endParaRPr lang="en-US" sz="1000" dirty="0" smtClean="0"/>
          </a:p>
          <a:p>
            <a:r>
              <a:rPr lang="en-US" sz="1000" dirty="0" smtClean="0"/>
              <a:t>August 2018</a:t>
            </a:r>
          </a:p>
          <a:p>
            <a:endParaRPr lang="en-US" dirty="0"/>
          </a:p>
        </p:txBody>
      </p:sp>
      <p:sp>
        <p:nvSpPr>
          <p:cNvPr id="5" name="Subtitle 42"/>
          <p:cNvSpPr txBox="1">
            <a:spLocks/>
          </p:cNvSpPr>
          <p:nvPr/>
        </p:nvSpPr>
        <p:spPr>
          <a:xfrm>
            <a:off x="4343400" y="4953000"/>
            <a:ext cx="4191000" cy="1600200"/>
          </a:xfrm>
          <a:prstGeom prst="rect">
            <a:avLst/>
          </a:prstGeom>
        </p:spPr>
        <p:txBody>
          <a:bodyPr vert="horz">
            <a:normAutofit/>
          </a:bodyPr>
          <a:lstStyle>
            <a:lvl1pPr marL="64008" indent="0" algn="l"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endParaRPr lang="en-US" dirty="0" smtClean="0"/>
          </a:p>
          <a:p>
            <a:endParaRPr lang="en-US" dirty="0" smtClean="0"/>
          </a:p>
          <a:p>
            <a:endParaRPr lang="en-US" dirty="0" smtClean="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1336" y="5029200"/>
            <a:ext cx="3026864" cy="1293961"/>
          </a:xfrm>
          <a:prstGeom prst="rect">
            <a:avLst/>
          </a:prstGeom>
        </p:spPr>
      </p:pic>
    </p:spTree>
    <p:extLst>
      <p:ext uri="{BB962C8B-B14F-4D97-AF65-F5344CB8AC3E}">
        <p14:creationId xmlns:p14="http://schemas.microsoft.com/office/powerpoint/2010/main" val="87227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CUNY Skills Assessment Requirements</a:t>
            </a:r>
            <a:endParaRPr lang="en-US" dirty="0"/>
          </a:p>
        </p:txBody>
      </p:sp>
      <p:sp>
        <p:nvSpPr>
          <p:cNvPr id="3" name="Content Placeholder 2"/>
          <p:cNvSpPr>
            <a:spLocks noGrp="1"/>
          </p:cNvSpPr>
          <p:nvPr>
            <p:ph idx="1"/>
          </p:nvPr>
        </p:nvSpPr>
        <p:spPr>
          <a:xfrm>
            <a:off x="457200" y="2249424"/>
            <a:ext cx="8229600" cy="2627376"/>
          </a:xfrm>
        </p:spPr>
        <p:txBody>
          <a:bodyPr/>
          <a:lstStyle/>
          <a:p>
            <a:r>
              <a:rPr lang="en-US" sz="2400" dirty="0" smtClean="0"/>
              <a:t>Math, Reading and Writing Assessments should be completed upon acceptance to York</a:t>
            </a:r>
          </a:p>
          <a:p>
            <a:pPr marL="109728" indent="0">
              <a:buNone/>
            </a:pPr>
            <a:endParaRPr lang="en-US" sz="2400" dirty="0"/>
          </a:p>
          <a:p>
            <a:r>
              <a:rPr lang="en-US" sz="2400" dirty="0" smtClean="0"/>
              <a:t>If any of these areas are not completed, meet with an Academic Advisor (AC-2C01 </a:t>
            </a:r>
            <a:r>
              <a:rPr lang="en-US" sz="2400" dirty="0" smtClean="0">
                <a:solidFill>
                  <a:srgbClr val="FF0000"/>
                </a:solidFill>
              </a:rPr>
              <a:t>|</a:t>
            </a:r>
            <a:r>
              <a:rPr lang="en-US" sz="2400" dirty="0" smtClean="0"/>
              <a:t> 718-262-2280) or the Testing Office (AC-1G05 </a:t>
            </a:r>
            <a:r>
              <a:rPr lang="en-US" sz="2400" dirty="0" smtClean="0">
                <a:solidFill>
                  <a:srgbClr val="FF0000"/>
                </a:solidFill>
              </a:rPr>
              <a:t>|</a:t>
            </a:r>
            <a:r>
              <a:rPr lang="en-US" sz="2400" dirty="0" smtClean="0"/>
              <a:t> 718-262-2012)</a:t>
            </a:r>
          </a:p>
        </p:txBody>
      </p:sp>
      <p:pic>
        <p:nvPicPr>
          <p:cNvPr id="5123" name="Picture 3" descr="C:\Users\jchin2\Desktop\DGW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33544"/>
            <a:ext cx="7421563"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97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Credits Required vs. Credits Applied</a:t>
            </a:r>
            <a:endParaRPr lang="en-US" dirty="0"/>
          </a:p>
        </p:txBody>
      </p:sp>
      <p:sp>
        <p:nvSpPr>
          <p:cNvPr id="3" name="Content Placeholder 2"/>
          <p:cNvSpPr>
            <a:spLocks noGrp="1"/>
          </p:cNvSpPr>
          <p:nvPr>
            <p:ph idx="1"/>
          </p:nvPr>
        </p:nvSpPr>
        <p:spPr/>
        <p:txBody>
          <a:bodyPr>
            <a:noAutofit/>
          </a:bodyPr>
          <a:lstStyle/>
          <a:p>
            <a:r>
              <a:rPr lang="en-US" sz="2400" i="1" dirty="0" smtClean="0"/>
              <a:t>Credits Required</a:t>
            </a:r>
            <a:r>
              <a:rPr lang="en-US" sz="2400" dirty="0" smtClean="0"/>
              <a:t>: Minimum number of credits needed to fulfill each area of your degree</a:t>
            </a:r>
          </a:p>
          <a:p>
            <a:r>
              <a:rPr lang="en-US" sz="2400" i="1" dirty="0" smtClean="0"/>
              <a:t>Credits Applied</a:t>
            </a:r>
            <a:r>
              <a:rPr lang="en-US" sz="2400" dirty="0" smtClean="0"/>
              <a:t>: Sum of credits completed and in progress towards your degree requirements</a:t>
            </a:r>
          </a:p>
          <a:p>
            <a:r>
              <a:rPr lang="en-US" sz="2400" dirty="0" smtClean="0"/>
              <a:t>Credits Required and Credits Applied can be found in multiple areas of your audit</a:t>
            </a:r>
          </a:p>
        </p:txBody>
      </p:sp>
      <p:pic>
        <p:nvPicPr>
          <p:cNvPr id="20485" name="Picture 5" descr="C:\Users\jchin2\Desktop\DGW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4953000"/>
            <a:ext cx="6402388"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sers\jchin2\Desktop\DGw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5791200"/>
            <a:ext cx="6411913"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368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Grade Point Average (GPA)</a:t>
            </a:r>
            <a:endParaRPr lang="en-US" dirty="0"/>
          </a:p>
        </p:txBody>
      </p:sp>
      <p:sp>
        <p:nvSpPr>
          <p:cNvPr id="3" name="Content Placeholder 2"/>
          <p:cNvSpPr>
            <a:spLocks noGrp="1"/>
          </p:cNvSpPr>
          <p:nvPr>
            <p:ph idx="1"/>
          </p:nvPr>
        </p:nvSpPr>
        <p:spPr/>
        <p:txBody>
          <a:bodyPr>
            <a:normAutofit/>
          </a:bodyPr>
          <a:lstStyle/>
          <a:p>
            <a:r>
              <a:rPr lang="en-US" sz="2400" dirty="0" smtClean="0"/>
              <a:t>Cumulative GPA: average value of accumulated final grades earned in courses over time</a:t>
            </a:r>
          </a:p>
          <a:p>
            <a:r>
              <a:rPr lang="en-US" sz="2400" dirty="0" smtClean="0"/>
              <a:t>Major GPA: average value of accumulated final grades earned only in the coursework required for your academic major</a:t>
            </a:r>
          </a:p>
        </p:txBody>
      </p:sp>
      <p:pic>
        <p:nvPicPr>
          <p:cNvPr id="22530" name="Picture 2" descr="C:\Users\jchin2\Desktop\DGW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22" y="4648200"/>
            <a:ext cx="6402387" cy="3810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jchin2\Desktop\DGw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822" y="5486400"/>
            <a:ext cx="6411912"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964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685800"/>
            <a:ext cx="8229600" cy="1066800"/>
          </a:xfrm>
        </p:spPr>
        <p:txBody>
          <a:bodyPr/>
          <a:lstStyle/>
          <a:p>
            <a:r>
              <a:rPr lang="en-US" dirty="0" smtClean="0"/>
              <a:t>Writing Intensive Requirements</a:t>
            </a:r>
            <a:endParaRPr lang="en-US" dirty="0"/>
          </a:p>
        </p:txBody>
      </p:sp>
      <p:sp>
        <p:nvSpPr>
          <p:cNvPr id="3" name="Content Placeholder 2"/>
          <p:cNvSpPr>
            <a:spLocks noGrp="1"/>
          </p:cNvSpPr>
          <p:nvPr>
            <p:ph idx="1"/>
          </p:nvPr>
        </p:nvSpPr>
        <p:spPr>
          <a:xfrm>
            <a:off x="457200" y="1600200"/>
            <a:ext cx="8229600" cy="2895600"/>
          </a:xfrm>
        </p:spPr>
        <p:txBody>
          <a:bodyPr>
            <a:normAutofit/>
          </a:bodyPr>
          <a:lstStyle/>
          <a:p>
            <a:r>
              <a:rPr lang="en-US" sz="2400" dirty="0" smtClean="0"/>
              <a:t>All students are required to complete 3 Writing Intensive courses*:</a:t>
            </a:r>
          </a:p>
          <a:p>
            <a:pPr lvl="1">
              <a:buClr>
                <a:srgbClr val="FF0000"/>
              </a:buClr>
            </a:pPr>
            <a:r>
              <a:rPr lang="en-US" sz="2400" dirty="0" smtClean="0">
                <a:solidFill>
                  <a:schemeClr val="tx1"/>
                </a:solidFill>
              </a:rPr>
              <a:t>2 Lower Division (100-200 level) writing intensive courses, in any discipline</a:t>
            </a:r>
          </a:p>
          <a:p>
            <a:pPr lvl="1">
              <a:buClr>
                <a:srgbClr val="FF0000"/>
              </a:buClr>
            </a:pPr>
            <a:r>
              <a:rPr lang="en-US" sz="2400" dirty="0" smtClean="0">
                <a:solidFill>
                  <a:schemeClr val="tx1"/>
                </a:solidFill>
              </a:rPr>
              <a:t>1 Upper Division (300 level or above) writing intensive course; usually in your  major</a:t>
            </a:r>
          </a:p>
          <a:p>
            <a:r>
              <a:rPr lang="en-US" sz="2400" dirty="0" smtClean="0"/>
              <a:t>Only the lower division requirement appear in this area</a:t>
            </a:r>
          </a:p>
        </p:txBody>
      </p:sp>
      <p:pic>
        <p:nvPicPr>
          <p:cNvPr id="16386" name="Picture 2" descr="C:\Users\jchin2\Desktop\DGW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58" y="4724400"/>
            <a:ext cx="8667750" cy="87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495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r>
              <a:rPr lang="en-US" sz="3300" dirty="0" smtClean="0"/>
              <a:t>Pathways General Education Requirements</a:t>
            </a:r>
            <a:endParaRPr lang="en-US" sz="3300" dirty="0"/>
          </a:p>
        </p:txBody>
      </p:sp>
      <p:sp>
        <p:nvSpPr>
          <p:cNvPr id="3" name="Content Placeholder 2"/>
          <p:cNvSpPr>
            <a:spLocks noGrp="1"/>
          </p:cNvSpPr>
          <p:nvPr>
            <p:ph idx="1"/>
          </p:nvPr>
        </p:nvSpPr>
        <p:spPr>
          <a:xfrm>
            <a:off x="457200" y="1600200"/>
            <a:ext cx="8229600" cy="1066800"/>
          </a:xfrm>
        </p:spPr>
        <p:txBody>
          <a:bodyPr>
            <a:normAutofit/>
          </a:bodyPr>
          <a:lstStyle/>
          <a:p>
            <a:r>
              <a:rPr lang="en-US" sz="2000" dirty="0" smtClean="0"/>
              <a:t>Also know as Common Core – Required and Flexible Core</a:t>
            </a:r>
          </a:p>
          <a:p>
            <a:r>
              <a:rPr lang="en-US" sz="2000" dirty="0" smtClean="0"/>
              <a:t>Academic Year indicates matriculation or year of admission</a:t>
            </a:r>
            <a:endParaRPr lang="en-US" sz="2000" dirty="0"/>
          </a:p>
        </p:txBody>
      </p:sp>
      <p:pic>
        <p:nvPicPr>
          <p:cNvPr id="8194" name="Picture 2" descr="C:\Users\jchin2\Desktop\DGW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8222152" cy="390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32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dirty="0" smtClean="0"/>
              <a:t>College Option Requirements</a:t>
            </a:r>
            <a:endParaRPr lang="en-US" dirty="0"/>
          </a:p>
        </p:txBody>
      </p:sp>
      <p:sp>
        <p:nvSpPr>
          <p:cNvPr id="3" name="Content Placeholder 2"/>
          <p:cNvSpPr>
            <a:spLocks noGrp="1"/>
          </p:cNvSpPr>
          <p:nvPr>
            <p:ph idx="1"/>
          </p:nvPr>
        </p:nvSpPr>
        <p:spPr>
          <a:xfrm>
            <a:off x="457200" y="1295400"/>
            <a:ext cx="8229600" cy="3480835"/>
          </a:xfrm>
        </p:spPr>
        <p:txBody>
          <a:bodyPr>
            <a:noAutofit/>
          </a:bodyPr>
          <a:lstStyle/>
          <a:p>
            <a:pPr lvl="0"/>
            <a:r>
              <a:rPr lang="en-US" sz="1500" b="1" dirty="0"/>
              <a:t>12 Credits</a:t>
            </a:r>
            <a:r>
              <a:rPr lang="en-US" sz="1500" dirty="0"/>
              <a:t>: </a:t>
            </a:r>
            <a:r>
              <a:rPr lang="en-US" sz="1500" dirty="0" smtClean="0"/>
              <a:t>For native students, transfers with 30 or fewer credits from a 2 year College, and transfers from any baccalaureate program without a degree</a:t>
            </a:r>
          </a:p>
          <a:p>
            <a:pPr lvl="1">
              <a:buClr>
                <a:srgbClr val="FF0000"/>
              </a:buClr>
            </a:pPr>
            <a:r>
              <a:rPr lang="en-US" sz="1500" i="1" dirty="0" smtClean="0">
                <a:solidFill>
                  <a:schemeClr val="tx1"/>
                </a:solidFill>
              </a:rPr>
              <a:t>6 credits of foreign language*, HE 111 (3 credits), and 3 credits of either Writing Intensive (WI) (200-level or higher)  or Writing 300-level  (not WI) </a:t>
            </a:r>
          </a:p>
          <a:p>
            <a:r>
              <a:rPr lang="en-US" sz="1500" b="1" dirty="0" smtClean="0"/>
              <a:t>9 Credits</a:t>
            </a:r>
            <a:r>
              <a:rPr lang="en-US" sz="1500" dirty="0" smtClean="0"/>
              <a:t>: For students who enter York College with more than 30 credits, but without an Associate’s Degree from a 2-year College</a:t>
            </a:r>
          </a:p>
          <a:p>
            <a:pPr lvl="1">
              <a:buClr>
                <a:srgbClr val="FF0000"/>
              </a:buClr>
            </a:pPr>
            <a:r>
              <a:rPr lang="en-US" sz="1500" i="1" dirty="0" smtClean="0">
                <a:solidFill>
                  <a:schemeClr val="tx1"/>
                </a:solidFill>
              </a:rPr>
              <a:t>6 </a:t>
            </a:r>
            <a:r>
              <a:rPr lang="en-US" sz="1500" i="1" dirty="0">
                <a:solidFill>
                  <a:schemeClr val="tx1"/>
                </a:solidFill>
              </a:rPr>
              <a:t>credits of foreign </a:t>
            </a:r>
            <a:r>
              <a:rPr lang="en-US" sz="1500" i="1" dirty="0" smtClean="0">
                <a:solidFill>
                  <a:schemeClr val="tx1"/>
                </a:solidFill>
              </a:rPr>
              <a:t>language* </a:t>
            </a:r>
            <a:r>
              <a:rPr lang="en-US" sz="1500" i="1" dirty="0">
                <a:solidFill>
                  <a:schemeClr val="tx1"/>
                </a:solidFill>
              </a:rPr>
              <a:t>and 3 credits of either Writing Intensive (WI) (200-level or higher)  or Writing 300-level  (not WI) </a:t>
            </a:r>
            <a:endParaRPr lang="en-US" sz="1500" i="1" dirty="0" smtClean="0">
              <a:solidFill>
                <a:schemeClr val="tx1"/>
              </a:solidFill>
            </a:endParaRPr>
          </a:p>
          <a:p>
            <a:r>
              <a:rPr lang="en-US" sz="1500" b="1" dirty="0" smtClean="0"/>
              <a:t>6 Credits</a:t>
            </a:r>
            <a:r>
              <a:rPr lang="en-US" sz="1500" dirty="0" smtClean="0"/>
              <a:t>: For students who enter York College with an Associate’s Degree  -  AA, AS, AAS</a:t>
            </a:r>
          </a:p>
          <a:p>
            <a:pPr lvl="1">
              <a:buClr>
                <a:srgbClr val="FF0000"/>
              </a:buClr>
            </a:pPr>
            <a:r>
              <a:rPr lang="en-US" sz="1500" i="1" dirty="0" smtClean="0">
                <a:solidFill>
                  <a:schemeClr val="tx1"/>
                </a:solidFill>
              </a:rPr>
              <a:t>2 </a:t>
            </a:r>
            <a:r>
              <a:rPr lang="en-US" sz="1500" i="1" dirty="0">
                <a:solidFill>
                  <a:schemeClr val="tx1"/>
                </a:solidFill>
              </a:rPr>
              <a:t>courses of either 2 Writing Intensive (WI) (200-level or higher)  or Writing 300-level  (not WI) and 1 Writing Intensive (WI) course at the 200-level or above</a:t>
            </a:r>
          </a:p>
          <a:p>
            <a:pPr lvl="0"/>
            <a:r>
              <a:rPr lang="en-US" sz="1500" dirty="0" smtClean="0"/>
              <a:t>Students with a prior Bachelor’s Degree are exempt from all College Options.</a:t>
            </a:r>
          </a:p>
          <a:p>
            <a:pPr marL="109728" lvl="0" indent="0" algn="r">
              <a:buNone/>
            </a:pPr>
            <a:r>
              <a:rPr lang="en-US" sz="1500" dirty="0" smtClean="0"/>
              <a:t>* Foreign Language courses must be in the same language.</a:t>
            </a:r>
          </a:p>
        </p:txBody>
      </p:sp>
      <p:pic>
        <p:nvPicPr>
          <p:cNvPr id="9218" name="Picture 2" descr="C:\Users\jchin2\Desktop\DGW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24400"/>
            <a:ext cx="8001000" cy="191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91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Major/Minor Requirements</a:t>
            </a:r>
            <a:endParaRPr lang="en-US" dirty="0"/>
          </a:p>
        </p:txBody>
      </p:sp>
      <p:sp>
        <p:nvSpPr>
          <p:cNvPr id="3" name="Content Placeholder 2"/>
          <p:cNvSpPr>
            <a:spLocks noGrp="1"/>
          </p:cNvSpPr>
          <p:nvPr>
            <p:ph idx="1"/>
          </p:nvPr>
        </p:nvSpPr>
        <p:spPr>
          <a:xfrm>
            <a:off x="457200" y="1600200"/>
            <a:ext cx="8229600" cy="1371600"/>
          </a:xfrm>
        </p:spPr>
        <p:txBody>
          <a:bodyPr>
            <a:normAutofit/>
          </a:bodyPr>
          <a:lstStyle/>
          <a:p>
            <a:r>
              <a:rPr lang="en-US" sz="2000" dirty="0" smtClean="0"/>
              <a:t>Academic Year can be different from the year you matriculated</a:t>
            </a:r>
          </a:p>
          <a:p>
            <a:r>
              <a:rPr lang="en-US" sz="2000" dirty="0" smtClean="0"/>
              <a:t>Based on the academic year you declared your major</a:t>
            </a:r>
          </a:p>
          <a:p>
            <a:r>
              <a:rPr lang="en-US" sz="2000" dirty="0" smtClean="0"/>
              <a:t>Check with your advisor if you need clarification</a:t>
            </a:r>
            <a:endParaRPr lang="en-US" sz="2000" dirty="0"/>
          </a:p>
        </p:txBody>
      </p:sp>
      <p:pic>
        <p:nvPicPr>
          <p:cNvPr id="10242" name="Picture 2" descr="C:\Users\jchin2\Desktop\DGW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74" y="2743200"/>
            <a:ext cx="7365303" cy="394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68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dirty="0" smtClean="0"/>
              <a:t>Elective Classes Allowed</a:t>
            </a:r>
            <a:endParaRPr lang="en-US" dirty="0"/>
          </a:p>
        </p:txBody>
      </p:sp>
      <p:sp>
        <p:nvSpPr>
          <p:cNvPr id="3" name="Content Placeholder 2"/>
          <p:cNvSpPr>
            <a:spLocks noGrp="1"/>
          </p:cNvSpPr>
          <p:nvPr>
            <p:ph idx="1"/>
          </p:nvPr>
        </p:nvSpPr>
        <p:spPr>
          <a:xfrm>
            <a:off x="457200" y="1371600"/>
            <a:ext cx="8229600" cy="1447800"/>
          </a:xfrm>
        </p:spPr>
        <p:txBody>
          <a:bodyPr>
            <a:noAutofit/>
          </a:bodyPr>
          <a:lstStyle/>
          <a:p>
            <a:r>
              <a:rPr lang="en-US" sz="2200" dirty="0" smtClean="0"/>
              <a:t>Also known as Free Electives</a:t>
            </a:r>
          </a:p>
          <a:p>
            <a:r>
              <a:rPr lang="en-US" sz="2200" dirty="0" smtClean="0"/>
              <a:t>Elective Classes are classes that are added to the 120 credits you need to graduate</a:t>
            </a:r>
          </a:p>
          <a:p>
            <a:r>
              <a:rPr lang="en-US" sz="2200" dirty="0" smtClean="0"/>
              <a:t>Elective Classes can be from any discipline</a:t>
            </a:r>
          </a:p>
        </p:txBody>
      </p:sp>
      <p:pic>
        <p:nvPicPr>
          <p:cNvPr id="6147" name="Picture 3" descr="C:\Users\jchin2\Desktop\DGW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71800"/>
            <a:ext cx="7086600" cy="351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090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Electives Classes Not Allowed</a:t>
            </a:r>
            <a:endParaRPr lang="en-US" dirty="0"/>
          </a:p>
        </p:txBody>
      </p:sp>
      <p:sp>
        <p:nvSpPr>
          <p:cNvPr id="3" name="Content Placeholder 2"/>
          <p:cNvSpPr>
            <a:spLocks noGrp="1"/>
          </p:cNvSpPr>
          <p:nvPr>
            <p:ph idx="1"/>
          </p:nvPr>
        </p:nvSpPr>
        <p:spPr>
          <a:xfrm>
            <a:off x="457200" y="1600200"/>
            <a:ext cx="8229600" cy="4325112"/>
          </a:xfrm>
        </p:spPr>
        <p:txBody>
          <a:bodyPr>
            <a:normAutofit/>
          </a:bodyPr>
          <a:lstStyle/>
          <a:p>
            <a:r>
              <a:rPr lang="en-US" sz="2400" dirty="0" smtClean="0"/>
              <a:t>Electives Classes still count towards your degree and total credit count</a:t>
            </a:r>
          </a:p>
          <a:p>
            <a:r>
              <a:rPr lang="en-US" sz="2400" dirty="0" smtClean="0"/>
              <a:t>Courses that exceed the number of credits for Elective Classes Allowed or do not apply to any requirement will  fall down to this section</a:t>
            </a:r>
          </a:p>
          <a:p>
            <a:r>
              <a:rPr lang="en-US" sz="2400" dirty="0" smtClean="0"/>
              <a:t>Courses that appear in this area can affect a student’s financial aid eligibility</a:t>
            </a:r>
          </a:p>
        </p:txBody>
      </p:sp>
      <p:pic>
        <p:nvPicPr>
          <p:cNvPr id="21506" name="Picture 2" descr="C:\Users\jchin2\Desktop\DGW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0"/>
            <a:ext cx="6440488"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63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Grades</a:t>
            </a:r>
            <a:endParaRPr lang="en-US" dirty="0"/>
          </a:p>
        </p:txBody>
      </p:sp>
      <p:sp>
        <p:nvSpPr>
          <p:cNvPr id="3" name="Content Placeholder 2"/>
          <p:cNvSpPr>
            <a:spLocks noGrp="1"/>
          </p:cNvSpPr>
          <p:nvPr>
            <p:ph idx="1"/>
          </p:nvPr>
        </p:nvSpPr>
        <p:spPr>
          <a:xfrm>
            <a:off x="457200" y="2249424"/>
            <a:ext cx="8229600" cy="1179576"/>
          </a:xfrm>
        </p:spPr>
        <p:txBody>
          <a:bodyPr>
            <a:normAutofit/>
          </a:bodyPr>
          <a:lstStyle/>
          <a:p>
            <a:r>
              <a:rPr lang="en-US" sz="2600" dirty="0" smtClean="0"/>
              <a:t>Courses that were not successfully completed</a:t>
            </a:r>
          </a:p>
          <a:p>
            <a:r>
              <a:rPr lang="en-US" sz="2600" dirty="0" smtClean="0"/>
              <a:t>Grades of NC, W, WU, WD, F, FIN will appear here</a:t>
            </a:r>
            <a:endParaRPr lang="en-US" sz="2600" dirty="0"/>
          </a:p>
        </p:txBody>
      </p:sp>
      <p:pic>
        <p:nvPicPr>
          <p:cNvPr id="1027" name="Picture 3" descr="C:\Users\jchin2\Desktop\DGW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02" y="3657600"/>
            <a:ext cx="779938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93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066800"/>
          </a:xfrm>
        </p:spPr>
        <p:txBody>
          <a:bodyPr/>
          <a:lstStyle/>
          <a:p>
            <a:r>
              <a:rPr lang="en-US" dirty="0" smtClean="0"/>
              <a:t>Introduction to DegreeWorks</a:t>
            </a:r>
            <a:endParaRPr lang="en-US" dirty="0"/>
          </a:p>
        </p:txBody>
      </p:sp>
      <p:pic>
        <p:nvPicPr>
          <p:cNvPr id="4" name="UsingDegreeWorks_CUNYsOnlineDegreeAuditToo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600200"/>
            <a:ext cx="8534988" cy="4800600"/>
          </a:xfrm>
        </p:spPr>
      </p:pic>
    </p:spTree>
    <p:extLst>
      <p:ext uri="{BB962C8B-B14F-4D97-AF65-F5344CB8AC3E}">
        <p14:creationId xmlns:p14="http://schemas.microsoft.com/office/powerpoint/2010/main" val="2351507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In-Progress</a:t>
            </a:r>
            <a:endParaRPr lang="en-US" dirty="0"/>
          </a:p>
        </p:txBody>
      </p:sp>
      <p:sp>
        <p:nvSpPr>
          <p:cNvPr id="4" name="Content Placeholder 3"/>
          <p:cNvSpPr>
            <a:spLocks noGrp="1"/>
          </p:cNvSpPr>
          <p:nvPr>
            <p:ph idx="1"/>
          </p:nvPr>
        </p:nvSpPr>
        <p:spPr>
          <a:xfrm>
            <a:off x="457200" y="2249424"/>
            <a:ext cx="8229600" cy="1941576"/>
          </a:xfrm>
        </p:spPr>
        <p:txBody>
          <a:bodyPr>
            <a:normAutofit/>
          </a:bodyPr>
          <a:lstStyle/>
          <a:p>
            <a:r>
              <a:rPr lang="en-US" sz="2600" dirty="0" smtClean="0"/>
              <a:t>Summary of all the courses you are currently registered for (including future semesters)</a:t>
            </a:r>
          </a:p>
          <a:p>
            <a:r>
              <a:rPr lang="en-US" sz="2600" dirty="0"/>
              <a:t>Information from CUNYfirst will appear on your DegreeWorks audit within 48-72 hours.</a:t>
            </a:r>
          </a:p>
          <a:p>
            <a:endParaRPr lang="en-US" dirty="0" smtClean="0"/>
          </a:p>
        </p:txBody>
      </p:sp>
      <p:pic>
        <p:nvPicPr>
          <p:cNvPr id="2053" name="Picture 5" descr="C:\Users\jchin2\Desktop\DGW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91" y="4336090"/>
            <a:ext cx="7332663"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17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sp>
        <p:nvSpPr>
          <p:cNvPr id="5" name="Content Placeholder 4"/>
          <p:cNvSpPr>
            <a:spLocks noGrp="1"/>
          </p:cNvSpPr>
          <p:nvPr>
            <p:ph idx="1"/>
          </p:nvPr>
        </p:nvSpPr>
        <p:spPr>
          <a:xfrm>
            <a:off x="457200" y="2249424"/>
            <a:ext cx="8229600" cy="2017776"/>
          </a:xfrm>
        </p:spPr>
        <p:txBody>
          <a:bodyPr>
            <a:normAutofit/>
          </a:bodyPr>
          <a:lstStyle/>
          <a:p>
            <a:r>
              <a:rPr lang="en-US" sz="2600" dirty="0" smtClean="0"/>
              <a:t>Faculty and Advisors can add notes to your audit to remind you of an action item.</a:t>
            </a:r>
          </a:p>
          <a:p>
            <a:r>
              <a:rPr lang="en-US" sz="2600" dirty="0" smtClean="0"/>
              <a:t>Notes can also be a form of communication for offices on campus.</a:t>
            </a:r>
            <a:endParaRPr lang="en-US" sz="2600" dirty="0"/>
          </a:p>
        </p:txBody>
      </p:sp>
      <p:pic>
        <p:nvPicPr>
          <p:cNvPr id="3080" name="Picture 8" descr="C:\Users\jchin2\Desktop\DGW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0"/>
            <a:ext cx="7239000" cy="64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47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4" name="Content Placeholder 3"/>
          <p:cNvSpPr>
            <a:spLocks noGrp="1"/>
          </p:cNvSpPr>
          <p:nvPr>
            <p:ph idx="1"/>
          </p:nvPr>
        </p:nvSpPr>
        <p:spPr>
          <a:xfrm>
            <a:off x="457200" y="2249424"/>
            <a:ext cx="8229600" cy="1712976"/>
          </a:xfrm>
        </p:spPr>
        <p:txBody>
          <a:bodyPr>
            <a:normAutofit/>
          </a:bodyPr>
          <a:lstStyle/>
          <a:p>
            <a:r>
              <a:rPr lang="en-US" sz="2600" dirty="0" smtClean="0"/>
              <a:t>To remind students that DegreeWorks is an </a:t>
            </a:r>
            <a:r>
              <a:rPr lang="en-US" sz="2600" dirty="0"/>
              <a:t>advisement and registration </a:t>
            </a:r>
            <a:r>
              <a:rPr lang="en-US" sz="2600" dirty="0" smtClean="0"/>
              <a:t>tool</a:t>
            </a:r>
          </a:p>
          <a:p>
            <a:r>
              <a:rPr lang="en-US" sz="2600" dirty="0" smtClean="0"/>
              <a:t>It is not an official transcript</a:t>
            </a:r>
            <a:endParaRPr lang="en-US" sz="2600" dirty="0"/>
          </a:p>
        </p:txBody>
      </p:sp>
      <p:pic>
        <p:nvPicPr>
          <p:cNvPr id="4100" name="Picture 4" descr="C:\Users\jchin2\Desktop\DGW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14800"/>
            <a:ext cx="8242144" cy="135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74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What If </a:t>
            </a:r>
            <a:endParaRPr lang="en-US" dirty="0"/>
          </a:p>
        </p:txBody>
      </p:sp>
      <p:sp>
        <p:nvSpPr>
          <p:cNvPr id="3" name="Content Placeholder 2"/>
          <p:cNvSpPr>
            <a:spLocks noGrp="1"/>
          </p:cNvSpPr>
          <p:nvPr>
            <p:ph idx="1"/>
          </p:nvPr>
        </p:nvSpPr>
        <p:spPr>
          <a:xfrm>
            <a:off x="457200" y="1600200"/>
            <a:ext cx="8229600" cy="4974336"/>
          </a:xfrm>
        </p:spPr>
        <p:txBody>
          <a:bodyPr>
            <a:noAutofit/>
          </a:bodyPr>
          <a:lstStyle/>
          <a:p>
            <a:r>
              <a:rPr lang="en-US" sz="2200" dirty="0" smtClean="0"/>
              <a:t>Explore how your academic requirements might change if you were to change your major</a:t>
            </a:r>
          </a:p>
          <a:p>
            <a:r>
              <a:rPr lang="en-US" sz="2200" dirty="0" smtClean="0"/>
              <a:t>Coursework can be applied toward another major, minor, certificate or major concentration</a:t>
            </a:r>
          </a:p>
          <a:p>
            <a:r>
              <a:rPr lang="en-US" sz="2200" dirty="0" smtClean="0"/>
              <a:t>What-If audits are not saved in the DegreeWorks system</a:t>
            </a:r>
          </a:p>
          <a:p>
            <a:r>
              <a:rPr lang="en-US" sz="2200" dirty="0" smtClean="0"/>
              <a:t>What-If function does not officially declare and/change your major</a:t>
            </a:r>
          </a:p>
          <a:p>
            <a:pPr marL="109728" indent="0">
              <a:buNone/>
            </a:pPr>
            <a:endParaRPr lang="en-US" sz="2200" dirty="0" smtClean="0"/>
          </a:p>
          <a:p>
            <a:r>
              <a:rPr lang="en-US" sz="2200" dirty="0" smtClean="0"/>
              <a:t>If you would like to change your major, consult with an academic advisor (AC-2C01 </a:t>
            </a:r>
            <a:r>
              <a:rPr lang="en-US" sz="2200" dirty="0" smtClean="0">
                <a:solidFill>
                  <a:srgbClr val="FF0000"/>
                </a:solidFill>
              </a:rPr>
              <a:t>|</a:t>
            </a:r>
            <a:r>
              <a:rPr lang="en-US" sz="2200" dirty="0" smtClean="0"/>
              <a:t> 718-262-2280)</a:t>
            </a:r>
          </a:p>
          <a:p>
            <a:r>
              <a:rPr lang="en-US" sz="2200" dirty="0" smtClean="0"/>
              <a:t>If you would like to change, add, or declare a major and/or minor, visit the Office of the Registrar</a:t>
            </a:r>
          </a:p>
          <a:p>
            <a:pPr marL="109728" indent="0">
              <a:buNone/>
            </a:pPr>
            <a:r>
              <a:rPr lang="en-US" sz="2200" dirty="0"/>
              <a:t> </a:t>
            </a:r>
            <a:r>
              <a:rPr lang="en-US" sz="2200" dirty="0" smtClean="0"/>
              <a:t>   (AC-1H08 </a:t>
            </a:r>
            <a:r>
              <a:rPr lang="en-US" sz="2200" dirty="0" smtClean="0">
                <a:solidFill>
                  <a:srgbClr val="FF0000"/>
                </a:solidFill>
              </a:rPr>
              <a:t>|</a:t>
            </a:r>
            <a:r>
              <a:rPr lang="en-US" sz="2200" dirty="0" smtClean="0"/>
              <a:t> 718-262-2145).</a:t>
            </a:r>
          </a:p>
        </p:txBody>
      </p:sp>
    </p:spTree>
    <p:extLst>
      <p:ext uri="{BB962C8B-B14F-4D97-AF65-F5344CB8AC3E}">
        <p14:creationId xmlns:p14="http://schemas.microsoft.com/office/powerpoint/2010/main" val="2822635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What If </a:t>
            </a:r>
          </a:p>
        </p:txBody>
      </p:sp>
      <p:sp>
        <p:nvSpPr>
          <p:cNvPr id="3" name="Content Placeholder 2"/>
          <p:cNvSpPr>
            <a:spLocks noGrp="1"/>
          </p:cNvSpPr>
          <p:nvPr>
            <p:ph idx="1"/>
          </p:nvPr>
        </p:nvSpPr>
        <p:spPr>
          <a:xfrm>
            <a:off x="457200" y="1447800"/>
            <a:ext cx="8229600" cy="1828800"/>
          </a:xfrm>
        </p:spPr>
        <p:txBody>
          <a:bodyPr>
            <a:normAutofit/>
          </a:bodyPr>
          <a:lstStyle/>
          <a:p>
            <a:r>
              <a:rPr lang="en-US" sz="2600" dirty="0" smtClean="0"/>
              <a:t>What-If function is located on the left menu</a:t>
            </a:r>
            <a:endParaRPr lang="en-US" sz="2600" dirty="0"/>
          </a:p>
        </p:txBody>
      </p:sp>
      <p:pic>
        <p:nvPicPr>
          <p:cNvPr id="11268" name="Picture 4" descr="C:\Users\jchin2\Desktop\DGW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607" y="1935125"/>
            <a:ext cx="6299791" cy="467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744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a:t>
            </a:r>
          </a:p>
        </p:txBody>
      </p:sp>
      <p:sp>
        <p:nvSpPr>
          <p:cNvPr id="3" name="Content Placeholder 2"/>
          <p:cNvSpPr>
            <a:spLocks noGrp="1"/>
          </p:cNvSpPr>
          <p:nvPr>
            <p:ph idx="1"/>
          </p:nvPr>
        </p:nvSpPr>
        <p:spPr>
          <a:xfrm>
            <a:off x="457200" y="2249424"/>
            <a:ext cx="8229600" cy="1103376"/>
          </a:xfrm>
        </p:spPr>
        <p:txBody>
          <a:bodyPr>
            <a:normAutofit/>
          </a:bodyPr>
          <a:lstStyle/>
          <a:p>
            <a:r>
              <a:rPr lang="en-US" sz="2600" dirty="0" smtClean="0"/>
              <a:t>Select type of Degree and Academic Year you matriculated at York College </a:t>
            </a:r>
            <a:endParaRPr lang="en-US" sz="2600" dirty="0"/>
          </a:p>
        </p:txBody>
      </p:sp>
      <p:pic>
        <p:nvPicPr>
          <p:cNvPr id="12290" name="Picture 2" descr="C:\Users\jchin2\Desktop\DGW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9000"/>
            <a:ext cx="8085137"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79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a:t>What If </a:t>
            </a:r>
          </a:p>
        </p:txBody>
      </p:sp>
      <p:sp>
        <p:nvSpPr>
          <p:cNvPr id="3" name="Content Placeholder 2"/>
          <p:cNvSpPr>
            <a:spLocks noGrp="1"/>
          </p:cNvSpPr>
          <p:nvPr>
            <p:ph idx="1"/>
          </p:nvPr>
        </p:nvSpPr>
        <p:spPr>
          <a:xfrm>
            <a:off x="457200" y="1600200"/>
            <a:ext cx="8229600" cy="2362200"/>
          </a:xfrm>
        </p:spPr>
        <p:txBody>
          <a:bodyPr>
            <a:normAutofit/>
          </a:bodyPr>
          <a:lstStyle/>
          <a:p>
            <a:r>
              <a:rPr lang="en-US" sz="2000" dirty="0" smtClean="0"/>
              <a:t>From the drop down menus, select a major and academic year.</a:t>
            </a:r>
          </a:p>
          <a:p>
            <a:r>
              <a:rPr lang="en-US" sz="2000" dirty="0" smtClean="0"/>
              <a:t>Your academic year is determined by the academic year you declare your major. This can be different from the academic year you entered the College. </a:t>
            </a:r>
            <a:endParaRPr lang="en-US" sz="2000" dirty="0"/>
          </a:p>
        </p:txBody>
      </p:sp>
      <p:pic>
        <p:nvPicPr>
          <p:cNvPr id="7" name="Picture 3" descr="C:\Users\jchin2\Desktop\DGW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21" y="3124200"/>
            <a:ext cx="8094663"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98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smtClean="0"/>
              <a:t>What If</a:t>
            </a:r>
            <a:endParaRPr lang="en-US" dirty="0"/>
          </a:p>
        </p:txBody>
      </p:sp>
      <p:sp>
        <p:nvSpPr>
          <p:cNvPr id="5" name="Content Placeholder 4"/>
          <p:cNvSpPr>
            <a:spLocks noGrp="1"/>
          </p:cNvSpPr>
          <p:nvPr>
            <p:ph idx="1"/>
          </p:nvPr>
        </p:nvSpPr>
        <p:spPr>
          <a:xfrm>
            <a:off x="463138" y="1447800"/>
            <a:ext cx="8229600" cy="762000"/>
          </a:xfrm>
        </p:spPr>
        <p:txBody>
          <a:bodyPr>
            <a:noAutofit/>
          </a:bodyPr>
          <a:lstStyle/>
          <a:p>
            <a:r>
              <a:rPr lang="en-US" sz="2200" dirty="0" smtClean="0"/>
              <a:t>Click ‘Process What-If’ to view your What-If audit</a:t>
            </a:r>
          </a:p>
          <a:p>
            <a:r>
              <a:rPr lang="en-US" sz="2200" dirty="0" smtClean="0"/>
              <a:t>You can view multiple what-ifs to compare majors and minors</a:t>
            </a:r>
          </a:p>
        </p:txBody>
      </p:sp>
      <p:pic>
        <p:nvPicPr>
          <p:cNvPr id="14341" name="Picture 5" descr="C:\Users\jchin2\Desktop\DGW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61" y="2362200"/>
            <a:ext cx="7820891" cy="427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87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idx="1"/>
          </p:nvPr>
        </p:nvSpPr>
        <p:spPr>
          <a:xfrm>
            <a:off x="457200" y="2249424"/>
            <a:ext cx="8229600" cy="798576"/>
          </a:xfrm>
        </p:spPr>
        <p:txBody>
          <a:bodyPr>
            <a:normAutofit/>
          </a:bodyPr>
          <a:lstStyle/>
          <a:p>
            <a:r>
              <a:rPr lang="en-US" sz="2200" dirty="0" smtClean="0"/>
              <a:t>On the left menu, click on ‘Worksheets’ to return to your audit</a:t>
            </a:r>
          </a:p>
          <a:p>
            <a:endParaRPr lang="en-US" sz="2200" dirty="0"/>
          </a:p>
        </p:txBody>
      </p:sp>
      <p:pic>
        <p:nvPicPr>
          <p:cNvPr id="13316" name="Picture 4" descr="C:\Users\jchin2\Desktop\DGW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88" y="3200400"/>
            <a:ext cx="8129126" cy="268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954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GPA Calculators</a:t>
            </a:r>
            <a:endParaRPr lang="en-US" dirty="0"/>
          </a:p>
        </p:txBody>
      </p:sp>
      <p:sp>
        <p:nvSpPr>
          <p:cNvPr id="3" name="Content Placeholder 2"/>
          <p:cNvSpPr>
            <a:spLocks noGrp="1"/>
          </p:cNvSpPr>
          <p:nvPr>
            <p:ph idx="1"/>
          </p:nvPr>
        </p:nvSpPr>
        <p:spPr>
          <a:xfrm>
            <a:off x="457200" y="1600200"/>
            <a:ext cx="8229600" cy="4974336"/>
          </a:xfrm>
        </p:spPr>
        <p:txBody>
          <a:bodyPr>
            <a:noAutofit/>
          </a:bodyPr>
          <a:lstStyle/>
          <a:p>
            <a:pPr marL="109728" indent="0">
              <a:buNone/>
            </a:pPr>
            <a:r>
              <a:rPr lang="en-US" sz="2400" dirty="0" smtClean="0"/>
              <a:t>Three different GPA Calculators:</a:t>
            </a:r>
          </a:p>
          <a:p>
            <a:pPr marL="800100" lvl="1" indent="-388938">
              <a:buClr>
                <a:srgbClr val="FF0000"/>
              </a:buClr>
              <a:buFont typeface="+mj-lt"/>
              <a:buAutoNum type="arabicPeriod"/>
            </a:pPr>
            <a:r>
              <a:rPr lang="en-US" sz="2200" dirty="0" smtClean="0">
                <a:solidFill>
                  <a:schemeClr val="tx1"/>
                </a:solidFill>
              </a:rPr>
              <a:t>Graduation Calculator</a:t>
            </a:r>
          </a:p>
          <a:p>
            <a:pPr marL="1190625" lvl="2" indent="-276225">
              <a:buClr>
                <a:srgbClr val="FF0000"/>
              </a:buClr>
            </a:pPr>
            <a:r>
              <a:rPr lang="en-US" sz="2200" dirty="0" smtClean="0">
                <a:solidFill>
                  <a:schemeClr val="tx1"/>
                </a:solidFill>
              </a:rPr>
              <a:t>Realistic goal-setting at the beginning of the term or academic career</a:t>
            </a:r>
          </a:p>
          <a:p>
            <a:pPr marL="800100" lvl="1" indent="-388938">
              <a:buClr>
                <a:srgbClr val="FF0000"/>
              </a:buClr>
              <a:buFont typeface="+mj-lt"/>
              <a:buAutoNum type="arabicPeriod"/>
            </a:pPr>
            <a:r>
              <a:rPr lang="en-US" sz="2200" dirty="0" smtClean="0">
                <a:solidFill>
                  <a:schemeClr val="tx1"/>
                </a:solidFill>
              </a:rPr>
              <a:t>Term Calculator</a:t>
            </a:r>
          </a:p>
          <a:p>
            <a:pPr marL="1190625" lvl="2" indent="-276225">
              <a:buClr>
                <a:srgbClr val="FF0000"/>
              </a:buClr>
            </a:pPr>
            <a:r>
              <a:rPr lang="en-US" sz="2200" dirty="0" smtClean="0">
                <a:solidFill>
                  <a:schemeClr val="tx1"/>
                </a:solidFill>
              </a:rPr>
              <a:t>Calculation of end-of-term GPA using a student’s actual academic information</a:t>
            </a:r>
          </a:p>
          <a:p>
            <a:pPr marL="800100" lvl="1" indent="-388938">
              <a:buClr>
                <a:srgbClr val="FF0000"/>
              </a:buClr>
              <a:buFont typeface="+mj-lt"/>
              <a:buAutoNum type="arabicPeriod"/>
            </a:pPr>
            <a:r>
              <a:rPr lang="en-US" sz="2200" dirty="0" smtClean="0">
                <a:solidFill>
                  <a:schemeClr val="tx1"/>
                </a:solidFill>
              </a:rPr>
              <a:t>Advice Calculator</a:t>
            </a:r>
          </a:p>
          <a:p>
            <a:pPr marL="1190625" lvl="2" indent="-276225">
              <a:buClr>
                <a:srgbClr val="FF0000"/>
              </a:buClr>
              <a:tabLst>
                <a:tab pos="2000250" algn="l"/>
              </a:tabLst>
            </a:pPr>
            <a:r>
              <a:rPr lang="en-US" sz="2200" dirty="0" smtClean="0">
                <a:solidFill>
                  <a:schemeClr val="tx1"/>
                </a:solidFill>
              </a:rPr>
              <a:t>Accurate mapping of a student’s path for achieving honors, avoiding probation, or satisfying personal academic aspirations</a:t>
            </a:r>
          </a:p>
          <a:p>
            <a:pPr marL="117475" indent="0">
              <a:buClr>
                <a:srgbClr val="FF0000"/>
              </a:buClr>
              <a:buNone/>
            </a:pPr>
            <a:r>
              <a:rPr lang="en-US" sz="2400" i="1" dirty="0" smtClean="0"/>
              <a:t>NOTE:</a:t>
            </a:r>
            <a:r>
              <a:rPr lang="en-US" sz="2400" dirty="0" smtClean="0"/>
              <a:t> The GPA calculators are estimates. These GPAs are NOT official. </a:t>
            </a:r>
            <a:endParaRPr lang="en-US" sz="2400" dirty="0" smtClean="0">
              <a:solidFill>
                <a:schemeClr val="tx1"/>
              </a:solidFill>
            </a:endParaRPr>
          </a:p>
        </p:txBody>
      </p:sp>
    </p:spTree>
    <p:extLst>
      <p:ext uri="{BB962C8B-B14F-4D97-AF65-F5344CB8AC3E}">
        <p14:creationId xmlns:p14="http://schemas.microsoft.com/office/powerpoint/2010/main" val="1807312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DegreeWorks?</a:t>
            </a:r>
            <a:endParaRPr lang="en-US" dirty="0"/>
          </a:p>
        </p:txBody>
      </p:sp>
      <p:sp>
        <p:nvSpPr>
          <p:cNvPr id="3" name="Content Placeholder 2"/>
          <p:cNvSpPr>
            <a:spLocks noGrp="1"/>
          </p:cNvSpPr>
          <p:nvPr>
            <p:ph idx="1"/>
          </p:nvPr>
        </p:nvSpPr>
        <p:spPr/>
        <p:txBody>
          <a:bodyPr/>
          <a:lstStyle/>
          <a:p>
            <a:r>
              <a:rPr lang="en-US" dirty="0" smtClean="0"/>
              <a:t>An advisement and registration tool</a:t>
            </a:r>
          </a:p>
          <a:p>
            <a:r>
              <a:rPr lang="en-US" dirty="0" smtClean="0"/>
              <a:t>Web-based program that tracks your progress toward completing requirements for your degree</a:t>
            </a:r>
          </a:p>
          <a:p>
            <a:r>
              <a:rPr lang="en-US" dirty="0" smtClean="0"/>
              <a:t>Organizes student academic record from CUNYfirst by category</a:t>
            </a:r>
            <a:endParaRPr lang="en-US" dirty="0"/>
          </a:p>
        </p:txBody>
      </p:sp>
    </p:spTree>
    <p:extLst>
      <p:ext uri="{BB962C8B-B14F-4D97-AF65-F5344CB8AC3E}">
        <p14:creationId xmlns:p14="http://schemas.microsoft.com/office/powerpoint/2010/main" val="2219258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Graduation Calculator</a:t>
            </a:r>
            <a:endParaRPr lang="en-US" dirty="0"/>
          </a:p>
        </p:txBody>
      </p:sp>
      <p:sp>
        <p:nvSpPr>
          <p:cNvPr id="3" name="Content Placeholder 2"/>
          <p:cNvSpPr>
            <a:spLocks noGrp="1"/>
          </p:cNvSpPr>
          <p:nvPr>
            <p:ph idx="1"/>
          </p:nvPr>
        </p:nvSpPr>
        <p:spPr/>
        <p:txBody>
          <a:bodyPr>
            <a:normAutofit/>
          </a:bodyPr>
          <a:lstStyle/>
          <a:p>
            <a:pPr marL="109728" indent="0">
              <a:buNone/>
            </a:pPr>
            <a:r>
              <a:rPr lang="en-US" sz="2400" dirty="0" smtClean="0"/>
              <a:t>The purpose of this calculator is to give students a general view of what average GPA they will need to achieve over their final “X” credits in order to reach their </a:t>
            </a:r>
            <a:r>
              <a:rPr lang="en-US" sz="2400" u="sng" dirty="0" smtClean="0"/>
              <a:t>desired</a:t>
            </a:r>
            <a:r>
              <a:rPr lang="en-US" sz="2400" dirty="0" smtClean="0"/>
              <a:t> GPA.</a:t>
            </a:r>
            <a:endParaRPr lang="en-US" sz="2400" dirty="0"/>
          </a:p>
        </p:txBody>
      </p:sp>
      <p:pic>
        <p:nvPicPr>
          <p:cNvPr id="17410" name="Picture 2" descr="C:\Users\jchin2\Desktop\DGW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3733800"/>
            <a:ext cx="5830888"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299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dirty="0" smtClean="0"/>
              <a:t>Term Calculator</a:t>
            </a:r>
            <a:endParaRPr lang="en-US" dirty="0"/>
          </a:p>
        </p:txBody>
      </p:sp>
      <p:sp>
        <p:nvSpPr>
          <p:cNvPr id="3" name="Content Placeholder 2"/>
          <p:cNvSpPr>
            <a:spLocks noGrp="1"/>
          </p:cNvSpPr>
          <p:nvPr>
            <p:ph sz="half" idx="1"/>
          </p:nvPr>
        </p:nvSpPr>
        <p:spPr>
          <a:xfrm>
            <a:off x="457200" y="1600200"/>
            <a:ext cx="3048000" cy="5175189"/>
          </a:xfrm>
        </p:spPr>
        <p:txBody>
          <a:bodyPr>
            <a:normAutofit/>
          </a:bodyPr>
          <a:lstStyle/>
          <a:p>
            <a:pPr marL="109728" indent="0">
              <a:buNone/>
            </a:pPr>
            <a:endParaRPr lang="en-US" sz="2400" dirty="0" smtClean="0"/>
          </a:p>
          <a:p>
            <a:pPr marL="109728" indent="0">
              <a:buNone/>
            </a:pPr>
            <a:endParaRPr lang="en-US" sz="2400" dirty="0"/>
          </a:p>
          <a:p>
            <a:pPr marL="109728" indent="0">
              <a:buNone/>
            </a:pPr>
            <a:r>
              <a:rPr lang="en-US" sz="2400" dirty="0" smtClean="0"/>
              <a:t>This calculator is used to determine how different grades in currently enrolled courses could impact an overall GPA. </a:t>
            </a:r>
            <a:endParaRPr lang="en-US" sz="2400" dirty="0"/>
          </a:p>
        </p:txBody>
      </p:sp>
      <p:pic>
        <p:nvPicPr>
          <p:cNvPr id="18434" name="Picture 2" descr="C:\Users\jchin2\Desktop\DGW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628775"/>
            <a:ext cx="5423989" cy="451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69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Calculator</a:t>
            </a:r>
            <a:endParaRPr lang="en-US" dirty="0"/>
          </a:p>
        </p:txBody>
      </p:sp>
      <p:sp>
        <p:nvSpPr>
          <p:cNvPr id="3" name="Content Placeholder 2"/>
          <p:cNvSpPr>
            <a:spLocks noGrp="1"/>
          </p:cNvSpPr>
          <p:nvPr>
            <p:ph idx="1"/>
          </p:nvPr>
        </p:nvSpPr>
        <p:spPr/>
        <p:txBody>
          <a:bodyPr>
            <a:normAutofit/>
          </a:bodyPr>
          <a:lstStyle/>
          <a:p>
            <a:pPr marL="109728" indent="0">
              <a:buNone/>
            </a:pPr>
            <a:r>
              <a:rPr lang="en-US" sz="2400" dirty="0" smtClean="0"/>
              <a:t>This calculator is used to figure out how to plan to raise an overall GPA. The advice that is displayed is based on credits and grades needed to achieve the desired GPA.</a:t>
            </a:r>
            <a:endParaRPr lang="en-US" sz="2400" dirty="0"/>
          </a:p>
        </p:txBody>
      </p:sp>
      <p:pic>
        <p:nvPicPr>
          <p:cNvPr id="19458" name="Picture 2" descr="C:\Users\jchin2\Desktop\DGW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3733800"/>
            <a:ext cx="5830888"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59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Remember, DegreeWorks is not…</a:t>
            </a:r>
            <a:endParaRPr lang="en-US" dirty="0"/>
          </a:p>
        </p:txBody>
      </p:sp>
      <p:sp>
        <p:nvSpPr>
          <p:cNvPr id="3" name="Content Placeholder 2"/>
          <p:cNvSpPr>
            <a:spLocks noGrp="1"/>
          </p:cNvSpPr>
          <p:nvPr>
            <p:ph idx="1"/>
          </p:nvPr>
        </p:nvSpPr>
        <p:spPr>
          <a:xfrm>
            <a:off x="457200" y="1600200"/>
            <a:ext cx="8229600" cy="4325112"/>
          </a:xfrm>
        </p:spPr>
        <p:txBody>
          <a:bodyPr>
            <a:normAutofit/>
          </a:bodyPr>
          <a:lstStyle/>
          <a:p>
            <a:r>
              <a:rPr lang="en-US" sz="2400" dirty="0" smtClean="0"/>
              <a:t>An official/unofficial transcript</a:t>
            </a:r>
          </a:p>
          <a:p>
            <a:r>
              <a:rPr lang="en-US" sz="2400" dirty="0" smtClean="0"/>
              <a:t>Student can easily view their unofficial transcript via CUNYfirst</a:t>
            </a:r>
            <a:endParaRPr lang="en-US" sz="2200" dirty="0" smtClean="0"/>
          </a:p>
          <a:p>
            <a:r>
              <a:rPr lang="en-US" sz="2400" dirty="0" smtClean="0"/>
              <a:t>Students can request an official transcript from the Office of the </a:t>
            </a:r>
            <a:r>
              <a:rPr lang="en-US" sz="2400" dirty="0"/>
              <a:t>Registrar </a:t>
            </a:r>
            <a:r>
              <a:rPr lang="en-US" sz="2400" dirty="0" smtClean="0"/>
              <a:t>(</a:t>
            </a:r>
            <a:r>
              <a:rPr lang="en-US" sz="2400" dirty="0"/>
              <a:t>AC-1H08 </a:t>
            </a:r>
            <a:r>
              <a:rPr lang="en-US" sz="2400" dirty="0">
                <a:solidFill>
                  <a:srgbClr val="FF0000"/>
                </a:solidFill>
              </a:rPr>
              <a:t>|</a:t>
            </a:r>
            <a:r>
              <a:rPr lang="en-US" sz="2400" dirty="0"/>
              <a:t> 718-262-2145</a:t>
            </a:r>
            <a:r>
              <a:rPr lang="en-US" sz="2400" dirty="0" smtClean="0"/>
              <a:t>)</a:t>
            </a:r>
          </a:p>
          <a:p>
            <a:pPr marL="667512" lvl="2" indent="0">
              <a:buNone/>
            </a:pPr>
            <a:r>
              <a:rPr lang="en-US" dirty="0">
                <a:solidFill>
                  <a:schemeClr val="tx1"/>
                </a:solidFill>
                <a:hlinkClick r:id="rId2"/>
              </a:rPr>
              <a:t>https://</a:t>
            </a:r>
            <a:r>
              <a:rPr lang="en-US" dirty="0" smtClean="0">
                <a:solidFill>
                  <a:schemeClr val="tx1"/>
                </a:solidFill>
                <a:hlinkClick r:id="rId2"/>
              </a:rPr>
              <a:t>www.york.cuny.edu/registrar/transcripts</a:t>
            </a:r>
            <a:endParaRPr lang="en-US" dirty="0" smtClean="0">
              <a:solidFill>
                <a:schemeClr val="tx1"/>
              </a:solidFill>
            </a:endParaRPr>
          </a:p>
          <a:p>
            <a:pPr marL="667512" lvl="2" indent="0">
              <a:buNone/>
            </a:pPr>
            <a:endParaRPr lang="en-US" sz="2000" dirty="0">
              <a:solidFill>
                <a:schemeClr val="tx1"/>
              </a:solidFill>
            </a:endParaRPr>
          </a:p>
          <a:p>
            <a:endParaRPr lang="en-US" dirty="0" smtClean="0"/>
          </a:p>
          <a:p>
            <a:endParaRPr lang="en-US" dirty="0" smtClean="0"/>
          </a:p>
        </p:txBody>
      </p:sp>
    </p:spTree>
    <p:extLst>
      <p:ext uri="{BB962C8B-B14F-4D97-AF65-F5344CB8AC3E}">
        <p14:creationId xmlns:p14="http://schemas.microsoft.com/office/powerpoint/2010/main" val="18143896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Academic Advisement</a:t>
            </a:r>
            <a:endParaRPr lang="en-US" dirty="0"/>
          </a:p>
        </p:txBody>
      </p:sp>
      <p:sp>
        <p:nvSpPr>
          <p:cNvPr id="3" name="Content Placeholder 2"/>
          <p:cNvSpPr>
            <a:spLocks noGrp="1"/>
          </p:cNvSpPr>
          <p:nvPr>
            <p:ph idx="1"/>
          </p:nvPr>
        </p:nvSpPr>
        <p:spPr>
          <a:xfrm>
            <a:off x="457200" y="1600200"/>
            <a:ext cx="8229600" cy="4974336"/>
          </a:xfrm>
        </p:spPr>
        <p:txBody>
          <a:bodyPr>
            <a:normAutofit/>
          </a:bodyPr>
          <a:lstStyle/>
          <a:p>
            <a:r>
              <a:rPr lang="en-US" sz="2200" dirty="0"/>
              <a:t>DegreeWorks does not replace meeting with a professional Academic Advisor</a:t>
            </a:r>
          </a:p>
          <a:p>
            <a:r>
              <a:rPr lang="en-US" sz="2200" dirty="0"/>
              <a:t>Students are encouraged to meet with their advisor every semester to track their progress, ask questions and obtain clarification about their DegreeWorks </a:t>
            </a:r>
            <a:r>
              <a:rPr lang="en-US" sz="2200" dirty="0" smtClean="0"/>
              <a:t>audit</a:t>
            </a:r>
          </a:p>
          <a:p>
            <a:r>
              <a:rPr lang="en-US" sz="2200" dirty="0" smtClean="0"/>
              <a:t>Bring a copy of your audit to review with your advisor</a:t>
            </a:r>
          </a:p>
          <a:p>
            <a:r>
              <a:rPr lang="en-US" sz="2200" dirty="0" smtClean="0"/>
              <a:t>If you see an error or discrepancy on your DegreeWorks, visit the </a:t>
            </a:r>
            <a:r>
              <a:rPr lang="en-US" sz="2200" dirty="0"/>
              <a:t>Academic Advisement Center </a:t>
            </a:r>
            <a:r>
              <a:rPr lang="en-US" sz="2200" dirty="0" smtClean="0"/>
              <a:t>website to submit a request: </a:t>
            </a:r>
            <a:r>
              <a:rPr lang="en-US" sz="2200" dirty="0" smtClean="0">
                <a:hlinkClick r:id="rId2"/>
              </a:rPr>
              <a:t>https</a:t>
            </a:r>
            <a:r>
              <a:rPr lang="en-US" sz="2200" dirty="0">
                <a:hlinkClick r:id="rId2"/>
              </a:rPr>
              <a:t>://</a:t>
            </a:r>
            <a:r>
              <a:rPr lang="en-US" sz="2200" dirty="0" smtClean="0">
                <a:hlinkClick r:id="rId2"/>
              </a:rPr>
              <a:t>www.york.cuny.edu/academics/advisement</a:t>
            </a:r>
            <a:endParaRPr lang="en-US" sz="2200" dirty="0" smtClean="0"/>
          </a:p>
          <a:p>
            <a:pPr marL="109728" indent="0">
              <a:buNone/>
            </a:pPr>
            <a:endParaRPr lang="en-US" sz="2200" i="1" dirty="0" smtClean="0"/>
          </a:p>
          <a:p>
            <a:pPr marL="109728" indent="0">
              <a:buNone/>
            </a:pPr>
            <a:r>
              <a:rPr lang="en-US" sz="2200" i="1" dirty="0" smtClean="0"/>
              <a:t>NOTE</a:t>
            </a:r>
            <a:r>
              <a:rPr lang="en-US" sz="2200" dirty="0" smtClean="0"/>
              <a:t>: Information from CUNYfirst will appear on your DegreeWorks audit within 48-72 hours.</a:t>
            </a:r>
            <a:endParaRPr lang="en-US" sz="2200" dirty="0"/>
          </a:p>
        </p:txBody>
      </p:sp>
    </p:spTree>
    <p:extLst>
      <p:ext uri="{BB962C8B-B14F-4D97-AF65-F5344CB8AC3E}">
        <p14:creationId xmlns:p14="http://schemas.microsoft.com/office/powerpoint/2010/main" val="1190747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smtClean="0"/>
              <a:t>Thank You!</a:t>
            </a:r>
            <a:endParaRPr lang="en-US" dirty="0"/>
          </a:p>
        </p:txBody>
      </p:sp>
      <p:sp>
        <p:nvSpPr>
          <p:cNvPr id="3" name="Content Placeholder 2"/>
          <p:cNvSpPr>
            <a:spLocks noGrp="1"/>
          </p:cNvSpPr>
          <p:nvPr>
            <p:ph sz="half" idx="1"/>
          </p:nvPr>
        </p:nvSpPr>
        <p:spPr>
          <a:xfrm>
            <a:off x="457200" y="1676401"/>
            <a:ext cx="4038600" cy="5098988"/>
          </a:xfrm>
        </p:spPr>
        <p:txBody>
          <a:bodyPr/>
          <a:lstStyle/>
          <a:p>
            <a:endParaRPr lang="en-US" dirty="0" smtClean="0"/>
          </a:p>
          <a:p>
            <a:endParaRPr lang="en-US" dirty="0" smtClean="0"/>
          </a:p>
          <a:p>
            <a:r>
              <a:rPr lang="en-US" dirty="0" smtClean="0"/>
              <a:t>DegreeWorks Presentation Evaluation</a:t>
            </a:r>
          </a:p>
          <a:p>
            <a:endParaRPr lang="en-US" dirty="0" smtClean="0"/>
          </a:p>
          <a:p>
            <a:r>
              <a:rPr lang="en-US" dirty="0" smtClean="0"/>
              <a:t>Q &amp; A</a:t>
            </a:r>
            <a:endParaRPr lang="en-US" dirty="0"/>
          </a:p>
        </p:txBody>
      </p:sp>
      <p:pic>
        <p:nvPicPr>
          <p:cNvPr id="6" name="Picture 2" descr="C:\Users\jchin2\Desktop\DGW32.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3637452" cy="465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239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914400"/>
          </a:xfrm>
        </p:spPr>
        <p:txBody>
          <a:bodyPr/>
          <a:lstStyle/>
          <a:p>
            <a:r>
              <a:rPr lang="en-US" dirty="0" smtClean="0"/>
              <a:t>How do I access DegreeWorks?</a:t>
            </a:r>
            <a:endParaRPr lang="en-US" dirty="0"/>
          </a:p>
        </p:txBody>
      </p:sp>
      <p:sp>
        <p:nvSpPr>
          <p:cNvPr id="6" name="Content Placeholder 5"/>
          <p:cNvSpPr>
            <a:spLocks noGrp="1"/>
          </p:cNvSpPr>
          <p:nvPr>
            <p:ph idx="1"/>
          </p:nvPr>
        </p:nvSpPr>
        <p:spPr>
          <a:xfrm>
            <a:off x="409738" y="1600200"/>
            <a:ext cx="8229600" cy="685800"/>
          </a:xfrm>
        </p:spPr>
        <p:txBody>
          <a:bodyPr>
            <a:normAutofit/>
          </a:bodyPr>
          <a:lstStyle/>
          <a:p>
            <a:pPr marL="109728" indent="0">
              <a:buNone/>
            </a:pPr>
            <a:r>
              <a:rPr lang="en-US" sz="2400" dirty="0" smtClean="0">
                <a:hlinkClick r:id="rId2"/>
              </a:rPr>
              <a:t>www.york.cuny.edu</a:t>
            </a:r>
            <a:r>
              <a:rPr lang="en-US" sz="2400" dirty="0" smtClean="0"/>
              <a:t> &gt; Current Students &gt; DegreeWorks</a:t>
            </a:r>
            <a:endParaRPr lang="en-US" sz="2400" dirty="0"/>
          </a:p>
        </p:txBody>
      </p:sp>
      <p:pic>
        <p:nvPicPr>
          <p:cNvPr id="10242" name="Picture 2" descr="C:\Users\jchin2\Desktop\DGW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42" y="2209800"/>
            <a:ext cx="7928428"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438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8596" y="685800"/>
            <a:ext cx="8229600" cy="1066800"/>
          </a:xfrm>
        </p:spPr>
        <p:txBody>
          <a:bodyPr/>
          <a:lstStyle/>
          <a:p>
            <a:r>
              <a:rPr lang="en-US" dirty="0" smtClean="0"/>
              <a:t>CUNY Login</a:t>
            </a:r>
            <a:endParaRPr lang="en-US" dirty="0"/>
          </a:p>
        </p:txBody>
      </p:sp>
      <p:sp>
        <p:nvSpPr>
          <p:cNvPr id="10" name="Content Placeholder 9"/>
          <p:cNvSpPr>
            <a:spLocks noGrp="1"/>
          </p:cNvSpPr>
          <p:nvPr>
            <p:ph sz="half" idx="1"/>
          </p:nvPr>
        </p:nvSpPr>
        <p:spPr>
          <a:xfrm>
            <a:off x="533400" y="1600201"/>
            <a:ext cx="4038600" cy="5175188"/>
          </a:xfrm>
        </p:spPr>
        <p:txBody>
          <a:bodyPr>
            <a:normAutofit/>
          </a:bodyPr>
          <a:lstStyle/>
          <a:p>
            <a:pPr marL="109728" indent="0">
              <a:buNone/>
            </a:pPr>
            <a:endParaRPr lang="en-US" sz="2400" dirty="0" smtClean="0"/>
          </a:p>
          <a:p>
            <a:pPr marL="109728" indent="0">
              <a:buNone/>
            </a:pPr>
            <a:endParaRPr lang="en-US" sz="2400" dirty="0"/>
          </a:p>
          <a:p>
            <a:pPr marL="109728" indent="0">
              <a:buNone/>
            </a:pPr>
            <a:r>
              <a:rPr lang="en-US" sz="2400" dirty="0" smtClean="0"/>
              <a:t>CUNYfirst Username &amp; </a:t>
            </a:r>
          </a:p>
          <a:p>
            <a:pPr marL="109728" indent="0">
              <a:buNone/>
            </a:pPr>
            <a:r>
              <a:rPr lang="en-US" sz="2400" dirty="0" smtClean="0"/>
              <a:t>CUNYfirst Password</a:t>
            </a:r>
          </a:p>
          <a:p>
            <a:pPr marL="109728" indent="0">
              <a:buNone/>
            </a:pPr>
            <a:endParaRPr lang="en-US" sz="2400" dirty="0" smtClean="0"/>
          </a:p>
          <a:p>
            <a:pPr marL="109728" indent="0">
              <a:buNone/>
            </a:pPr>
            <a:r>
              <a:rPr lang="en-US" sz="2400" dirty="0" smtClean="0"/>
              <a:t>FirstName.LastName(last two digits of your EMPLID) @login.cuny.edu</a:t>
            </a:r>
          </a:p>
        </p:txBody>
      </p:sp>
      <p:pic>
        <p:nvPicPr>
          <p:cNvPr id="9218" name="Picture 2" descr="C:\Users\jchin2\Desktop\DGW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3725196" cy="478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77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DegreeWorks Login</a:t>
            </a:r>
            <a:endParaRPr lang="en-US" dirty="0"/>
          </a:p>
        </p:txBody>
      </p:sp>
      <p:sp>
        <p:nvSpPr>
          <p:cNvPr id="3" name="Content Placeholder 2"/>
          <p:cNvSpPr>
            <a:spLocks noGrp="1"/>
          </p:cNvSpPr>
          <p:nvPr>
            <p:ph idx="1"/>
          </p:nvPr>
        </p:nvSpPr>
        <p:spPr>
          <a:xfrm>
            <a:off x="457200" y="1600200"/>
            <a:ext cx="8229600" cy="1905000"/>
          </a:xfrm>
        </p:spPr>
        <p:txBody>
          <a:bodyPr>
            <a:normAutofit/>
          </a:bodyPr>
          <a:lstStyle/>
          <a:p>
            <a:r>
              <a:rPr lang="en-US" sz="2600" dirty="0" smtClean="0"/>
              <a:t>DegreeWorks: Degree Audit</a:t>
            </a:r>
          </a:p>
          <a:p>
            <a:r>
              <a:rPr lang="en-US" sz="2600" dirty="0" smtClean="0"/>
              <a:t>FACTS: Financial Aid Certification Tracking System (FACTS)</a:t>
            </a:r>
          </a:p>
          <a:p>
            <a:pPr lvl="1">
              <a:buClr>
                <a:srgbClr val="FF0000"/>
              </a:buClr>
            </a:pPr>
            <a:r>
              <a:rPr lang="en-US" dirty="0" smtClean="0">
                <a:solidFill>
                  <a:schemeClr val="tx1"/>
                </a:solidFill>
              </a:rPr>
              <a:t>Current Eligibility &gt; Summary &gt; Details</a:t>
            </a:r>
            <a:endParaRPr lang="en-US" dirty="0">
              <a:solidFill>
                <a:schemeClr val="tx1"/>
              </a:solidFill>
            </a:endParaRPr>
          </a:p>
        </p:txBody>
      </p:sp>
      <p:pic>
        <p:nvPicPr>
          <p:cNvPr id="8194" name="Picture 2" descr="C:\Users\jchin2\Desktop\DGW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81400"/>
            <a:ext cx="8305800" cy="282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193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066800"/>
          </a:xfrm>
        </p:spPr>
        <p:txBody>
          <a:bodyPr>
            <a:noAutofit/>
          </a:bodyPr>
          <a:lstStyle/>
          <a:p>
            <a:r>
              <a:rPr lang="en-US" sz="3300" dirty="0" smtClean="0"/>
              <a:t>What does a DegreeWorks audit look like?</a:t>
            </a:r>
            <a:endParaRPr lang="en-US" sz="3300" dirty="0"/>
          </a:p>
        </p:txBody>
      </p:sp>
      <p:sp>
        <p:nvSpPr>
          <p:cNvPr id="5" name="Content Placeholder 4"/>
          <p:cNvSpPr>
            <a:spLocks noGrp="1"/>
          </p:cNvSpPr>
          <p:nvPr>
            <p:ph idx="1"/>
          </p:nvPr>
        </p:nvSpPr>
        <p:spPr>
          <a:xfrm>
            <a:off x="457200" y="1600199"/>
            <a:ext cx="8229600" cy="4325112"/>
          </a:xfrm>
        </p:spPr>
        <p:txBody>
          <a:bodyPr>
            <a:normAutofit/>
          </a:bodyPr>
          <a:lstStyle/>
          <a:p>
            <a:pPr marL="109728" indent="0" algn="ctr">
              <a:buNone/>
            </a:pPr>
            <a:r>
              <a:rPr lang="en-US" sz="2400" dirty="0" smtClean="0"/>
              <a:t>Sample Degree Audit</a:t>
            </a:r>
            <a:endParaRPr lang="en-US" sz="2400" dirty="0"/>
          </a:p>
        </p:txBody>
      </p:sp>
      <p:pic>
        <p:nvPicPr>
          <p:cNvPr id="5123" name="Picture 3" descr="C:\Users\jchin2\Desktop\DGW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43223"/>
            <a:ext cx="691906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203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894" y="685800"/>
            <a:ext cx="8229600" cy="1066800"/>
          </a:xfrm>
        </p:spPr>
        <p:txBody>
          <a:bodyPr/>
          <a:lstStyle/>
          <a:p>
            <a:r>
              <a:rPr lang="en-US" dirty="0" smtClean="0"/>
              <a:t>Legend</a:t>
            </a:r>
            <a:endParaRPr lang="en-US" dirty="0"/>
          </a:p>
        </p:txBody>
      </p:sp>
      <p:sp>
        <p:nvSpPr>
          <p:cNvPr id="3" name="Content Placeholder 2"/>
          <p:cNvSpPr>
            <a:spLocks noGrp="1"/>
          </p:cNvSpPr>
          <p:nvPr>
            <p:ph idx="1"/>
          </p:nvPr>
        </p:nvSpPr>
        <p:spPr>
          <a:xfrm>
            <a:off x="457200" y="2438400"/>
            <a:ext cx="8229600" cy="4114800"/>
          </a:xfrm>
        </p:spPr>
        <p:txBody>
          <a:bodyPr>
            <a:noAutofit/>
          </a:bodyPr>
          <a:lstStyle/>
          <a:p>
            <a:pPr marL="402336" lvl="1" indent="0">
              <a:spcBef>
                <a:spcPts val="600"/>
              </a:spcBef>
              <a:spcAft>
                <a:spcPts val="600"/>
              </a:spcAft>
              <a:buNone/>
            </a:pPr>
            <a:r>
              <a:rPr lang="en-US" sz="1600" dirty="0" smtClean="0">
                <a:solidFill>
                  <a:schemeClr val="tx1"/>
                </a:solidFill>
              </a:rPr>
              <a:t>Requirement/course is completed </a:t>
            </a:r>
          </a:p>
          <a:p>
            <a:pPr marL="402336" lvl="1" indent="0">
              <a:spcBef>
                <a:spcPts val="600"/>
              </a:spcBef>
              <a:spcAft>
                <a:spcPts val="600"/>
              </a:spcAft>
              <a:buNone/>
            </a:pPr>
            <a:r>
              <a:rPr lang="en-US" sz="1600" dirty="0">
                <a:solidFill>
                  <a:schemeClr val="tx1"/>
                </a:solidFill>
              </a:rPr>
              <a:t>Requirement is not complete </a:t>
            </a:r>
          </a:p>
          <a:p>
            <a:pPr marL="402336" lvl="1" indent="0">
              <a:spcBef>
                <a:spcPts val="600"/>
              </a:spcBef>
              <a:spcAft>
                <a:spcPts val="600"/>
              </a:spcAft>
              <a:buNone/>
            </a:pPr>
            <a:r>
              <a:rPr lang="en-US" sz="1600" dirty="0">
                <a:solidFill>
                  <a:schemeClr val="tx1"/>
                </a:solidFill>
              </a:rPr>
              <a:t>In progress (course/requirement is in progress to being completed) </a:t>
            </a:r>
          </a:p>
          <a:p>
            <a:pPr marL="402336" lvl="1" indent="0">
              <a:spcBef>
                <a:spcPts val="600"/>
              </a:spcBef>
              <a:spcAft>
                <a:spcPts val="600"/>
              </a:spcAft>
              <a:buNone/>
            </a:pPr>
            <a:r>
              <a:rPr lang="en-US" sz="1600" dirty="0">
                <a:solidFill>
                  <a:schemeClr val="tx1"/>
                </a:solidFill>
              </a:rPr>
              <a:t>See Advisor (when student is nearing completion of a group of requirements, they are referred to an advisor for verification) </a:t>
            </a:r>
          </a:p>
          <a:p>
            <a:pPr marL="402336" lvl="1" indent="0">
              <a:spcBef>
                <a:spcPts val="600"/>
              </a:spcBef>
              <a:spcAft>
                <a:spcPts val="600"/>
              </a:spcAft>
              <a:buNone/>
            </a:pPr>
            <a:r>
              <a:rPr lang="en-US" sz="1600" dirty="0" smtClean="0">
                <a:solidFill>
                  <a:schemeClr val="tx1"/>
                </a:solidFill>
              </a:rPr>
              <a:t>Wild </a:t>
            </a:r>
            <a:r>
              <a:rPr lang="en-US" sz="1600" dirty="0">
                <a:solidFill>
                  <a:schemeClr val="tx1"/>
                </a:solidFill>
              </a:rPr>
              <a:t>Card indicates any course/extension number (i.e. </a:t>
            </a:r>
            <a:r>
              <a:rPr lang="en-US" sz="1600" dirty="0" smtClean="0">
                <a:solidFill>
                  <a:schemeClr val="tx1"/>
                </a:solidFill>
              </a:rPr>
              <a:t>ENG@=</a:t>
            </a:r>
            <a:r>
              <a:rPr lang="en-US" sz="1600" dirty="0">
                <a:solidFill>
                  <a:schemeClr val="tx1"/>
                </a:solidFill>
              </a:rPr>
              <a:t>any </a:t>
            </a:r>
            <a:r>
              <a:rPr lang="en-US" sz="1600" dirty="0" smtClean="0">
                <a:solidFill>
                  <a:schemeClr val="tx1"/>
                </a:solidFill>
              </a:rPr>
              <a:t>ENG </a:t>
            </a:r>
            <a:r>
              <a:rPr lang="en-US" sz="1600" dirty="0">
                <a:solidFill>
                  <a:schemeClr val="tx1"/>
                </a:solidFill>
              </a:rPr>
              <a:t>course; </a:t>
            </a:r>
            <a:r>
              <a:rPr lang="en-US" sz="1600" dirty="0" smtClean="0">
                <a:solidFill>
                  <a:schemeClr val="tx1"/>
                </a:solidFill>
              </a:rPr>
              <a:t>ENG </a:t>
            </a:r>
            <a:r>
              <a:rPr lang="en-US" sz="1600" dirty="0">
                <a:solidFill>
                  <a:schemeClr val="tx1"/>
                </a:solidFill>
              </a:rPr>
              <a:t>250@ = any </a:t>
            </a:r>
            <a:r>
              <a:rPr lang="en-US" sz="1600" dirty="0" smtClean="0">
                <a:solidFill>
                  <a:schemeClr val="tx1"/>
                </a:solidFill>
              </a:rPr>
              <a:t>ENG </a:t>
            </a:r>
            <a:r>
              <a:rPr lang="en-US" sz="1600" dirty="0">
                <a:solidFill>
                  <a:schemeClr val="tx1"/>
                </a:solidFill>
              </a:rPr>
              <a:t>“Topics in Literature” course) </a:t>
            </a:r>
          </a:p>
          <a:p>
            <a:pPr marL="402336" lvl="1" indent="0">
              <a:spcBef>
                <a:spcPts val="600"/>
              </a:spcBef>
              <a:spcAft>
                <a:spcPts val="600"/>
              </a:spcAft>
              <a:buNone/>
            </a:pPr>
            <a:r>
              <a:rPr lang="en-US" sz="1600" dirty="0" smtClean="0">
                <a:solidFill>
                  <a:schemeClr val="tx1"/>
                </a:solidFill>
              </a:rPr>
              <a:t>Transfer </a:t>
            </a:r>
            <a:r>
              <a:rPr lang="en-US" sz="1600" dirty="0">
                <a:solidFill>
                  <a:schemeClr val="tx1"/>
                </a:solidFill>
              </a:rPr>
              <a:t>course from another college </a:t>
            </a:r>
          </a:p>
          <a:p>
            <a:pPr marL="402336" lvl="1" indent="0">
              <a:spcBef>
                <a:spcPts val="600"/>
              </a:spcBef>
              <a:spcAft>
                <a:spcPts val="600"/>
              </a:spcAft>
              <a:buNone/>
            </a:pPr>
            <a:r>
              <a:rPr lang="en-US" sz="1600" dirty="0">
                <a:solidFill>
                  <a:schemeClr val="tx1"/>
                </a:solidFill>
              </a:rPr>
              <a:t>Course a student is currently registered for (can be past, current or future semester) </a:t>
            </a:r>
          </a:p>
          <a:p>
            <a:pPr marL="402336" lvl="1" indent="0">
              <a:spcBef>
                <a:spcPts val="600"/>
              </a:spcBef>
              <a:spcAft>
                <a:spcPts val="600"/>
              </a:spcAft>
              <a:buNone/>
            </a:pPr>
            <a:r>
              <a:rPr lang="en-US" sz="1600" b="1" dirty="0" smtClean="0">
                <a:solidFill>
                  <a:schemeClr val="tx1"/>
                </a:solidFill>
              </a:rPr>
              <a:t>: </a:t>
            </a:r>
            <a:r>
              <a:rPr lang="en-US" sz="1600" dirty="0" smtClean="0">
                <a:solidFill>
                  <a:schemeClr val="tx1"/>
                </a:solidFill>
              </a:rPr>
              <a:t>A </a:t>
            </a:r>
            <a:r>
              <a:rPr lang="en-US" sz="1600" dirty="0">
                <a:solidFill>
                  <a:schemeClr val="tx1"/>
                </a:solidFill>
              </a:rPr>
              <a:t>colon between class numbers indicates a range of courses (i.e. SPAN </a:t>
            </a:r>
            <a:r>
              <a:rPr lang="en-US" sz="1600" dirty="0" smtClean="0">
                <a:solidFill>
                  <a:schemeClr val="tx1"/>
                </a:solidFill>
              </a:rPr>
              <a:t>100:200 </a:t>
            </a:r>
            <a:r>
              <a:rPr lang="en-US" sz="1600" dirty="0">
                <a:solidFill>
                  <a:schemeClr val="tx1"/>
                </a:solidFill>
              </a:rPr>
              <a:t>= any SPAN course number between, and including, SPAN 100 to SPAN </a:t>
            </a:r>
            <a:r>
              <a:rPr lang="en-US" sz="1600" dirty="0" smtClean="0">
                <a:solidFill>
                  <a:schemeClr val="tx1"/>
                </a:solidFill>
              </a:rPr>
              <a:t>200)</a:t>
            </a:r>
            <a:endParaRPr lang="en-US" sz="1600" dirty="0">
              <a:solidFill>
                <a:schemeClr val="tx1"/>
              </a:solidFill>
            </a:endParaRPr>
          </a:p>
        </p:txBody>
      </p:sp>
      <p:pic>
        <p:nvPicPr>
          <p:cNvPr id="6147" name="Picture 3" descr="C:\Users\jchin2\Desktop\DGW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557337"/>
            <a:ext cx="7545388" cy="69532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495550"/>
            <a:ext cx="2286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2962274"/>
            <a:ext cx="21907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3352800"/>
            <a:ext cx="2000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733800"/>
            <a:ext cx="1905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9" y="4419600"/>
            <a:ext cx="1809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50" y="5029200"/>
            <a:ext cx="47625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781" y="5410200"/>
            <a:ext cx="2190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162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066800"/>
          </a:xfrm>
        </p:spPr>
        <p:txBody>
          <a:bodyPr>
            <a:normAutofit fontScale="90000"/>
          </a:bodyPr>
          <a:lstStyle/>
          <a:p>
            <a:r>
              <a:rPr lang="en-US" dirty="0" smtClean="0"/>
              <a:t>Student View Area &amp; Degree Progress</a:t>
            </a:r>
            <a:endParaRPr lang="en-US" dirty="0"/>
          </a:p>
        </p:txBody>
      </p:sp>
      <p:sp>
        <p:nvSpPr>
          <p:cNvPr id="6" name="Content Placeholder 5"/>
          <p:cNvSpPr>
            <a:spLocks noGrp="1"/>
          </p:cNvSpPr>
          <p:nvPr>
            <p:ph idx="1"/>
          </p:nvPr>
        </p:nvSpPr>
        <p:spPr>
          <a:xfrm>
            <a:off x="457200" y="1600200"/>
            <a:ext cx="8229600" cy="2743200"/>
          </a:xfrm>
        </p:spPr>
        <p:txBody>
          <a:bodyPr>
            <a:normAutofit/>
          </a:bodyPr>
          <a:lstStyle/>
          <a:p>
            <a:r>
              <a:rPr lang="en-US" sz="2400" i="1" dirty="0" smtClean="0"/>
              <a:t>Student View Area </a:t>
            </a:r>
            <a:r>
              <a:rPr lang="en-US" sz="2400" dirty="0" smtClean="0"/>
              <a:t>is where you will find all your information</a:t>
            </a:r>
          </a:p>
          <a:p>
            <a:r>
              <a:rPr lang="en-US" sz="2400" i="1" dirty="0" smtClean="0"/>
              <a:t>Degree Progress Bar </a:t>
            </a:r>
            <a:r>
              <a:rPr lang="en-US" sz="2400" dirty="0" smtClean="0"/>
              <a:t>is an estimation of your academic progress based on the number of completed areas (e.g. if you have not declared a major but completed all other areas your audit will show 100% complete)</a:t>
            </a:r>
            <a:endParaRPr lang="en-US" sz="2400" dirty="0"/>
          </a:p>
        </p:txBody>
      </p:sp>
      <p:pic>
        <p:nvPicPr>
          <p:cNvPr id="7172" name="Picture 4" descr="C:\Users\jchin2\Desktop\DGW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62399"/>
            <a:ext cx="7618412"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6583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6259</TotalTime>
  <Words>1394</Words>
  <Application>Microsoft Office PowerPoint</Application>
  <PresentationFormat>On-screen Show (4:3)</PresentationFormat>
  <Paragraphs>152</Paragraphs>
  <Slides>35</Slides>
  <Notes>0</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Urban</vt:lpstr>
      <vt:lpstr>DegreeWorks 100</vt:lpstr>
      <vt:lpstr>Introduction to DegreeWorks</vt:lpstr>
      <vt:lpstr>What is DegreeWorks?</vt:lpstr>
      <vt:lpstr>How do I access DegreeWorks?</vt:lpstr>
      <vt:lpstr>CUNY Login</vt:lpstr>
      <vt:lpstr>DegreeWorks Login</vt:lpstr>
      <vt:lpstr>What does a DegreeWorks audit look like?</vt:lpstr>
      <vt:lpstr>Legend</vt:lpstr>
      <vt:lpstr>Student View Area &amp; Degree Progress</vt:lpstr>
      <vt:lpstr>CUNY Skills Assessment Requirements</vt:lpstr>
      <vt:lpstr>Credits Required vs. Credits Applied</vt:lpstr>
      <vt:lpstr>Grade Point Average (GPA)</vt:lpstr>
      <vt:lpstr>Writing Intensive Requirements</vt:lpstr>
      <vt:lpstr>Pathways General Education Requirements</vt:lpstr>
      <vt:lpstr>College Option Requirements</vt:lpstr>
      <vt:lpstr>Major/Minor Requirements</vt:lpstr>
      <vt:lpstr>Elective Classes Allowed</vt:lpstr>
      <vt:lpstr>Electives Classes Not Allowed</vt:lpstr>
      <vt:lpstr>Insufficient Grades</vt:lpstr>
      <vt:lpstr>In-Progress</vt:lpstr>
      <vt:lpstr>Notes</vt:lpstr>
      <vt:lpstr>Disclaimer</vt:lpstr>
      <vt:lpstr>What If </vt:lpstr>
      <vt:lpstr>What If </vt:lpstr>
      <vt:lpstr>What If </vt:lpstr>
      <vt:lpstr>What If </vt:lpstr>
      <vt:lpstr>What If</vt:lpstr>
      <vt:lpstr>What If</vt:lpstr>
      <vt:lpstr>GPA Calculators</vt:lpstr>
      <vt:lpstr>Graduation Calculator</vt:lpstr>
      <vt:lpstr>Term Calculator</vt:lpstr>
      <vt:lpstr>Advice Calculator</vt:lpstr>
      <vt:lpstr>Remember, DegreeWorks is not…</vt:lpstr>
      <vt:lpstr>Academic Advisement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gihjgjkhjk</dc:title>
  <dc:creator>Jennifer Chin</dc:creator>
  <cp:lastModifiedBy>Jennifer Chin</cp:lastModifiedBy>
  <cp:revision>123</cp:revision>
  <dcterms:created xsi:type="dcterms:W3CDTF">2018-08-22T14:33:12Z</dcterms:created>
  <dcterms:modified xsi:type="dcterms:W3CDTF">2018-08-27T19:58:55Z</dcterms:modified>
</cp:coreProperties>
</file>