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9" r:id="rId5"/>
    <p:sldMasterId id="2147483657" r:id="rId6"/>
  </p:sldMasterIdLst>
  <p:notesMasterIdLst>
    <p:notesMasterId r:id="rId24"/>
  </p:notesMasterIdLst>
  <p:sldIdLst>
    <p:sldId id="602" r:id="rId7"/>
    <p:sldId id="566" r:id="rId8"/>
    <p:sldId id="586" r:id="rId9"/>
    <p:sldId id="587" r:id="rId10"/>
    <p:sldId id="589" r:id="rId11"/>
    <p:sldId id="588" r:id="rId12"/>
    <p:sldId id="590" r:id="rId13"/>
    <p:sldId id="591" r:id="rId14"/>
    <p:sldId id="592" r:id="rId15"/>
    <p:sldId id="593" r:id="rId16"/>
    <p:sldId id="594" r:id="rId17"/>
    <p:sldId id="600" r:id="rId18"/>
    <p:sldId id="596" r:id="rId19"/>
    <p:sldId id="597" r:id="rId20"/>
    <p:sldId id="598" r:id="rId21"/>
    <p:sldId id="599" r:id="rId22"/>
    <p:sldId id="29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7FAA"/>
    <a:srgbClr val="48699C"/>
    <a:srgbClr val="567299"/>
    <a:srgbClr val="737172"/>
    <a:srgbClr val="EAE5DD"/>
    <a:srgbClr val="52C3C4"/>
    <a:srgbClr val="F058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186868-17D2-5C4E-A01E-A0BC4BBB54A1}" v="12" dt="2020-05-04T18:12:26.5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17" d="100"/>
          <a:sy n="117" d="100"/>
        </p:scale>
        <p:origin x="808" y="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412C9-42EC-4BCD-AF39-15321267B6BD}" type="datetimeFigureOut">
              <a:rPr lang="en-US" smtClean="0"/>
              <a:t>10/5/20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5A540-5C8B-4281-9C3A-5F286BDCD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21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ja-JP" sz="1100" b="0">
              <a:latin typeface="Frutiger 45 Light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333">
              <a:defRPr sz="2400">
                <a:solidFill>
                  <a:srgbClr val="44392D"/>
                </a:solidFill>
                <a:latin typeface="Frutiger 45 Light" charset="0"/>
                <a:ea typeface="ヒラギノ角ゴ Pro W3" charset="0"/>
                <a:cs typeface="ヒラギノ角ゴ Pro W3" charset="0"/>
              </a:defRPr>
            </a:lvl1pPr>
            <a:lvl2pPr marL="757066" indent="-291179" defTabSz="946333">
              <a:defRPr sz="2400">
                <a:solidFill>
                  <a:srgbClr val="44392D"/>
                </a:solidFill>
                <a:latin typeface="Frutiger 45 Light" charset="0"/>
                <a:ea typeface="ヒラギノ角ゴ Pro W3" charset="0"/>
                <a:cs typeface="ヒラギノ角ゴ Pro W3" charset="0"/>
              </a:defRPr>
            </a:lvl2pPr>
            <a:lvl3pPr marL="1164717" indent="-232943" defTabSz="946333">
              <a:defRPr sz="2400">
                <a:solidFill>
                  <a:srgbClr val="44392D"/>
                </a:solidFill>
                <a:latin typeface="Frutiger 45 Light" charset="0"/>
                <a:ea typeface="ヒラギノ角ゴ Pro W3" charset="0"/>
                <a:cs typeface="ヒラギノ角ゴ Pro W3" charset="0"/>
              </a:defRPr>
            </a:lvl3pPr>
            <a:lvl4pPr marL="1630604" indent="-232943" defTabSz="946333">
              <a:defRPr sz="2400">
                <a:solidFill>
                  <a:srgbClr val="44392D"/>
                </a:solidFill>
                <a:latin typeface="Frutiger 45 Light" charset="0"/>
                <a:ea typeface="ヒラギノ角ゴ Pro W3" charset="0"/>
                <a:cs typeface="ヒラギノ角ゴ Pro W3" charset="0"/>
              </a:defRPr>
            </a:lvl4pPr>
            <a:lvl5pPr marL="2096491" indent="-232943" defTabSz="946333">
              <a:defRPr sz="2400">
                <a:solidFill>
                  <a:srgbClr val="44392D"/>
                </a:solidFill>
                <a:latin typeface="Frutiger 45 Light" charset="0"/>
                <a:ea typeface="ヒラギノ角ゴ Pro W3" charset="0"/>
                <a:cs typeface="ヒラギノ角ゴ Pro W3" charset="0"/>
              </a:defRPr>
            </a:lvl5pPr>
            <a:lvl6pPr marL="2562377" indent="-232943" defTabSz="9463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4392D"/>
                </a:solidFill>
                <a:latin typeface="Frutiger 45 Light" charset="0"/>
                <a:ea typeface="ヒラギノ角ゴ Pro W3" charset="0"/>
                <a:cs typeface="ヒラギノ角ゴ Pro W3" charset="0"/>
              </a:defRPr>
            </a:lvl6pPr>
            <a:lvl7pPr marL="3028264" indent="-232943" defTabSz="9463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4392D"/>
                </a:solidFill>
                <a:latin typeface="Frutiger 45 Light" charset="0"/>
                <a:ea typeface="ヒラギノ角ゴ Pro W3" charset="0"/>
                <a:cs typeface="ヒラギノ角ゴ Pro W3" charset="0"/>
              </a:defRPr>
            </a:lvl7pPr>
            <a:lvl8pPr marL="3494151" indent="-232943" defTabSz="9463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4392D"/>
                </a:solidFill>
                <a:latin typeface="Frutiger 45 Light" charset="0"/>
                <a:ea typeface="ヒラギノ角ゴ Pro W3" charset="0"/>
                <a:cs typeface="ヒラギノ角ゴ Pro W3" charset="0"/>
              </a:defRPr>
            </a:lvl8pPr>
            <a:lvl9pPr marL="3960038" indent="-232943" defTabSz="9463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4392D"/>
                </a:solidFill>
                <a:latin typeface="Frutiger 45 Light" charset="0"/>
                <a:ea typeface="ヒラギノ角ゴ Pro W3" charset="0"/>
                <a:cs typeface="ヒラギノ角ゴ Pro W3" charset="0"/>
              </a:defRPr>
            </a:lvl9pPr>
          </a:lstStyle>
          <a:p>
            <a:fld id="{2614B2A2-D574-E14E-874A-CDCB1A6400E7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1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054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5A540-5C8B-4281-9C3A-5F286BDCD6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9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5A540-5C8B-4281-9C3A-5F286BDCD6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5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5A540-5C8B-4281-9C3A-5F286BDCD69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78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ja-JP" sz="1100" b="0">
              <a:latin typeface="Frutiger 45 Light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333">
              <a:defRPr sz="2400">
                <a:solidFill>
                  <a:srgbClr val="44392D"/>
                </a:solidFill>
                <a:latin typeface="Frutiger 45 Light" charset="0"/>
                <a:ea typeface="ヒラギノ角ゴ Pro W3" charset="0"/>
                <a:cs typeface="ヒラギノ角ゴ Pro W3" charset="0"/>
              </a:defRPr>
            </a:lvl1pPr>
            <a:lvl2pPr marL="757066" indent="-291179" defTabSz="946333">
              <a:defRPr sz="2400">
                <a:solidFill>
                  <a:srgbClr val="44392D"/>
                </a:solidFill>
                <a:latin typeface="Frutiger 45 Light" charset="0"/>
                <a:ea typeface="ヒラギノ角ゴ Pro W3" charset="0"/>
                <a:cs typeface="ヒラギノ角ゴ Pro W3" charset="0"/>
              </a:defRPr>
            </a:lvl2pPr>
            <a:lvl3pPr marL="1164717" indent="-232943" defTabSz="946333">
              <a:defRPr sz="2400">
                <a:solidFill>
                  <a:srgbClr val="44392D"/>
                </a:solidFill>
                <a:latin typeface="Frutiger 45 Light" charset="0"/>
                <a:ea typeface="ヒラギノ角ゴ Pro W3" charset="0"/>
                <a:cs typeface="ヒラギノ角ゴ Pro W3" charset="0"/>
              </a:defRPr>
            </a:lvl3pPr>
            <a:lvl4pPr marL="1630604" indent="-232943" defTabSz="946333">
              <a:defRPr sz="2400">
                <a:solidFill>
                  <a:srgbClr val="44392D"/>
                </a:solidFill>
                <a:latin typeface="Frutiger 45 Light" charset="0"/>
                <a:ea typeface="ヒラギノ角ゴ Pro W3" charset="0"/>
                <a:cs typeface="ヒラギノ角ゴ Pro W3" charset="0"/>
              </a:defRPr>
            </a:lvl4pPr>
            <a:lvl5pPr marL="2096491" indent="-232943" defTabSz="946333">
              <a:defRPr sz="2400">
                <a:solidFill>
                  <a:srgbClr val="44392D"/>
                </a:solidFill>
                <a:latin typeface="Frutiger 45 Light" charset="0"/>
                <a:ea typeface="ヒラギノ角ゴ Pro W3" charset="0"/>
                <a:cs typeface="ヒラギノ角ゴ Pro W3" charset="0"/>
              </a:defRPr>
            </a:lvl5pPr>
            <a:lvl6pPr marL="2562377" indent="-232943" defTabSz="9463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4392D"/>
                </a:solidFill>
                <a:latin typeface="Frutiger 45 Light" charset="0"/>
                <a:ea typeface="ヒラギノ角ゴ Pro W3" charset="0"/>
                <a:cs typeface="ヒラギノ角ゴ Pro W3" charset="0"/>
              </a:defRPr>
            </a:lvl6pPr>
            <a:lvl7pPr marL="3028264" indent="-232943" defTabSz="9463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4392D"/>
                </a:solidFill>
                <a:latin typeface="Frutiger 45 Light" charset="0"/>
                <a:ea typeface="ヒラギノ角ゴ Pro W3" charset="0"/>
                <a:cs typeface="ヒラギノ角ゴ Pro W3" charset="0"/>
              </a:defRPr>
            </a:lvl7pPr>
            <a:lvl8pPr marL="3494151" indent="-232943" defTabSz="9463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4392D"/>
                </a:solidFill>
                <a:latin typeface="Frutiger 45 Light" charset="0"/>
                <a:ea typeface="ヒラギノ角ゴ Pro W3" charset="0"/>
                <a:cs typeface="ヒラギノ角ゴ Pro W3" charset="0"/>
              </a:defRPr>
            </a:lvl8pPr>
            <a:lvl9pPr marL="3960038" indent="-232943" defTabSz="9463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44392D"/>
                </a:solidFill>
                <a:latin typeface="Frutiger 45 Light" charset="0"/>
                <a:ea typeface="ヒラギノ角ゴ Pro W3" charset="0"/>
                <a:cs typeface="ヒラギノ角ゴ Pro W3" charset="0"/>
              </a:defRPr>
            </a:lvl9pPr>
          </a:lstStyle>
          <a:p>
            <a:fld id="{2614B2A2-D574-E14E-874A-CDCB1A6400E7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2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574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5A540-5C8B-4281-9C3A-5F286BDCD6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84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5A540-5C8B-4281-9C3A-5F286BDCD6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446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5A540-5C8B-4281-9C3A-5F286BDCD6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51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5A540-5C8B-4281-9C3A-5F286BDCD6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29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5A540-5C8B-4281-9C3A-5F286BDCD6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58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5A540-5C8B-4281-9C3A-5F286BDCD6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12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5A540-5C8B-4281-9C3A-5F286BDCD6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28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3282846" y="1825625"/>
            <a:ext cx="8610598" cy="3966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098623" y="889000"/>
            <a:ext cx="9794821" cy="80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2894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B7E95-2556-434A-993C-7393F515B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713B4-13A1-3E49-BA27-07193543B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19FA9-3194-C54E-8963-295800C5E2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23E284-DBF3-674C-B6BE-B204A0FC315F}" type="datetimeFigureOut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68108-A810-BB4D-96A9-3C7FE2287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63ADD-88F7-204D-824C-D08B7C6D7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D415F-4477-5B42-A399-E6D4B435C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938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CCFB0-2A47-CB4E-A761-BBE562B8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0A4D39-6D0D-5642-8B99-5A5F9A904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986D4-75CA-3641-8D04-C6FC2650E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23E284-DBF3-674C-B6BE-B204A0FC315F}" type="datetimeFigureOut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80F36-1C46-E743-AE5E-F63E62663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9F706-FD36-154A-9267-D94D67A30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D415F-4477-5B42-A399-E6D4B435C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02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14AF7-E6AC-3B44-91F1-4E08C461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9BAB0-5269-EF46-A28F-BC8E75875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78C31E-0FA8-9049-BF38-71241CBF6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57CC9-4D85-9F4B-B5B4-B8101B9F80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23E284-DBF3-674C-B6BE-B204A0FC315F}" type="datetimeFigureOut">
              <a:rPr lang="en-US" smtClean="0"/>
              <a:t>10/5/20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D893B-5B70-BC47-9FE2-B60C13EA5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835F9-CC61-A049-8B3A-4C8780899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D415F-4477-5B42-A399-E6D4B435C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44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0CF7C-D070-DF40-908B-A384C51DA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FA8C1-04AE-1B41-A72C-46CB7029C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D72749-0412-D24D-99E9-571148F31F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06A7C0-712F-C843-9C86-F68CD43D94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FA4E6D-6603-994F-87C6-B1F5B8F05D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FB5A4C-134F-A14E-8518-6FFFA7FEF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23E284-DBF3-674C-B6BE-B204A0FC315F}" type="datetimeFigureOut">
              <a:rPr lang="en-US" smtClean="0"/>
              <a:t>10/5/20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0A3A98-EDB8-F043-A87C-2A8A83BBC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04E16B-ADA2-8841-92A7-B60CEFCA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D415F-4477-5B42-A399-E6D4B435C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1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10670-AE74-C14C-A677-C6FE97756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635B8F-D29D-2A48-B129-4B68111C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23E284-DBF3-674C-B6BE-B204A0FC315F}" type="datetimeFigureOut">
              <a:rPr lang="en-US" smtClean="0"/>
              <a:t>10/5/20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D1894C-2FE4-D942-8BB7-7B70B68B3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6CDC54-7691-2F46-869E-4D79D5BA8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D415F-4477-5B42-A399-E6D4B435C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94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74B87B-8949-F24C-8818-EBFC56DC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23E284-DBF3-674C-B6BE-B204A0FC315F}" type="datetimeFigureOut">
              <a:rPr lang="en-US" smtClean="0"/>
              <a:t>10/5/20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49B963-0A54-0148-8570-AEFDBD459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3077A5-8F4D-0A48-BDFE-20978A50F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D415F-4477-5B42-A399-E6D4B435C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42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6155F-2D20-7D4C-945F-F09DB334E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F0DA3-B35C-D84F-8BD0-C5895104B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F82F99-C836-DA40-AFD8-1DBD1FAFF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25B04-0442-1A46-991F-C5FB1E354A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23E284-DBF3-674C-B6BE-B204A0FC315F}" type="datetimeFigureOut">
              <a:rPr lang="en-US" smtClean="0"/>
              <a:t>10/5/20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D6390-571B-D147-8827-C0C2BF388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590D8-D7F4-1945-B632-91FDF95AE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D415F-4477-5B42-A399-E6D4B435C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01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8149F-B0F4-4F4D-8A02-98E0EF295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25148A-A23D-0D45-9BF8-A552B32DB2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6455A8-D24D-EF44-A913-05EB91D70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0EE9D-CA8A-CE45-BE5B-438782445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23E284-DBF3-674C-B6BE-B204A0FC315F}" type="datetimeFigureOut">
              <a:rPr lang="en-US" smtClean="0"/>
              <a:t>10/5/20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102388-B16F-D145-8048-BE5575228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7C88F-812F-E24F-B9DB-946D7B17C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D415F-4477-5B42-A399-E6D4B435C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27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480CC-B2CD-E64B-96A2-E488E49ED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F63DF1-F245-6942-A7B9-EBD0911562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8B533-2CB3-4546-9876-8EB8B837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23E284-DBF3-674C-B6BE-B204A0FC315F}" type="datetimeFigureOut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FEA7C-F9D9-F945-8539-1E844CAE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1D7DE-7A25-4743-9C88-AE4A0E5BE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D415F-4477-5B42-A399-E6D4B435C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24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5F2057-73A9-CA4E-A102-63DF51AC5B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0AEBA2-1394-CD47-A0CB-857FEB5CD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426A9-9614-F847-998F-E901FFF4F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23E284-DBF3-674C-B6BE-B204A0FC315F}" type="datetimeFigureOut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6DC0E-BFD9-194A-A9DE-6F5256D4F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816A6-65E6-6449-B149-DCE015717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D415F-4477-5B42-A399-E6D4B435C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57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idx="1"/>
          </p:nvPr>
        </p:nvSpPr>
        <p:spPr>
          <a:xfrm>
            <a:off x="3282846" y="1825625"/>
            <a:ext cx="8610598" cy="3966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2098623" y="889000"/>
            <a:ext cx="9794821" cy="80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4939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615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D24A9-F49F-B74E-9BE1-821032392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33488-805F-7141-92A5-3C1EA89CF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0" y="2227385"/>
            <a:ext cx="10073640" cy="39495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9014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363A80-AC26-634E-9C0C-941B14AEB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2352" y="1825625"/>
            <a:ext cx="100614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0AEC0E-1B34-D647-80D4-F7DE7D9A9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1119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030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84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197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A24C9-ADFF-2B41-9D89-D4DC5428C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7A996E-DB46-8E4B-9783-68A5B0FB51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B614A-EAF8-644A-B6C7-6AA3648B3E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23E284-DBF3-674C-B6BE-B204A0FC315F}" type="datetimeFigureOut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CBA30-344A-7646-8853-B72BD20CD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99A41-E77E-534C-A08F-3BEF41B32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D415F-4477-5B42-A399-E6D4B435C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59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98623" y="889000"/>
            <a:ext cx="9794821" cy="80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82846" y="1825625"/>
            <a:ext cx="8610598" cy="3966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076" y="183427"/>
            <a:ext cx="1994174" cy="57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1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98200"/>
        </a:buClr>
        <a:buFont typeface=".AppleSystemUIFont" charset="-120"/>
        <a:buChar char="-"/>
        <a:defRPr sz="2400" kern="1200">
          <a:solidFill>
            <a:srgbClr val="737172"/>
          </a:solidFill>
          <a:latin typeface="Arial"/>
          <a:ea typeface="+mn-ea"/>
          <a:cs typeface="Arial"/>
        </a:defRPr>
      </a:lvl1pPr>
      <a:lvl2pPr marL="409575" indent="-173038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-"/>
        <a:tabLst/>
        <a:defRPr sz="2000" kern="1200">
          <a:solidFill>
            <a:srgbClr val="737172"/>
          </a:solidFill>
          <a:latin typeface="Arial"/>
          <a:ea typeface="+mn-ea"/>
          <a:cs typeface="Arial"/>
        </a:defRPr>
      </a:lvl2pPr>
      <a:lvl3pPr marL="635000" indent="-174625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-"/>
        <a:tabLst/>
        <a:defRPr sz="1800" kern="1200">
          <a:solidFill>
            <a:srgbClr val="737172"/>
          </a:solidFill>
          <a:latin typeface="Arial"/>
          <a:ea typeface="+mn-ea"/>
          <a:cs typeface="Arial"/>
        </a:defRPr>
      </a:lvl3pPr>
      <a:lvl4pPr marL="858838" indent="-161925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-"/>
        <a:tabLst/>
        <a:defRPr sz="1600" kern="1200">
          <a:solidFill>
            <a:srgbClr val="737172"/>
          </a:solidFill>
          <a:latin typeface="Arial"/>
          <a:ea typeface="+mn-ea"/>
          <a:cs typeface="Arial"/>
        </a:defRPr>
      </a:lvl4pPr>
      <a:lvl5pPr marL="1031875" indent="-111125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-"/>
        <a:tabLst/>
        <a:defRPr sz="1400" kern="1200">
          <a:solidFill>
            <a:srgbClr val="737172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21F6D3-78FF-5741-B0B7-E8624AD08C8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2EA79-0AEC-7D45-861D-E07772290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84D69-6BE7-974E-BEF0-10D5A3E9D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2352" y="1825625"/>
            <a:ext cx="100614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123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spc="-40" baseline="0">
          <a:solidFill>
            <a:srgbClr val="03ABC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 spc="-30" baseline="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.AppleSystemUIFont"/>
        <a:buChar char="-"/>
        <a:defRPr sz="2800" kern="1200" spc="-30" baseline="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79488" indent="-1698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600" kern="1200" spc="-30" baseline="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17625" indent="-169863" algn="l" defTabSz="914400" rtl="0" eaLnBrk="1" latinLnBrk="0" hangingPunct="1">
        <a:lnSpc>
          <a:spcPct val="90000"/>
        </a:lnSpc>
        <a:spcBef>
          <a:spcPts val="500"/>
        </a:spcBef>
        <a:buFont typeface=".AppleSystemUIFont"/>
        <a:buChar char="-"/>
        <a:tabLst/>
        <a:defRPr sz="2400" kern="1200" spc="-30" baseline="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08138" indent="-1698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 spc="-30" baseline="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42F5A9-F416-8444-995D-7357C8DE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623" y="889000"/>
            <a:ext cx="9794821" cy="80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649C7-CE9E-E34B-A48C-A19E7DDA3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82846" y="1825625"/>
            <a:ext cx="8610598" cy="3966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4149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.AppleSystemUIFont"/>
        <a:buChar char="-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.AppleSystemUIFont"/>
        <a:buChar char="-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.AppleSystemUIFont"/>
        <a:buChar char="-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.AppleSystemUIFont"/>
        <a:buChar char="-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.AppleSystemUIFont"/>
        <a:buChar char="-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hyperlink" Target="http://www.myccaonline.com/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77390" y="4024855"/>
            <a:ext cx="7387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HOLISTIC LIFE RESOURCE WITH SOMETHING FOR EVERYONE</a:t>
            </a:r>
          </a:p>
        </p:txBody>
      </p:sp>
      <p:sp>
        <p:nvSpPr>
          <p:cNvPr id="9" name="Rectangle 8"/>
          <p:cNvSpPr/>
          <p:nvPr/>
        </p:nvSpPr>
        <p:spPr>
          <a:xfrm>
            <a:off x="3977390" y="3429000"/>
            <a:ext cx="8214610" cy="537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3400" b="1" dirty="0">
                <a:solidFill>
                  <a:schemeClr val="bg1"/>
                </a:solidFill>
              </a:rPr>
              <a:t>Introduction to </a:t>
            </a:r>
            <a:r>
              <a:rPr lang="en-US" sz="3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CCA@YourService</a:t>
            </a:r>
            <a:endParaRPr lang="en-US" sz="3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90" y="3645522"/>
            <a:ext cx="2616327" cy="748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5501DA-2F24-884E-B339-67DCE071286C}"/>
              </a:ext>
            </a:extLst>
          </p:cNvPr>
          <p:cNvSpPr txBox="1"/>
          <p:nvPr/>
        </p:nvSpPr>
        <p:spPr>
          <a:xfrm>
            <a:off x="464406" y="294446"/>
            <a:ext cx="3252355" cy="11067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CUNY Work/Life Assistance Program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E2249B-6E9B-9F4E-9236-0B96C17BD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767" y="1695644"/>
            <a:ext cx="2762773" cy="167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4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B5F1F2E9-6747-6B48-BFF1-58316BA1F3FC}"/>
              </a:ext>
            </a:extLst>
          </p:cNvPr>
          <p:cNvSpPr/>
          <p:nvPr/>
        </p:nvSpPr>
        <p:spPr>
          <a:xfrm>
            <a:off x="0" y="4991353"/>
            <a:ext cx="1954021" cy="18666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BF1C98-89D6-1E43-9259-66C1BCEC6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81" y="301752"/>
            <a:ext cx="4305300" cy="6553200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0C976E55-1FB0-8643-A242-682789DF3301}"/>
              </a:ext>
            </a:extLst>
          </p:cNvPr>
          <p:cNvSpPr/>
          <p:nvPr/>
        </p:nvSpPr>
        <p:spPr>
          <a:xfrm>
            <a:off x="5574323" y="700564"/>
            <a:ext cx="6617677" cy="1257300"/>
          </a:xfrm>
          <a:custGeom>
            <a:avLst/>
            <a:gdLst/>
            <a:ahLst/>
            <a:cxnLst/>
            <a:rect l="l" t="t" r="r" b="b"/>
            <a:pathLst>
              <a:path w="6248400" h="1257300">
                <a:moveTo>
                  <a:pt x="0" y="1257300"/>
                </a:moveTo>
                <a:lnTo>
                  <a:pt x="6248400" y="1257300"/>
                </a:lnTo>
                <a:lnTo>
                  <a:pt x="6248400" y="0"/>
                </a:lnTo>
                <a:lnTo>
                  <a:pt x="0" y="0"/>
                </a:lnTo>
                <a:lnTo>
                  <a:pt x="0" y="1257300"/>
                </a:lnTo>
                <a:close/>
              </a:path>
            </a:pathLst>
          </a:custGeom>
          <a:solidFill>
            <a:srgbClr val="9099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A82EDAF3-B7C1-334A-9541-189531216C44}"/>
              </a:ext>
            </a:extLst>
          </p:cNvPr>
          <p:cNvSpPr/>
          <p:nvPr/>
        </p:nvSpPr>
        <p:spPr>
          <a:xfrm>
            <a:off x="0" y="0"/>
            <a:ext cx="12192000" cy="228600"/>
          </a:xfrm>
          <a:custGeom>
            <a:avLst/>
            <a:gdLst/>
            <a:ahLst/>
            <a:cxnLst/>
            <a:rect l="l" t="t" r="r" b="b"/>
            <a:pathLst>
              <a:path w="12192000" h="228600">
                <a:moveTo>
                  <a:pt x="0" y="228600"/>
                </a:moveTo>
                <a:lnTo>
                  <a:pt x="12192000" y="228600"/>
                </a:lnTo>
                <a:lnTo>
                  <a:pt x="121920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099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itle 8">
            <a:extLst>
              <a:ext uri="{FF2B5EF4-FFF2-40B4-BE49-F238E27FC236}">
                <a16:creationId xmlns:a16="http://schemas.microsoft.com/office/drawing/2014/main" id="{B11A4491-69CC-7A43-8A61-77700A42DC21}"/>
              </a:ext>
            </a:extLst>
          </p:cNvPr>
          <p:cNvSpPr txBox="1">
            <a:spLocks/>
          </p:cNvSpPr>
          <p:nvPr/>
        </p:nvSpPr>
        <p:spPr>
          <a:xfrm>
            <a:off x="6368981" y="883254"/>
            <a:ext cx="5561354" cy="5829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living Resources &amp; Referrals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C122B4F-56E0-E549-B684-1D7F8C05F7C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92106" y="2300303"/>
            <a:ext cx="4995690" cy="3875088"/>
          </a:xfrm>
        </p:spPr>
        <p:txBody>
          <a:bodyPr>
            <a:noAutofit/>
          </a:bodyPr>
          <a:lstStyle/>
          <a:p>
            <a:pPr marL="342900" lvl="2" indent="-342900">
              <a:spcAft>
                <a:spcPts val="8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Relocation</a:t>
            </a:r>
          </a:p>
          <a:p>
            <a:pPr marL="342900" lvl="2" indent="-342900">
              <a:spcAft>
                <a:spcPts val="8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Home improvement</a:t>
            </a:r>
          </a:p>
          <a:p>
            <a:pPr marL="342900" lvl="2" indent="-342900">
              <a:spcAft>
                <a:spcPts val="8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Pet care</a:t>
            </a:r>
          </a:p>
          <a:p>
            <a:pPr marL="342900" lvl="2" indent="-342900">
              <a:spcAft>
                <a:spcPts val="8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Health and wellness</a:t>
            </a:r>
          </a:p>
          <a:p>
            <a:pPr marL="342900" lvl="2" indent="-342900">
              <a:spcAft>
                <a:spcPts val="8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Community resources</a:t>
            </a:r>
          </a:p>
          <a:p>
            <a:pPr marL="342900" lvl="2" indent="-342900">
              <a:spcAft>
                <a:spcPts val="8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Travel and leisure</a:t>
            </a:r>
          </a:p>
          <a:p>
            <a:pPr marL="342900" lvl="2" indent="-342900">
              <a:spcAft>
                <a:spcPts val="8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Disaster prevention and recovery</a:t>
            </a:r>
          </a:p>
          <a:p>
            <a:pPr marL="342900" lvl="2" indent="-342900">
              <a:spcAft>
                <a:spcPts val="8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Volunteer opportunities</a:t>
            </a:r>
          </a:p>
        </p:txBody>
      </p:sp>
    </p:spTree>
    <p:extLst>
      <p:ext uri="{BB962C8B-B14F-4D97-AF65-F5344CB8AC3E}">
        <p14:creationId xmlns:p14="http://schemas.microsoft.com/office/powerpoint/2010/main" val="4075143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5">
            <a:extLst>
              <a:ext uri="{FF2B5EF4-FFF2-40B4-BE49-F238E27FC236}">
                <a16:creationId xmlns:a16="http://schemas.microsoft.com/office/drawing/2014/main" id="{E9383789-7396-054A-9BFA-3A1BFD8818D4}"/>
              </a:ext>
            </a:extLst>
          </p:cNvPr>
          <p:cNvSpPr/>
          <p:nvPr/>
        </p:nvSpPr>
        <p:spPr>
          <a:xfrm>
            <a:off x="-1" y="4988307"/>
            <a:ext cx="1954021" cy="18666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BF1C98-89D6-1E43-9259-66C1BCEC6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81" y="301752"/>
            <a:ext cx="4305300" cy="6553200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0C976E55-1FB0-8643-A242-682789DF3301}"/>
              </a:ext>
            </a:extLst>
          </p:cNvPr>
          <p:cNvSpPr/>
          <p:nvPr/>
        </p:nvSpPr>
        <p:spPr>
          <a:xfrm>
            <a:off x="5574323" y="700564"/>
            <a:ext cx="6617677" cy="1257300"/>
          </a:xfrm>
          <a:custGeom>
            <a:avLst/>
            <a:gdLst/>
            <a:ahLst/>
            <a:cxnLst/>
            <a:rect l="l" t="t" r="r" b="b"/>
            <a:pathLst>
              <a:path w="6248400" h="1257300">
                <a:moveTo>
                  <a:pt x="0" y="1257300"/>
                </a:moveTo>
                <a:lnTo>
                  <a:pt x="6248400" y="1257300"/>
                </a:lnTo>
                <a:lnTo>
                  <a:pt x="6248400" y="0"/>
                </a:lnTo>
                <a:lnTo>
                  <a:pt x="0" y="0"/>
                </a:lnTo>
                <a:lnTo>
                  <a:pt x="0" y="1257300"/>
                </a:lnTo>
                <a:close/>
              </a:path>
            </a:pathLst>
          </a:custGeom>
          <a:solidFill>
            <a:srgbClr val="9099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A82EDAF3-B7C1-334A-9541-189531216C44}"/>
              </a:ext>
            </a:extLst>
          </p:cNvPr>
          <p:cNvSpPr/>
          <p:nvPr/>
        </p:nvSpPr>
        <p:spPr>
          <a:xfrm>
            <a:off x="0" y="0"/>
            <a:ext cx="12192000" cy="228600"/>
          </a:xfrm>
          <a:custGeom>
            <a:avLst/>
            <a:gdLst/>
            <a:ahLst/>
            <a:cxnLst/>
            <a:rect l="l" t="t" r="r" b="b"/>
            <a:pathLst>
              <a:path w="12192000" h="228600">
                <a:moveTo>
                  <a:pt x="0" y="228600"/>
                </a:moveTo>
                <a:lnTo>
                  <a:pt x="12192000" y="228600"/>
                </a:lnTo>
                <a:lnTo>
                  <a:pt x="121920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099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itle 8">
            <a:extLst>
              <a:ext uri="{FF2B5EF4-FFF2-40B4-BE49-F238E27FC236}">
                <a16:creationId xmlns:a16="http://schemas.microsoft.com/office/drawing/2014/main" id="{B11A4491-69CC-7A43-8A61-77700A42DC21}"/>
              </a:ext>
            </a:extLst>
          </p:cNvPr>
          <p:cNvSpPr txBox="1">
            <a:spLocks/>
          </p:cNvSpPr>
          <p:nvPr/>
        </p:nvSpPr>
        <p:spPr>
          <a:xfrm>
            <a:off x="6368981" y="883254"/>
            <a:ext cx="5561354" cy="5829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 Resources &amp; Referrals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C122B4F-56E0-E549-B684-1D7F8C05F7C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92106" y="2300303"/>
            <a:ext cx="4995690" cy="3875088"/>
          </a:xfrm>
        </p:spPr>
        <p:txBody>
          <a:bodyPr>
            <a:noAutofit/>
          </a:bodyPr>
          <a:lstStyle/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Adoption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Child custody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Contract review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Divorce and separation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Elder law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Immigration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Landlord/tenant issues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Wills and estate law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7767C9-B620-F342-83E0-7E16C0A0214A}"/>
              </a:ext>
            </a:extLst>
          </p:cNvPr>
          <p:cNvSpPr txBox="1"/>
          <p:nvPr/>
        </p:nvSpPr>
        <p:spPr>
          <a:xfrm>
            <a:off x="207264" y="694944"/>
            <a:ext cx="15947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47F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initial consultation with an attorney</a:t>
            </a:r>
          </a:p>
          <a:p>
            <a:endParaRPr lang="en-US" dirty="0">
              <a:solidFill>
                <a:srgbClr val="147F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147F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phone or in person</a:t>
            </a:r>
          </a:p>
          <a:p>
            <a:endParaRPr lang="en-US" dirty="0">
              <a:solidFill>
                <a:srgbClr val="147F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147F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 discount on hourly rate if attorney is retained</a:t>
            </a:r>
          </a:p>
        </p:txBody>
      </p:sp>
    </p:spTree>
    <p:extLst>
      <p:ext uri="{BB962C8B-B14F-4D97-AF65-F5344CB8AC3E}">
        <p14:creationId xmlns:p14="http://schemas.microsoft.com/office/powerpoint/2010/main" val="1277236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17055517-9917-3845-9164-EBD4CF02E5A7}"/>
              </a:ext>
            </a:extLst>
          </p:cNvPr>
          <p:cNvSpPr/>
          <p:nvPr/>
        </p:nvSpPr>
        <p:spPr>
          <a:xfrm>
            <a:off x="-1" y="4988307"/>
            <a:ext cx="1954021" cy="18666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EF00F3-BA6C-8544-A9C5-AC9F47535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80" y="298706"/>
            <a:ext cx="4305300" cy="6553200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0C976E55-1FB0-8643-A242-682789DF3301}"/>
              </a:ext>
            </a:extLst>
          </p:cNvPr>
          <p:cNvSpPr/>
          <p:nvPr/>
        </p:nvSpPr>
        <p:spPr>
          <a:xfrm>
            <a:off x="5574323" y="700564"/>
            <a:ext cx="6617677" cy="1257300"/>
          </a:xfrm>
          <a:custGeom>
            <a:avLst/>
            <a:gdLst/>
            <a:ahLst/>
            <a:cxnLst/>
            <a:rect l="l" t="t" r="r" b="b"/>
            <a:pathLst>
              <a:path w="6248400" h="1257300">
                <a:moveTo>
                  <a:pt x="0" y="1257300"/>
                </a:moveTo>
                <a:lnTo>
                  <a:pt x="6248400" y="1257300"/>
                </a:lnTo>
                <a:lnTo>
                  <a:pt x="6248400" y="0"/>
                </a:lnTo>
                <a:lnTo>
                  <a:pt x="0" y="0"/>
                </a:lnTo>
                <a:lnTo>
                  <a:pt x="0" y="1257300"/>
                </a:lnTo>
                <a:close/>
              </a:path>
            </a:pathLst>
          </a:custGeom>
          <a:solidFill>
            <a:srgbClr val="9099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A82EDAF3-B7C1-334A-9541-189531216C44}"/>
              </a:ext>
            </a:extLst>
          </p:cNvPr>
          <p:cNvSpPr/>
          <p:nvPr/>
        </p:nvSpPr>
        <p:spPr>
          <a:xfrm>
            <a:off x="0" y="0"/>
            <a:ext cx="12192000" cy="228600"/>
          </a:xfrm>
          <a:custGeom>
            <a:avLst/>
            <a:gdLst/>
            <a:ahLst/>
            <a:cxnLst/>
            <a:rect l="l" t="t" r="r" b="b"/>
            <a:pathLst>
              <a:path w="12192000" h="228600">
                <a:moveTo>
                  <a:pt x="0" y="228600"/>
                </a:moveTo>
                <a:lnTo>
                  <a:pt x="12192000" y="228600"/>
                </a:lnTo>
                <a:lnTo>
                  <a:pt x="121920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099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itle 8">
            <a:extLst>
              <a:ext uri="{FF2B5EF4-FFF2-40B4-BE49-F238E27FC236}">
                <a16:creationId xmlns:a16="http://schemas.microsoft.com/office/drawing/2014/main" id="{B11A4491-69CC-7A43-8A61-77700A42DC21}"/>
              </a:ext>
            </a:extLst>
          </p:cNvPr>
          <p:cNvSpPr txBox="1">
            <a:spLocks/>
          </p:cNvSpPr>
          <p:nvPr/>
        </p:nvSpPr>
        <p:spPr>
          <a:xfrm>
            <a:off x="6368980" y="746289"/>
            <a:ext cx="5561354" cy="5829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Counseling &amp; Resources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C122B4F-56E0-E549-B684-1D7F8C05F7C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92106" y="2300303"/>
            <a:ext cx="4995690" cy="3875088"/>
          </a:xfrm>
        </p:spPr>
        <p:txBody>
          <a:bodyPr>
            <a:noAutofit/>
          </a:bodyPr>
          <a:lstStyle/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Budgeting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Managing debt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Choosing a financial planner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Tax preparation and filing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Recovering from identity theft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Locating student financial aid resources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Understanding saving and investment terminology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7767C9-B620-F342-83E0-7E16C0A0214A}"/>
              </a:ext>
            </a:extLst>
          </p:cNvPr>
          <p:cNvSpPr txBox="1"/>
          <p:nvPr/>
        </p:nvSpPr>
        <p:spPr>
          <a:xfrm>
            <a:off x="221268" y="694944"/>
            <a:ext cx="169264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47F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initial phone consultation with a qualified financial educator</a:t>
            </a:r>
          </a:p>
          <a:p>
            <a:endParaRPr lang="en-US" dirty="0">
              <a:solidFill>
                <a:srgbClr val="147F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147F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Referrals to specialized resources</a:t>
            </a:r>
          </a:p>
          <a:p>
            <a:endParaRPr lang="en-US" dirty="0">
              <a:solidFill>
                <a:srgbClr val="147FAA"/>
              </a:solidFill>
            </a:endParaRPr>
          </a:p>
          <a:p>
            <a:endParaRPr lang="en-US" dirty="0">
              <a:solidFill>
                <a:srgbClr val="147F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739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A81B91-4ADB-6C4B-A34D-F618AE7B9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/>
              <a:t>What happens when you call?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E3FCA6-7F66-9F43-9DE4-842C771D5E26}"/>
              </a:ext>
            </a:extLst>
          </p:cNvPr>
          <p:cNvSpPr/>
          <p:nvPr/>
        </p:nvSpPr>
        <p:spPr>
          <a:xfrm>
            <a:off x="5859707" y="5550877"/>
            <a:ext cx="2074862" cy="9144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>
                <a:latin typeface="Helvetica"/>
                <a:cs typeface="Helvetica"/>
              </a:rPr>
              <a:t>Referral to</a:t>
            </a:r>
          </a:p>
          <a:p>
            <a:pPr algn="ctr">
              <a:defRPr/>
            </a:pPr>
            <a:r>
              <a:rPr lang="en-US" sz="1800">
                <a:latin typeface="Helvetica"/>
                <a:cs typeface="Helvetica"/>
              </a:rPr>
              <a:t>Long-term Counseling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00BB35-50C8-214D-B67B-CA7E6DB19767}"/>
              </a:ext>
            </a:extLst>
          </p:cNvPr>
          <p:cNvSpPr/>
          <p:nvPr/>
        </p:nvSpPr>
        <p:spPr>
          <a:xfrm>
            <a:off x="3265732" y="2134577"/>
            <a:ext cx="1344612" cy="9144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>
                <a:latin typeface="Helvetica"/>
                <a:cs typeface="Helvetica"/>
              </a:rPr>
              <a:t>Caller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C933FE-D878-E647-B122-0E5A5234ED48}"/>
              </a:ext>
            </a:extLst>
          </p:cNvPr>
          <p:cNvSpPr/>
          <p:nvPr/>
        </p:nvSpPr>
        <p:spPr>
          <a:xfrm>
            <a:off x="5856532" y="2134577"/>
            <a:ext cx="2074862" cy="914400"/>
          </a:xfrm>
          <a:prstGeom prst="rect">
            <a:avLst/>
          </a:prstGeom>
          <a:solidFill>
            <a:srgbClr val="00819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>
                <a:latin typeface="Helvetica"/>
                <a:cs typeface="Helvetica"/>
              </a:rPr>
              <a:t>CCA Counselor</a:t>
            </a:r>
          </a:p>
          <a:p>
            <a:pPr algn="ctr">
              <a:defRPr/>
            </a:pPr>
            <a:r>
              <a:rPr lang="en-US" sz="1800">
                <a:latin typeface="Helvetica"/>
                <a:cs typeface="Helvetica"/>
              </a:rPr>
              <a:t>Initial Assessment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A9098EFC-E221-AB41-81A6-AFEA74CA0BD9}"/>
              </a:ext>
            </a:extLst>
          </p:cNvPr>
          <p:cNvSpPr/>
          <p:nvPr/>
        </p:nvSpPr>
        <p:spPr>
          <a:xfrm>
            <a:off x="4865932" y="2515577"/>
            <a:ext cx="704850" cy="15240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E29CAF66-417D-4343-9D14-CE6B9E88AC22}"/>
              </a:ext>
            </a:extLst>
          </p:cNvPr>
          <p:cNvSpPr/>
          <p:nvPr/>
        </p:nvSpPr>
        <p:spPr>
          <a:xfrm>
            <a:off x="8066332" y="2515577"/>
            <a:ext cx="609600" cy="152400"/>
          </a:xfrm>
          <a:prstGeom prst="rightArrow">
            <a:avLst/>
          </a:prstGeom>
          <a:solidFill>
            <a:srgbClr val="11616C"/>
          </a:solidFill>
          <a:ln>
            <a:solidFill>
              <a:srgbClr val="11616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191C28-E080-134A-9CFC-BD38B2B21A13}"/>
              </a:ext>
            </a:extLst>
          </p:cNvPr>
          <p:cNvSpPr/>
          <p:nvPr/>
        </p:nvSpPr>
        <p:spPr>
          <a:xfrm>
            <a:off x="5856532" y="3887177"/>
            <a:ext cx="2074862" cy="914400"/>
          </a:xfrm>
          <a:prstGeom prst="rect">
            <a:avLst/>
          </a:prstGeom>
          <a:solidFill>
            <a:srgbClr val="00819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>
                <a:latin typeface="Helvetica"/>
                <a:cs typeface="Helvetica"/>
              </a:rPr>
              <a:t>EAP Provider</a:t>
            </a:r>
          </a:p>
          <a:p>
            <a:pPr algn="ctr">
              <a:defRPr/>
            </a:pPr>
            <a:r>
              <a:rPr lang="en-US" sz="1800">
                <a:latin typeface="Helvetica"/>
                <a:cs typeface="Helvetica"/>
              </a:rPr>
              <a:t>In-person Consultation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FD28FB86-C78A-9244-B483-3C77FFC74870}"/>
              </a:ext>
            </a:extLst>
          </p:cNvPr>
          <p:cNvSpPr/>
          <p:nvPr/>
        </p:nvSpPr>
        <p:spPr>
          <a:xfrm rot="5400000">
            <a:off x="6662982" y="3385527"/>
            <a:ext cx="520700" cy="152400"/>
          </a:xfrm>
          <a:prstGeom prst="rightArrow">
            <a:avLst/>
          </a:prstGeom>
          <a:solidFill>
            <a:srgbClr val="11616C"/>
          </a:solidFill>
          <a:ln>
            <a:solidFill>
              <a:srgbClr val="11616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0B3646-4C31-C346-9FC7-2D00D9A7DA4E}"/>
              </a:ext>
            </a:extLst>
          </p:cNvPr>
          <p:cNvSpPr/>
          <p:nvPr/>
        </p:nvSpPr>
        <p:spPr>
          <a:xfrm>
            <a:off x="8904532" y="2134577"/>
            <a:ext cx="2074862" cy="914400"/>
          </a:xfrm>
          <a:prstGeom prst="rect">
            <a:avLst/>
          </a:prstGeom>
          <a:solidFill>
            <a:srgbClr val="56729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>
                <a:latin typeface="Helvetica"/>
                <a:cs typeface="Helvetica"/>
              </a:rPr>
              <a:t>CCA Work/Life Specialist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DBA7E3C4-1F91-1B41-A2F5-F99FCCB9B85B}"/>
              </a:ext>
            </a:extLst>
          </p:cNvPr>
          <p:cNvSpPr/>
          <p:nvPr/>
        </p:nvSpPr>
        <p:spPr>
          <a:xfrm rot="5400000">
            <a:off x="6662982" y="5106377"/>
            <a:ext cx="520700" cy="152400"/>
          </a:xfrm>
          <a:prstGeom prst="rightArrow">
            <a:avLst/>
          </a:prstGeom>
          <a:solidFill>
            <a:srgbClr val="11616C"/>
          </a:solidFill>
          <a:ln>
            <a:solidFill>
              <a:srgbClr val="11616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662BA3-2032-D245-A5A9-E06C832F69F3}"/>
              </a:ext>
            </a:extLst>
          </p:cNvPr>
          <p:cNvSpPr/>
          <p:nvPr/>
        </p:nvSpPr>
        <p:spPr>
          <a:xfrm>
            <a:off x="5856532" y="5550877"/>
            <a:ext cx="2074862" cy="914400"/>
          </a:xfrm>
          <a:prstGeom prst="rect">
            <a:avLst/>
          </a:prstGeom>
          <a:solidFill>
            <a:srgbClr val="00819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>
                <a:latin typeface="Helvetica"/>
                <a:cs typeface="Helvetica"/>
              </a:rPr>
              <a:t>EAP Provider</a:t>
            </a:r>
          </a:p>
          <a:p>
            <a:pPr algn="ctr">
              <a:defRPr/>
            </a:pPr>
            <a:r>
              <a:rPr lang="en-US" sz="1800">
                <a:latin typeface="Helvetica"/>
                <a:cs typeface="Helvetica"/>
              </a:rPr>
              <a:t>Short-term Counseling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843EC88E-302A-0847-8675-A44EAC6B02EE}"/>
              </a:ext>
            </a:extLst>
          </p:cNvPr>
          <p:cNvSpPr/>
          <p:nvPr/>
        </p:nvSpPr>
        <p:spPr>
          <a:xfrm rot="5400000">
            <a:off x="9634782" y="3385527"/>
            <a:ext cx="520700" cy="152400"/>
          </a:xfrm>
          <a:prstGeom prst="rightArrow">
            <a:avLst/>
          </a:prstGeom>
          <a:solidFill>
            <a:srgbClr val="11616C"/>
          </a:solidFill>
          <a:ln>
            <a:solidFill>
              <a:srgbClr val="11616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22A80-F39E-F543-ACEE-0D45EE77C581}"/>
              </a:ext>
            </a:extLst>
          </p:cNvPr>
          <p:cNvSpPr/>
          <p:nvPr/>
        </p:nvSpPr>
        <p:spPr>
          <a:xfrm>
            <a:off x="8904532" y="3887177"/>
            <a:ext cx="2074862" cy="914400"/>
          </a:xfrm>
          <a:prstGeom prst="rect">
            <a:avLst/>
          </a:prstGeom>
          <a:solidFill>
            <a:srgbClr val="56729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>
                <a:latin typeface="Helvetica"/>
                <a:cs typeface="Helvetica"/>
              </a:rPr>
              <a:t>Information</a:t>
            </a:r>
          </a:p>
          <a:p>
            <a:pPr algn="ctr">
              <a:defRPr/>
            </a:pPr>
            <a:r>
              <a:rPr lang="en-US" sz="1800">
                <a:latin typeface="Helvetica"/>
                <a:cs typeface="Helvetica"/>
              </a:rPr>
              <a:t>Guidance</a:t>
            </a:r>
          </a:p>
          <a:p>
            <a:pPr algn="ctr">
              <a:defRPr/>
            </a:pPr>
            <a:r>
              <a:rPr lang="en-US" sz="1800">
                <a:latin typeface="Helvetica"/>
                <a:cs typeface="Helvetica"/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40552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7" grpId="0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A81B91-4ADB-6C4B-A34D-F618AE7B9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/>
              <a:t>My CCA Online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1E790756-6F20-C948-9895-08B25AE65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3462" y="1746007"/>
            <a:ext cx="4419981" cy="6370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sz="1800" dirty="0">
                <a:solidFill>
                  <a:srgbClr val="008194"/>
                </a:solidFill>
              </a:rPr>
              <a:t>COMPANY CODE: </a:t>
            </a:r>
            <a:r>
              <a:rPr lang="en-US" sz="1800" dirty="0">
                <a:solidFill>
                  <a:schemeClr val="tx1"/>
                </a:solidFill>
              </a:rPr>
              <a:t>CUNY</a:t>
            </a: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AB9095-8A9E-7341-9F92-ACD03A05C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691" y="2084635"/>
            <a:ext cx="9019309" cy="434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79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A81B91-4ADB-6C4B-A34D-F618AE7B9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/>
              <a:t>What is on the website?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E08F20-6813-DD42-A353-351EF4EFE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18" y="1797483"/>
            <a:ext cx="7883132" cy="488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75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D17F35-AB26-0543-86F4-199AC2FB7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3810000" cy="4521200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AC5D1959-AC80-B54B-AC2F-46056DB050CD}"/>
              </a:ext>
            </a:extLst>
          </p:cNvPr>
          <p:cNvSpPr/>
          <p:nvPr/>
        </p:nvSpPr>
        <p:spPr>
          <a:xfrm>
            <a:off x="12700" y="4610100"/>
            <a:ext cx="3810000" cy="2247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F1CFD845-0E18-0F45-A789-B274F0E2D013}"/>
              </a:ext>
            </a:extLst>
          </p:cNvPr>
          <p:cNvSpPr/>
          <p:nvPr/>
        </p:nvSpPr>
        <p:spPr>
          <a:xfrm>
            <a:off x="3911600" y="0"/>
            <a:ext cx="8280400" cy="889635"/>
          </a:xfrm>
          <a:custGeom>
            <a:avLst/>
            <a:gdLst/>
            <a:ahLst/>
            <a:cxnLst/>
            <a:rect l="l" t="t" r="r" b="b"/>
            <a:pathLst>
              <a:path w="8280400" h="889635">
                <a:moveTo>
                  <a:pt x="0" y="889012"/>
                </a:moveTo>
                <a:lnTo>
                  <a:pt x="8280400" y="889012"/>
                </a:lnTo>
                <a:lnTo>
                  <a:pt x="8280400" y="0"/>
                </a:lnTo>
                <a:lnTo>
                  <a:pt x="0" y="0"/>
                </a:lnTo>
                <a:lnTo>
                  <a:pt x="0" y="889012"/>
                </a:lnTo>
                <a:close/>
              </a:path>
            </a:pathLst>
          </a:custGeom>
          <a:solidFill>
            <a:srgbClr val="EEEC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2DF7D5B0-9726-8546-97BC-26E8D682792E}"/>
              </a:ext>
            </a:extLst>
          </p:cNvPr>
          <p:cNvSpPr/>
          <p:nvPr/>
        </p:nvSpPr>
        <p:spPr>
          <a:xfrm>
            <a:off x="3911600" y="1651000"/>
            <a:ext cx="8280400" cy="5207000"/>
          </a:xfrm>
          <a:custGeom>
            <a:avLst/>
            <a:gdLst/>
            <a:ahLst/>
            <a:cxnLst/>
            <a:rect l="l" t="t" r="r" b="b"/>
            <a:pathLst>
              <a:path w="8280400" h="5207000">
                <a:moveTo>
                  <a:pt x="0" y="5207000"/>
                </a:moveTo>
                <a:lnTo>
                  <a:pt x="8280400" y="5207000"/>
                </a:lnTo>
                <a:lnTo>
                  <a:pt x="8280400" y="0"/>
                </a:lnTo>
                <a:lnTo>
                  <a:pt x="0" y="0"/>
                </a:lnTo>
                <a:lnTo>
                  <a:pt x="0" y="5207000"/>
                </a:lnTo>
                <a:close/>
              </a:path>
            </a:pathLst>
          </a:custGeom>
          <a:solidFill>
            <a:srgbClr val="EEEC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C542C58C-8600-5F4A-A46B-83228F541F78}"/>
              </a:ext>
            </a:extLst>
          </p:cNvPr>
          <p:cNvSpPr/>
          <p:nvPr/>
        </p:nvSpPr>
        <p:spPr>
          <a:xfrm>
            <a:off x="0" y="0"/>
            <a:ext cx="279400" cy="6858000"/>
          </a:xfrm>
          <a:custGeom>
            <a:avLst/>
            <a:gdLst/>
            <a:ahLst/>
            <a:cxnLst/>
            <a:rect l="l" t="t" r="r" b="b"/>
            <a:pathLst>
              <a:path w="279400" h="6858000">
                <a:moveTo>
                  <a:pt x="0" y="6858000"/>
                </a:moveTo>
                <a:lnTo>
                  <a:pt x="279400" y="6858000"/>
                </a:lnTo>
                <a:lnTo>
                  <a:pt x="279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7971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EE09BC50-984E-9849-AF27-D72323C9EE42}"/>
              </a:ext>
            </a:extLst>
          </p:cNvPr>
          <p:cNvSpPr/>
          <p:nvPr/>
        </p:nvSpPr>
        <p:spPr>
          <a:xfrm>
            <a:off x="3073400" y="889012"/>
            <a:ext cx="9118600" cy="762000"/>
          </a:xfrm>
          <a:custGeom>
            <a:avLst/>
            <a:gdLst/>
            <a:ahLst/>
            <a:cxnLst/>
            <a:rect l="l" t="t" r="r" b="b"/>
            <a:pathLst>
              <a:path w="9118600" h="762000">
                <a:moveTo>
                  <a:pt x="0" y="761987"/>
                </a:moveTo>
                <a:lnTo>
                  <a:pt x="9118600" y="761987"/>
                </a:lnTo>
                <a:lnTo>
                  <a:pt x="9118600" y="0"/>
                </a:lnTo>
                <a:lnTo>
                  <a:pt x="0" y="0"/>
                </a:lnTo>
                <a:lnTo>
                  <a:pt x="0" y="761987"/>
                </a:lnTo>
                <a:close/>
              </a:path>
            </a:pathLst>
          </a:custGeom>
          <a:solidFill>
            <a:srgbClr val="328D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4B0CC2-E30C-4149-8B6C-654CA3B9254B}"/>
              </a:ext>
            </a:extLst>
          </p:cNvPr>
          <p:cNvSpPr txBox="1">
            <a:spLocks/>
          </p:cNvSpPr>
          <p:nvPr/>
        </p:nvSpPr>
        <p:spPr>
          <a:xfrm>
            <a:off x="4906103" y="2344491"/>
            <a:ext cx="6610983" cy="43263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.AppleSystemUIFont"/>
              <a:buChar char="-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.AppleSystemUIFont"/>
              <a:buChar char="-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.AppleSystemUIFont"/>
              <a:buChar char="-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.AppleSystemUIFont"/>
              <a:buChar char="-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.AppleSystemUIFont"/>
              <a:buChar char="-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b="1" dirty="0">
                <a:solidFill>
                  <a:srgbClr val="008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Work/Life Assistance Program is: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holistic, time-saving resource that promotes balance and self-care 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Free for employees and family members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Always available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Always confidential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endParaRPr lang="en-US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BC9722-EE14-134A-9C8C-D72B6EE31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076" y="183427"/>
            <a:ext cx="1994174" cy="57063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EEB97AC-9979-A544-A6E6-1EC4B79D933B}"/>
              </a:ext>
            </a:extLst>
          </p:cNvPr>
          <p:cNvSpPr>
            <a:spLocks noGrp="1"/>
          </p:cNvSpPr>
          <p:nvPr/>
        </p:nvSpPr>
        <p:spPr>
          <a:xfrm>
            <a:off x="4452080" y="961384"/>
            <a:ext cx="9975120" cy="6217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Things to remember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D1485A-34A1-9944-8829-5F0DBF29F35D}"/>
              </a:ext>
            </a:extLst>
          </p:cNvPr>
          <p:cNvSpPr txBox="1"/>
          <p:nvPr/>
        </p:nvSpPr>
        <p:spPr>
          <a:xfrm>
            <a:off x="521188" y="2238663"/>
            <a:ext cx="3059723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en-US" sz="1600" dirty="0">
                <a:solidFill>
                  <a:srgbClr val="48699C"/>
                </a:solidFill>
              </a:rPr>
              <a:t>TOLL-FREE:</a:t>
            </a:r>
            <a:br>
              <a:rPr lang="en-US" sz="1600" dirty="0">
                <a:solidFill>
                  <a:srgbClr val="48699C"/>
                </a:solidFill>
              </a:rPr>
            </a:br>
            <a:r>
              <a:rPr lang="en-US" sz="1600" b="1" dirty="0">
                <a:solidFill>
                  <a:srgbClr val="48699C"/>
                </a:solidFill>
              </a:rPr>
              <a:t>800-833-8707</a:t>
            </a:r>
            <a:endParaRPr lang="en-US" sz="1600" dirty="0">
              <a:solidFill>
                <a:srgbClr val="48699C"/>
              </a:solidFill>
            </a:endParaRPr>
          </a:p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en-US" sz="1600" dirty="0">
                <a:solidFill>
                  <a:srgbClr val="48699C"/>
                </a:solidFill>
              </a:rPr>
              <a:t>WEBSITE: </a:t>
            </a:r>
            <a:br>
              <a:rPr lang="en-US" sz="1600" dirty="0">
                <a:solidFill>
                  <a:srgbClr val="48699C"/>
                </a:solidFill>
              </a:rPr>
            </a:br>
            <a:r>
              <a:rPr lang="en-US" sz="1600" b="1" dirty="0" err="1">
                <a:solidFill>
                  <a:srgbClr val="48699C"/>
                </a:solidFill>
              </a:rPr>
              <a:t>www.myccaonline.com</a:t>
            </a:r>
            <a:endParaRPr lang="en-US" sz="1600" dirty="0">
              <a:solidFill>
                <a:srgbClr val="48699C"/>
              </a:solidFill>
            </a:endParaRPr>
          </a:p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en-US" sz="1600" dirty="0">
                <a:solidFill>
                  <a:srgbClr val="48699C"/>
                </a:solidFill>
              </a:rPr>
              <a:t>COMPANY CODE: </a:t>
            </a:r>
            <a:br>
              <a:rPr lang="en-US" sz="1600" dirty="0">
                <a:solidFill>
                  <a:srgbClr val="48699C"/>
                </a:solidFill>
              </a:rPr>
            </a:br>
            <a:r>
              <a:rPr lang="en-US" sz="1600" dirty="0"/>
              <a:t>CUNY</a:t>
            </a:r>
            <a:endParaRPr lang="en-US" sz="1600" dirty="0">
              <a:cs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D55066-4EC4-FA40-B631-3B15BEED5E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336" y="2044253"/>
            <a:ext cx="822039" cy="82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06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1638" y="3187320"/>
            <a:ext cx="7405140" cy="801688"/>
          </a:xfrm>
        </p:spPr>
        <p:txBody>
          <a:bodyPr>
            <a:normAutofit/>
          </a:bodyPr>
          <a:lstStyle/>
          <a:p>
            <a:r>
              <a:rPr lang="en-US" sz="2800"/>
              <a:t>Available any time, any day to help you!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97" y="5622878"/>
            <a:ext cx="2760517" cy="79123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65749" y="1813809"/>
            <a:ext cx="2707041" cy="2175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1800" dirty="0">
                <a:solidFill>
                  <a:srgbClr val="567299"/>
                </a:solidFill>
              </a:rPr>
              <a:t>TOLL-FREE:</a:t>
            </a:r>
            <a:br>
              <a:rPr lang="en-US" sz="1800" dirty="0">
                <a:solidFill>
                  <a:srgbClr val="567299"/>
                </a:solidFill>
              </a:rPr>
            </a:br>
            <a:r>
              <a:rPr lang="en-US" sz="1800" b="1" dirty="0">
                <a:solidFill>
                  <a:srgbClr val="567299"/>
                </a:solidFill>
              </a:rPr>
              <a:t>800-833-8707</a:t>
            </a:r>
            <a:endParaRPr lang="en-US" sz="1800" dirty="0">
              <a:solidFill>
                <a:srgbClr val="567299"/>
              </a:solidFill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1800" dirty="0">
                <a:solidFill>
                  <a:srgbClr val="567299"/>
                </a:solidFill>
              </a:rPr>
              <a:t>WEBSITE: </a:t>
            </a:r>
            <a:br>
              <a:rPr lang="en-US" sz="1800" dirty="0">
                <a:solidFill>
                  <a:srgbClr val="567299"/>
                </a:solidFill>
              </a:rPr>
            </a:br>
            <a:r>
              <a:rPr lang="en-US" sz="1800" b="1" dirty="0" err="1">
                <a:solidFill>
                  <a:srgbClr val="567299"/>
                </a:solidFill>
              </a:rPr>
              <a:t>www.myccaonline.com</a:t>
            </a:r>
            <a:endParaRPr lang="en-US" sz="1800" dirty="0">
              <a:solidFill>
                <a:srgbClr val="567299"/>
              </a:solidFill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1800" dirty="0">
                <a:solidFill>
                  <a:srgbClr val="567299"/>
                </a:solidFill>
                <a:latin typeface="Arial"/>
                <a:cs typeface="Arial"/>
              </a:rPr>
              <a:t>COMPANY CODE: </a:t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CUNY 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84324" y="6011053"/>
            <a:ext cx="3630286" cy="492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000" b="1">
                <a:solidFill>
                  <a:srgbClr val="567299"/>
                </a:solidFill>
              </a:rPr>
              <a:t>Call or log on to get started.</a:t>
            </a:r>
          </a:p>
        </p:txBody>
      </p:sp>
    </p:spTree>
    <p:extLst>
      <p:ext uri="{BB962C8B-B14F-4D97-AF65-F5344CB8AC3E}">
        <p14:creationId xmlns:p14="http://schemas.microsoft.com/office/powerpoint/2010/main" val="20370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F95EAE7-2104-2840-9215-31658DEFC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86AADE-450F-A942-893D-9CE5E5CE092E}"/>
              </a:ext>
            </a:extLst>
          </p:cNvPr>
          <p:cNvSpPr/>
          <p:nvPr/>
        </p:nvSpPr>
        <p:spPr>
          <a:xfrm>
            <a:off x="4132457" y="1198140"/>
            <a:ext cx="628517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342900">
              <a:lnSpc>
                <a:spcPct val="90000"/>
              </a:lnSpc>
              <a:spcAft>
                <a:spcPts val="1800"/>
              </a:spcAft>
              <a:buClr>
                <a:schemeClr val="accent2">
                  <a:lumMod val="75000"/>
                </a:schemeClr>
              </a:buClr>
              <a:buFont typeface=".AppleSystemUIFont"/>
              <a:buChar char="-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CCA?</a:t>
            </a:r>
          </a:p>
          <a:p>
            <a:pPr marL="342900" lvl="2" indent="-342900">
              <a:lnSpc>
                <a:spcPct val="90000"/>
              </a:lnSpc>
              <a:spcAft>
                <a:spcPts val="1800"/>
              </a:spcAft>
              <a:buClr>
                <a:schemeClr val="accent2">
                  <a:lumMod val="75000"/>
                </a:schemeClr>
              </a:buClr>
              <a:buFont typeface=".AppleSystemUIFont"/>
              <a:buChar char="-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CCA@YourService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lvl="2" indent="-342900">
              <a:lnSpc>
                <a:spcPct val="90000"/>
              </a:lnSpc>
              <a:spcAft>
                <a:spcPts val="1800"/>
              </a:spcAft>
              <a:buClr>
                <a:schemeClr val="accent2">
                  <a:lumMod val="75000"/>
                </a:schemeClr>
              </a:buClr>
              <a:buFont typeface=".AppleSystemUIFont"/>
              <a:buChar char="-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can use the program?</a:t>
            </a:r>
          </a:p>
          <a:p>
            <a:pPr marL="342900" lvl="2" indent="-342900">
              <a:lnSpc>
                <a:spcPct val="90000"/>
              </a:lnSpc>
              <a:spcAft>
                <a:spcPts val="1800"/>
              </a:spcAft>
              <a:buClr>
                <a:schemeClr val="accent2">
                  <a:lumMod val="75000"/>
                </a:schemeClr>
              </a:buClr>
              <a:buFont typeface=".AppleSystemUIFont"/>
              <a:buChar char="-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I use the program?</a:t>
            </a:r>
          </a:p>
          <a:p>
            <a:pPr marL="342900" lvl="2" indent="-342900">
              <a:lnSpc>
                <a:spcPct val="90000"/>
              </a:lnSpc>
              <a:spcAft>
                <a:spcPts val="1800"/>
              </a:spcAft>
              <a:buClr>
                <a:schemeClr val="accent2">
                  <a:lumMod val="75000"/>
                </a:schemeClr>
              </a:buClr>
              <a:buFont typeface=".AppleSystemUIFont"/>
              <a:buChar char="-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&amp; A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B81D9ED-306D-6F40-989E-4A7D24B98C14}"/>
              </a:ext>
            </a:extLst>
          </p:cNvPr>
          <p:cNvSpPr txBox="1">
            <a:spLocks/>
          </p:cNvSpPr>
          <p:nvPr/>
        </p:nvSpPr>
        <p:spPr>
          <a:xfrm>
            <a:off x="1304543" y="1893748"/>
            <a:ext cx="2278521" cy="6058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spc="-40" baseline="0">
                <a:solidFill>
                  <a:srgbClr val="03AB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6E68F162-2BD9-AD48-8E60-A30B3D9D3984}"/>
              </a:ext>
            </a:extLst>
          </p:cNvPr>
          <p:cNvSpPr/>
          <p:nvPr/>
        </p:nvSpPr>
        <p:spPr>
          <a:xfrm>
            <a:off x="10674609" y="290540"/>
            <a:ext cx="1517391" cy="1449539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335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5CE20E-7C1E-364E-BA9A-166EFDCB62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3" r="21067" b="8261"/>
          <a:stretch/>
        </p:blipFill>
        <p:spPr>
          <a:xfrm>
            <a:off x="0" y="0"/>
            <a:ext cx="3823741" cy="4521200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00DF8707-703B-B14A-8ABD-580E6F0CA090}"/>
              </a:ext>
            </a:extLst>
          </p:cNvPr>
          <p:cNvSpPr/>
          <p:nvPr/>
        </p:nvSpPr>
        <p:spPr>
          <a:xfrm>
            <a:off x="12700" y="4610100"/>
            <a:ext cx="3810000" cy="2247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FFD65438-6E71-CE41-A6FC-0AFCF89D0526}"/>
              </a:ext>
            </a:extLst>
          </p:cNvPr>
          <p:cNvSpPr/>
          <p:nvPr/>
        </p:nvSpPr>
        <p:spPr>
          <a:xfrm>
            <a:off x="3911600" y="0"/>
            <a:ext cx="8280400" cy="889635"/>
          </a:xfrm>
          <a:custGeom>
            <a:avLst/>
            <a:gdLst/>
            <a:ahLst/>
            <a:cxnLst/>
            <a:rect l="l" t="t" r="r" b="b"/>
            <a:pathLst>
              <a:path w="8280400" h="889635">
                <a:moveTo>
                  <a:pt x="0" y="889012"/>
                </a:moveTo>
                <a:lnTo>
                  <a:pt x="8280400" y="889012"/>
                </a:lnTo>
                <a:lnTo>
                  <a:pt x="8280400" y="0"/>
                </a:lnTo>
                <a:lnTo>
                  <a:pt x="0" y="0"/>
                </a:lnTo>
                <a:lnTo>
                  <a:pt x="0" y="889012"/>
                </a:lnTo>
                <a:close/>
              </a:path>
            </a:pathLst>
          </a:custGeom>
          <a:solidFill>
            <a:srgbClr val="EEEC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22C47A87-DE36-9647-8E6A-ACCE68A44D3C}"/>
              </a:ext>
            </a:extLst>
          </p:cNvPr>
          <p:cNvSpPr/>
          <p:nvPr/>
        </p:nvSpPr>
        <p:spPr>
          <a:xfrm>
            <a:off x="3911600" y="1651000"/>
            <a:ext cx="8280400" cy="5207000"/>
          </a:xfrm>
          <a:custGeom>
            <a:avLst/>
            <a:gdLst/>
            <a:ahLst/>
            <a:cxnLst/>
            <a:rect l="l" t="t" r="r" b="b"/>
            <a:pathLst>
              <a:path w="8280400" h="5207000">
                <a:moveTo>
                  <a:pt x="0" y="5207000"/>
                </a:moveTo>
                <a:lnTo>
                  <a:pt x="8280400" y="5207000"/>
                </a:lnTo>
                <a:lnTo>
                  <a:pt x="8280400" y="0"/>
                </a:lnTo>
                <a:lnTo>
                  <a:pt x="0" y="0"/>
                </a:lnTo>
                <a:lnTo>
                  <a:pt x="0" y="5207000"/>
                </a:lnTo>
                <a:close/>
              </a:path>
            </a:pathLst>
          </a:custGeom>
          <a:solidFill>
            <a:srgbClr val="EEEC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8F717237-2933-544A-B506-98CD40E90CC0}"/>
              </a:ext>
            </a:extLst>
          </p:cNvPr>
          <p:cNvSpPr/>
          <p:nvPr/>
        </p:nvSpPr>
        <p:spPr>
          <a:xfrm>
            <a:off x="0" y="0"/>
            <a:ext cx="279400" cy="6858000"/>
          </a:xfrm>
          <a:custGeom>
            <a:avLst/>
            <a:gdLst/>
            <a:ahLst/>
            <a:cxnLst/>
            <a:rect l="l" t="t" r="r" b="b"/>
            <a:pathLst>
              <a:path w="279400" h="6858000">
                <a:moveTo>
                  <a:pt x="0" y="6858000"/>
                </a:moveTo>
                <a:lnTo>
                  <a:pt x="279400" y="6858000"/>
                </a:lnTo>
                <a:lnTo>
                  <a:pt x="279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7971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65020262-028C-4F4D-AFF4-7DF23F1D4C84}"/>
              </a:ext>
            </a:extLst>
          </p:cNvPr>
          <p:cNvSpPr/>
          <p:nvPr/>
        </p:nvSpPr>
        <p:spPr>
          <a:xfrm>
            <a:off x="3073400" y="889012"/>
            <a:ext cx="9118600" cy="762000"/>
          </a:xfrm>
          <a:custGeom>
            <a:avLst/>
            <a:gdLst/>
            <a:ahLst/>
            <a:cxnLst/>
            <a:rect l="l" t="t" r="r" b="b"/>
            <a:pathLst>
              <a:path w="9118600" h="762000">
                <a:moveTo>
                  <a:pt x="0" y="761987"/>
                </a:moveTo>
                <a:lnTo>
                  <a:pt x="9118600" y="761987"/>
                </a:lnTo>
                <a:lnTo>
                  <a:pt x="9118600" y="0"/>
                </a:lnTo>
                <a:lnTo>
                  <a:pt x="0" y="0"/>
                </a:lnTo>
                <a:lnTo>
                  <a:pt x="0" y="761987"/>
                </a:lnTo>
                <a:close/>
              </a:path>
            </a:pathLst>
          </a:custGeom>
          <a:solidFill>
            <a:srgbClr val="328D9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9EAF62-82D9-4549-BFB5-538C6A938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076" y="183427"/>
            <a:ext cx="1994174" cy="5706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EEB97AC-9979-A544-A6E6-1EC4B79D933B}"/>
              </a:ext>
            </a:extLst>
          </p:cNvPr>
          <p:cNvSpPr>
            <a:spLocks noGrp="1"/>
          </p:cNvSpPr>
          <p:nvPr/>
        </p:nvSpPr>
        <p:spPr>
          <a:xfrm>
            <a:off x="4751884" y="974533"/>
            <a:ext cx="6407046" cy="621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spc="-40" baseline="0">
                <a:solidFill>
                  <a:srgbClr val="03AB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Who Is CCA?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EF5578-C3F6-6142-87EA-0C0A6A9EBD89}"/>
              </a:ext>
            </a:extLst>
          </p:cNvPr>
          <p:cNvSpPr/>
          <p:nvPr/>
        </p:nvSpPr>
        <p:spPr>
          <a:xfrm>
            <a:off x="4716488" y="2330896"/>
            <a:ext cx="667062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342900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.AppleSystemUIFont"/>
              <a:buChar char="-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CCA is a provider of programs that enhance individual and organizational performance and well-being</a:t>
            </a:r>
          </a:p>
          <a:p>
            <a:pPr marL="342900" lvl="2" indent="-342900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.AppleSystemUIFont"/>
              <a:buChar char="-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over 30 years experience in the industry</a:t>
            </a:r>
          </a:p>
          <a:p>
            <a:pPr marL="342900" lvl="2" indent="-342900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.AppleSystemUIFont"/>
              <a:buChar char="-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based in NYC, and serve organizations nationwide and around the globe</a:t>
            </a:r>
          </a:p>
        </p:txBody>
      </p:sp>
    </p:spTree>
    <p:extLst>
      <p:ext uri="{BB962C8B-B14F-4D97-AF65-F5344CB8AC3E}">
        <p14:creationId xmlns:p14="http://schemas.microsoft.com/office/powerpoint/2010/main" val="1242326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D17F35-AB26-0543-86F4-199AC2FB7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3810000" cy="4521200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AC5D1959-AC80-B54B-AC2F-46056DB050CD}"/>
              </a:ext>
            </a:extLst>
          </p:cNvPr>
          <p:cNvSpPr/>
          <p:nvPr/>
        </p:nvSpPr>
        <p:spPr>
          <a:xfrm>
            <a:off x="12700" y="4610100"/>
            <a:ext cx="3810000" cy="2247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F1CFD845-0E18-0F45-A789-B274F0E2D013}"/>
              </a:ext>
            </a:extLst>
          </p:cNvPr>
          <p:cNvSpPr/>
          <p:nvPr/>
        </p:nvSpPr>
        <p:spPr>
          <a:xfrm>
            <a:off x="3911600" y="0"/>
            <a:ext cx="8280400" cy="889635"/>
          </a:xfrm>
          <a:custGeom>
            <a:avLst/>
            <a:gdLst/>
            <a:ahLst/>
            <a:cxnLst/>
            <a:rect l="l" t="t" r="r" b="b"/>
            <a:pathLst>
              <a:path w="8280400" h="889635">
                <a:moveTo>
                  <a:pt x="0" y="889012"/>
                </a:moveTo>
                <a:lnTo>
                  <a:pt x="8280400" y="889012"/>
                </a:lnTo>
                <a:lnTo>
                  <a:pt x="8280400" y="0"/>
                </a:lnTo>
                <a:lnTo>
                  <a:pt x="0" y="0"/>
                </a:lnTo>
                <a:lnTo>
                  <a:pt x="0" y="889012"/>
                </a:lnTo>
                <a:close/>
              </a:path>
            </a:pathLst>
          </a:custGeom>
          <a:solidFill>
            <a:srgbClr val="EEEC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2DF7D5B0-9726-8546-97BC-26E8D682792E}"/>
              </a:ext>
            </a:extLst>
          </p:cNvPr>
          <p:cNvSpPr/>
          <p:nvPr/>
        </p:nvSpPr>
        <p:spPr>
          <a:xfrm>
            <a:off x="3911600" y="1651000"/>
            <a:ext cx="8280400" cy="5207000"/>
          </a:xfrm>
          <a:custGeom>
            <a:avLst/>
            <a:gdLst/>
            <a:ahLst/>
            <a:cxnLst/>
            <a:rect l="l" t="t" r="r" b="b"/>
            <a:pathLst>
              <a:path w="8280400" h="5207000">
                <a:moveTo>
                  <a:pt x="0" y="5207000"/>
                </a:moveTo>
                <a:lnTo>
                  <a:pt x="8280400" y="5207000"/>
                </a:lnTo>
                <a:lnTo>
                  <a:pt x="8280400" y="0"/>
                </a:lnTo>
                <a:lnTo>
                  <a:pt x="0" y="0"/>
                </a:lnTo>
                <a:lnTo>
                  <a:pt x="0" y="5207000"/>
                </a:lnTo>
                <a:close/>
              </a:path>
            </a:pathLst>
          </a:custGeom>
          <a:solidFill>
            <a:srgbClr val="EEEC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C542C58C-8600-5F4A-A46B-83228F541F78}"/>
              </a:ext>
            </a:extLst>
          </p:cNvPr>
          <p:cNvSpPr/>
          <p:nvPr/>
        </p:nvSpPr>
        <p:spPr>
          <a:xfrm>
            <a:off x="0" y="0"/>
            <a:ext cx="279400" cy="6858000"/>
          </a:xfrm>
          <a:custGeom>
            <a:avLst/>
            <a:gdLst/>
            <a:ahLst/>
            <a:cxnLst/>
            <a:rect l="l" t="t" r="r" b="b"/>
            <a:pathLst>
              <a:path w="279400" h="6858000">
                <a:moveTo>
                  <a:pt x="0" y="6858000"/>
                </a:moveTo>
                <a:lnTo>
                  <a:pt x="279400" y="6858000"/>
                </a:lnTo>
                <a:lnTo>
                  <a:pt x="279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7971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EE09BC50-984E-9849-AF27-D72323C9EE42}"/>
              </a:ext>
            </a:extLst>
          </p:cNvPr>
          <p:cNvSpPr/>
          <p:nvPr/>
        </p:nvSpPr>
        <p:spPr>
          <a:xfrm>
            <a:off x="3073400" y="889012"/>
            <a:ext cx="9118600" cy="762000"/>
          </a:xfrm>
          <a:custGeom>
            <a:avLst/>
            <a:gdLst/>
            <a:ahLst/>
            <a:cxnLst/>
            <a:rect l="l" t="t" r="r" b="b"/>
            <a:pathLst>
              <a:path w="9118600" h="762000">
                <a:moveTo>
                  <a:pt x="0" y="761987"/>
                </a:moveTo>
                <a:lnTo>
                  <a:pt x="9118600" y="761987"/>
                </a:lnTo>
                <a:lnTo>
                  <a:pt x="9118600" y="0"/>
                </a:lnTo>
                <a:lnTo>
                  <a:pt x="0" y="0"/>
                </a:lnTo>
                <a:lnTo>
                  <a:pt x="0" y="761987"/>
                </a:lnTo>
                <a:close/>
              </a:path>
            </a:pathLst>
          </a:custGeom>
          <a:solidFill>
            <a:srgbClr val="328D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4B0CC2-E30C-4149-8B6C-654CA3B9254B}"/>
              </a:ext>
            </a:extLst>
          </p:cNvPr>
          <p:cNvSpPr txBox="1">
            <a:spLocks/>
          </p:cNvSpPr>
          <p:nvPr/>
        </p:nvSpPr>
        <p:spPr>
          <a:xfrm>
            <a:off x="4439380" y="1987550"/>
            <a:ext cx="7739920" cy="4533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.AppleSystemUIFont"/>
              <a:buChar char="-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.AppleSystemUIFont"/>
              <a:buChar char="-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.AppleSystemUIFont"/>
              <a:buChar char="-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.AppleSystemUIFont"/>
              <a:buChar char="-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.AppleSystemUIFont"/>
              <a:buChar char="-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2400" b="1" dirty="0">
                <a:solidFill>
                  <a:srgbClr val="008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resource to help you manage your life more effectively and improve your overall well-being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No cost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Confidential 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Available to you and your family members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Staffed by caring professional counselors and work/life specialists with a depth of expertise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Easy to access 24/7/365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Toll-free: 800-833-8707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www.myccaonline.com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(Company Code: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BC9722-EE14-134A-9C8C-D72B6EE316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076" y="183427"/>
            <a:ext cx="1994174" cy="57063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EEB97AC-9979-A544-A6E6-1EC4B79D933B}"/>
              </a:ext>
            </a:extLst>
          </p:cNvPr>
          <p:cNvSpPr>
            <a:spLocks noGrp="1"/>
          </p:cNvSpPr>
          <p:nvPr/>
        </p:nvSpPr>
        <p:spPr>
          <a:xfrm>
            <a:off x="4452080" y="961384"/>
            <a:ext cx="9975120" cy="6217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CCA@YourService?</a:t>
            </a:r>
          </a:p>
        </p:txBody>
      </p:sp>
    </p:spTree>
    <p:extLst>
      <p:ext uri="{BB962C8B-B14F-4D97-AF65-F5344CB8AC3E}">
        <p14:creationId xmlns:p14="http://schemas.microsoft.com/office/powerpoint/2010/main" val="2233730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6BBFF-44E7-BA4B-B356-7303512C4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065" y="365125"/>
            <a:ext cx="9205183" cy="1325563"/>
          </a:xfrm>
        </p:spPr>
        <p:txBody>
          <a:bodyPr/>
          <a:lstStyle/>
          <a:p>
            <a:r>
              <a:rPr lang="en-US">
                <a:solidFill>
                  <a:srgbClr val="147FAA"/>
                </a:solidFill>
              </a:rPr>
              <a:t>Areas of assistance for employees        and family members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B2CB1E-7A2F-7842-890D-C770CF706891}"/>
              </a:ext>
            </a:extLst>
          </p:cNvPr>
          <p:cNvSpPr/>
          <p:nvPr/>
        </p:nvSpPr>
        <p:spPr>
          <a:xfrm>
            <a:off x="291803" y="2559049"/>
            <a:ext cx="1841797" cy="35041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accent6">
                    <a:lumMod val="75000"/>
                  </a:schemeClr>
                </a:solidFill>
              </a:rPr>
              <a:t>CHILD CARE</a:t>
            </a:r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Locating Child Care</a:t>
            </a:r>
          </a:p>
          <a:p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Parenting/Child Development</a:t>
            </a:r>
          </a:p>
          <a:p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Pre/post-Natal </a:t>
            </a:r>
            <a:b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Health</a:t>
            </a:r>
          </a:p>
          <a:p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Adoption</a:t>
            </a:r>
          </a:p>
          <a:p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Education</a:t>
            </a:r>
          </a:p>
          <a:p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Work/Family </a:t>
            </a:r>
            <a:b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Balance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344F05-35B8-7F4C-B21B-3B3EE0BA5232}"/>
              </a:ext>
            </a:extLst>
          </p:cNvPr>
          <p:cNvSpPr/>
          <p:nvPr/>
        </p:nvSpPr>
        <p:spPr>
          <a:xfrm>
            <a:off x="2581205" y="2319704"/>
            <a:ext cx="2057400" cy="45910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accent6">
                    <a:lumMod val="75000"/>
                  </a:schemeClr>
                </a:solidFill>
              </a:rPr>
              <a:t>ADULT AND </a:t>
            </a:r>
            <a:br>
              <a:rPr lang="en-US" sz="160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600">
                <a:solidFill>
                  <a:schemeClr val="accent6">
                    <a:lumMod val="75000"/>
                  </a:schemeClr>
                </a:solidFill>
              </a:rPr>
              <a:t>ELDER CARE</a:t>
            </a:r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Aging</a:t>
            </a:r>
          </a:p>
          <a:p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Housing Options</a:t>
            </a:r>
          </a:p>
          <a:p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Caregiver Support</a:t>
            </a:r>
          </a:p>
          <a:p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Medicare and Medicaid</a:t>
            </a:r>
          </a:p>
          <a:p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Community </a:t>
            </a:r>
            <a:b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Resources</a:t>
            </a:r>
          </a:p>
          <a:p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Adults with </a:t>
            </a:r>
            <a:b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Disabilities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2B4A51-5581-9B46-A5CE-CEBC735D2CF3}"/>
              </a:ext>
            </a:extLst>
          </p:cNvPr>
          <p:cNvSpPr/>
          <p:nvPr/>
        </p:nvSpPr>
        <p:spPr>
          <a:xfrm>
            <a:off x="4980335" y="2559049"/>
            <a:ext cx="2057400" cy="35731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accent6">
                    <a:lumMod val="75000"/>
                  </a:schemeClr>
                </a:solidFill>
              </a:rPr>
              <a:t>DAILY LIVING</a:t>
            </a:r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Home Improvement</a:t>
            </a:r>
          </a:p>
          <a:p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Pet Care</a:t>
            </a:r>
          </a:p>
          <a:p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Health/Fitness</a:t>
            </a:r>
          </a:p>
          <a:p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Moving and Relocation</a:t>
            </a:r>
          </a:p>
          <a:p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Event Planning</a:t>
            </a:r>
          </a:p>
          <a:p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Travel/Leisure</a:t>
            </a:r>
          </a:p>
          <a:p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Disaster Recovery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8C7875-C872-C74E-AF2A-D65BE82DFB3B}"/>
              </a:ext>
            </a:extLst>
          </p:cNvPr>
          <p:cNvSpPr/>
          <p:nvPr/>
        </p:nvSpPr>
        <p:spPr>
          <a:xfrm>
            <a:off x="7379462" y="2559049"/>
            <a:ext cx="2057400" cy="38664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accent6">
                    <a:lumMod val="75000"/>
                  </a:schemeClr>
                </a:solidFill>
              </a:rPr>
              <a:t>LEGAL AND FINANCIAL</a:t>
            </a:r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Identity Theft</a:t>
            </a:r>
          </a:p>
          <a:p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Wills and Estate Planning</a:t>
            </a:r>
          </a:p>
          <a:p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Divorce and Custody</a:t>
            </a:r>
          </a:p>
          <a:p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Bankruptcy</a:t>
            </a:r>
          </a:p>
          <a:p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Budgeting and Debt/Credit Management</a:t>
            </a:r>
          </a:p>
          <a:p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Saving for the Future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7EEC06-2858-7244-82C3-5A2C4234296E}"/>
              </a:ext>
            </a:extLst>
          </p:cNvPr>
          <p:cNvCxnSpPr/>
          <p:nvPr/>
        </p:nvCxnSpPr>
        <p:spPr>
          <a:xfrm>
            <a:off x="0" y="2901462"/>
            <a:ext cx="12192000" cy="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57EE6594-74C4-AA41-99CD-4D61C38555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8282" y="1740079"/>
            <a:ext cx="508000" cy="5130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6659853-AB38-2147-BAE5-2BFCFC3D97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260" y="1740079"/>
            <a:ext cx="508000" cy="51308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2EA05C2-59C0-2149-BB5A-07C3AEF20A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2158" y="1740079"/>
            <a:ext cx="508000" cy="5130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0BB3EC8-C41B-A84B-9EFE-720E1D2D35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2936" y="1740079"/>
            <a:ext cx="508000" cy="5130800"/>
          </a:xfrm>
          <a:prstGeom prst="rect">
            <a:avLst/>
          </a:prstGeom>
        </p:spPr>
      </p:pic>
      <p:sp>
        <p:nvSpPr>
          <p:cNvPr id="32" name="object 5">
            <a:extLst>
              <a:ext uri="{FF2B5EF4-FFF2-40B4-BE49-F238E27FC236}">
                <a16:creationId xmlns:a16="http://schemas.microsoft.com/office/drawing/2014/main" id="{99FBC9C7-903B-7341-A682-FA59478EA8AE}"/>
              </a:ext>
            </a:extLst>
          </p:cNvPr>
          <p:cNvSpPr/>
          <p:nvPr/>
        </p:nvSpPr>
        <p:spPr>
          <a:xfrm>
            <a:off x="10374923" y="0"/>
            <a:ext cx="1817077" cy="17358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1384BA4-C290-3246-B9E2-745756B23257}"/>
              </a:ext>
            </a:extLst>
          </p:cNvPr>
          <p:cNvSpPr/>
          <p:nvPr/>
        </p:nvSpPr>
        <p:spPr>
          <a:xfrm>
            <a:off x="10089976" y="2319704"/>
            <a:ext cx="2048256" cy="357313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accent6">
                    <a:lumMod val="75000"/>
                  </a:schemeClr>
                </a:solidFill>
              </a:rPr>
              <a:t>EMOTIONAL </a:t>
            </a:r>
            <a:br>
              <a:rPr lang="en-US" sz="160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600">
                <a:solidFill>
                  <a:schemeClr val="accent6">
                    <a:lumMod val="75000"/>
                  </a:schemeClr>
                </a:solidFill>
              </a:rPr>
              <a:t>WELL-BEING</a:t>
            </a:r>
          </a:p>
          <a:p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Stress, Anxiety, Depression</a:t>
            </a:r>
          </a:p>
          <a:p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Life Transitions</a:t>
            </a:r>
          </a:p>
          <a:p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Relationship and Family Concerns</a:t>
            </a:r>
          </a:p>
          <a:p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Grief and Trauma</a:t>
            </a:r>
          </a:p>
          <a:p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Addiction and Recovery</a:t>
            </a:r>
          </a:p>
          <a:p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Workplace Issues</a:t>
            </a:r>
          </a:p>
        </p:txBody>
      </p:sp>
    </p:spTree>
    <p:extLst>
      <p:ext uri="{BB962C8B-B14F-4D97-AF65-F5344CB8AC3E}">
        <p14:creationId xmlns:p14="http://schemas.microsoft.com/office/powerpoint/2010/main" val="1021536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5">
            <a:extLst>
              <a:ext uri="{FF2B5EF4-FFF2-40B4-BE49-F238E27FC236}">
                <a16:creationId xmlns:a16="http://schemas.microsoft.com/office/drawing/2014/main" id="{598D7F10-BF37-7D48-983F-8BC2B9F8CC20}"/>
              </a:ext>
            </a:extLst>
          </p:cNvPr>
          <p:cNvSpPr/>
          <p:nvPr/>
        </p:nvSpPr>
        <p:spPr>
          <a:xfrm>
            <a:off x="470485" y="4991353"/>
            <a:ext cx="1954021" cy="18666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/>
              <a:t>Types of assistance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95AEF-D3AC-9549-A476-DE78D39C4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444" y="1840588"/>
            <a:ext cx="3429000" cy="50292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C122B4F-56E0-E549-B684-1D7F8C05F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786" y="2419662"/>
            <a:ext cx="4379952" cy="3876207"/>
          </a:xfrm>
        </p:spPr>
        <p:txBody>
          <a:bodyPr>
            <a:noAutofit/>
          </a:bodyPr>
          <a:lstStyle/>
          <a:p>
            <a:pPr marL="342900" lvl="2" indent="-342900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.AppleSystemUIFont"/>
              <a:buChar char="-"/>
            </a:pP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Information, resources and referrals</a:t>
            </a:r>
          </a:p>
          <a:p>
            <a:pPr marL="342900" lvl="2" indent="-342900" eaLnBrk="1" hangingPunct="1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.AppleSystemUIFont"/>
              <a:buChar char="-"/>
            </a:pP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In-the-moment support</a:t>
            </a:r>
          </a:p>
          <a:p>
            <a:pPr marL="342900" lvl="2" indent="-342900" eaLnBrk="1" hangingPunct="1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.AppleSystemUIFont"/>
              <a:buChar char="-"/>
            </a:pP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Solutions-focused, short-term counseling</a:t>
            </a:r>
          </a:p>
          <a:p>
            <a:pPr marL="342900" lvl="2" indent="-342900" eaLnBrk="1" hangingPunct="1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.AppleSystemUIFont"/>
              <a:buChar char="-"/>
            </a:pP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Referrals to longer term and/or specialized care</a:t>
            </a:r>
          </a:p>
        </p:txBody>
      </p:sp>
    </p:spTree>
    <p:extLst>
      <p:ext uri="{BB962C8B-B14F-4D97-AF65-F5344CB8AC3E}">
        <p14:creationId xmlns:p14="http://schemas.microsoft.com/office/powerpoint/2010/main" val="3219346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ED518DD-11D8-6A4A-BE76-BAFFCE1B3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81" y="301752"/>
            <a:ext cx="4305300" cy="6553200"/>
          </a:xfrm>
          <a:prstGeom prst="rect">
            <a:avLst/>
          </a:prstGeom>
        </p:spPr>
      </p:pic>
      <p:sp>
        <p:nvSpPr>
          <p:cNvPr id="18" name="object 3">
            <a:extLst>
              <a:ext uri="{FF2B5EF4-FFF2-40B4-BE49-F238E27FC236}">
                <a16:creationId xmlns:a16="http://schemas.microsoft.com/office/drawing/2014/main" id="{F7EC820F-7909-5B4D-B9AE-5E701F68BE1A}"/>
              </a:ext>
            </a:extLst>
          </p:cNvPr>
          <p:cNvSpPr/>
          <p:nvPr/>
        </p:nvSpPr>
        <p:spPr>
          <a:xfrm>
            <a:off x="5574323" y="700564"/>
            <a:ext cx="6617677" cy="1257300"/>
          </a:xfrm>
          <a:custGeom>
            <a:avLst/>
            <a:gdLst/>
            <a:ahLst/>
            <a:cxnLst/>
            <a:rect l="l" t="t" r="r" b="b"/>
            <a:pathLst>
              <a:path w="6248400" h="1257300">
                <a:moveTo>
                  <a:pt x="0" y="1257300"/>
                </a:moveTo>
                <a:lnTo>
                  <a:pt x="6248400" y="1257300"/>
                </a:lnTo>
                <a:lnTo>
                  <a:pt x="6248400" y="0"/>
                </a:lnTo>
                <a:lnTo>
                  <a:pt x="0" y="0"/>
                </a:lnTo>
                <a:lnTo>
                  <a:pt x="0" y="1257300"/>
                </a:lnTo>
                <a:close/>
              </a:path>
            </a:pathLst>
          </a:custGeom>
          <a:solidFill>
            <a:srgbClr val="9099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A82EDAF3-B7C1-334A-9541-189531216C44}"/>
              </a:ext>
            </a:extLst>
          </p:cNvPr>
          <p:cNvSpPr/>
          <p:nvPr/>
        </p:nvSpPr>
        <p:spPr>
          <a:xfrm>
            <a:off x="0" y="0"/>
            <a:ext cx="12192000" cy="228600"/>
          </a:xfrm>
          <a:custGeom>
            <a:avLst/>
            <a:gdLst/>
            <a:ahLst/>
            <a:cxnLst/>
            <a:rect l="l" t="t" r="r" b="b"/>
            <a:pathLst>
              <a:path w="12192000" h="228600">
                <a:moveTo>
                  <a:pt x="0" y="228600"/>
                </a:moveTo>
                <a:lnTo>
                  <a:pt x="12192000" y="228600"/>
                </a:lnTo>
                <a:lnTo>
                  <a:pt x="121920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099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CE97C5E1-0016-FA44-AE52-25D9DEB6C042}"/>
              </a:ext>
            </a:extLst>
          </p:cNvPr>
          <p:cNvSpPr/>
          <p:nvPr/>
        </p:nvSpPr>
        <p:spPr>
          <a:xfrm>
            <a:off x="0" y="4991353"/>
            <a:ext cx="1954021" cy="18666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itle 8">
            <a:extLst>
              <a:ext uri="{FF2B5EF4-FFF2-40B4-BE49-F238E27FC236}">
                <a16:creationId xmlns:a16="http://schemas.microsoft.com/office/drawing/2014/main" id="{B11A4491-69CC-7A43-8A61-77700A42DC21}"/>
              </a:ext>
            </a:extLst>
          </p:cNvPr>
          <p:cNvSpPr txBox="1">
            <a:spLocks/>
          </p:cNvSpPr>
          <p:nvPr/>
        </p:nvSpPr>
        <p:spPr>
          <a:xfrm>
            <a:off x="6370817" y="1086454"/>
            <a:ext cx="5561354" cy="5829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Emotional health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0C4474D-4D66-7F45-B711-7778F436F502}"/>
              </a:ext>
            </a:extLst>
          </p:cNvPr>
          <p:cNvSpPr txBox="1">
            <a:spLocks/>
          </p:cNvSpPr>
          <p:nvPr/>
        </p:nvSpPr>
        <p:spPr>
          <a:xfrm>
            <a:off x="6865494" y="2282348"/>
            <a:ext cx="4572000" cy="3875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.AppleSystemUIFont"/>
              <a:buChar char="-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.AppleSystemUIFont"/>
              <a:buChar char="-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.AppleSystemUIFont"/>
              <a:buChar char="-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.AppleSystemUIFont"/>
              <a:buChar char="-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.AppleSystemUIFont"/>
              <a:buChar char="-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Stress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Depression / Anxiety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Family/relationship issues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Work/life balance 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Life transitions/resiliency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Addiction and recovery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Up to three (3) EAP sessions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Phone/in-person/video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Specialized referrals and ongoing case management</a:t>
            </a:r>
          </a:p>
        </p:txBody>
      </p:sp>
    </p:spTree>
    <p:extLst>
      <p:ext uri="{BB962C8B-B14F-4D97-AF65-F5344CB8AC3E}">
        <p14:creationId xmlns:p14="http://schemas.microsoft.com/office/powerpoint/2010/main" val="3097721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B8F1BBBA-7992-E44C-A250-3E7B6C7936F8}"/>
              </a:ext>
            </a:extLst>
          </p:cNvPr>
          <p:cNvSpPr/>
          <p:nvPr/>
        </p:nvSpPr>
        <p:spPr>
          <a:xfrm>
            <a:off x="0" y="4988307"/>
            <a:ext cx="1954021" cy="18666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BF1C98-89D6-1E43-9259-66C1BCEC6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81" y="301752"/>
            <a:ext cx="4305300" cy="6553200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0C976E55-1FB0-8643-A242-682789DF3301}"/>
              </a:ext>
            </a:extLst>
          </p:cNvPr>
          <p:cNvSpPr/>
          <p:nvPr/>
        </p:nvSpPr>
        <p:spPr>
          <a:xfrm>
            <a:off x="5574323" y="700564"/>
            <a:ext cx="6617677" cy="1257300"/>
          </a:xfrm>
          <a:custGeom>
            <a:avLst/>
            <a:gdLst/>
            <a:ahLst/>
            <a:cxnLst/>
            <a:rect l="l" t="t" r="r" b="b"/>
            <a:pathLst>
              <a:path w="6248400" h="1257300">
                <a:moveTo>
                  <a:pt x="0" y="1257300"/>
                </a:moveTo>
                <a:lnTo>
                  <a:pt x="6248400" y="1257300"/>
                </a:lnTo>
                <a:lnTo>
                  <a:pt x="6248400" y="0"/>
                </a:lnTo>
                <a:lnTo>
                  <a:pt x="0" y="0"/>
                </a:lnTo>
                <a:lnTo>
                  <a:pt x="0" y="1257300"/>
                </a:lnTo>
                <a:close/>
              </a:path>
            </a:pathLst>
          </a:custGeom>
          <a:solidFill>
            <a:srgbClr val="9099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A82EDAF3-B7C1-334A-9541-189531216C44}"/>
              </a:ext>
            </a:extLst>
          </p:cNvPr>
          <p:cNvSpPr/>
          <p:nvPr/>
        </p:nvSpPr>
        <p:spPr>
          <a:xfrm>
            <a:off x="0" y="0"/>
            <a:ext cx="12192000" cy="228600"/>
          </a:xfrm>
          <a:custGeom>
            <a:avLst/>
            <a:gdLst/>
            <a:ahLst/>
            <a:cxnLst/>
            <a:rect l="l" t="t" r="r" b="b"/>
            <a:pathLst>
              <a:path w="12192000" h="228600">
                <a:moveTo>
                  <a:pt x="0" y="228600"/>
                </a:moveTo>
                <a:lnTo>
                  <a:pt x="12192000" y="228600"/>
                </a:lnTo>
                <a:lnTo>
                  <a:pt x="121920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099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itle 8">
            <a:extLst>
              <a:ext uri="{FF2B5EF4-FFF2-40B4-BE49-F238E27FC236}">
                <a16:creationId xmlns:a16="http://schemas.microsoft.com/office/drawing/2014/main" id="{B11A4491-69CC-7A43-8A61-77700A42DC21}"/>
              </a:ext>
            </a:extLst>
          </p:cNvPr>
          <p:cNvSpPr txBox="1">
            <a:spLocks/>
          </p:cNvSpPr>
          <p:nvPr/>
        </p:nvSpPr>
        <p:spPr>
          <a:xfrm>
            <a:off x="6368981" y="866321"/>
            <a:ext cx="5561354" cy="5829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Care Research &amp; Resources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7B8D477-86EE-5244-9DDF-AA9DA064EE89}"/>
              </a:ext>
            </a:extLst>
          </p:cNvPr>
          <p:cNvSpPr txBox="1">
            <a:spLocks/>
          </p:cNvSpPr>
          <p:nvPr/>
        </p:nvSpPr>
        <p:spPr>
          <a:xfrm>
            <a:off x="6782645" y="2282348"/>
            <a:ext cx="4995690" cy="3875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.AppleSystemUIFont"/>
              <a:buChar char="-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.AppleSystemUIFont"/>
              <a:buChar char="-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.AppleSystemUIFont"/>
              <a:buChar char="-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.AppleSystemUIFont"/>
              <a:buChar char="-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.AppleSystemUIFont"/>
              <a:buChar char="-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Provider location for child-care, day care, babysitters, summer camp and after-school programs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Communication and parenting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Developmental stages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Education: preschool to grad school</a:t>
            </a:r>
          </a:p>
          <a:p>
            <a:pPr marL="342900" lvl="2" indent="-342900"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Pre/post-natal health</a:t>
            </a:r>
          </a:p>
        </p:txBody>
      </p:sp>
    </p:spTree>
    <p:extLst>
      <p:ext uri="{BB962C8B-B14F-4D97-AF65-F5344CB8AC3E}">
        <p14:creationId xmlns:p14="http://schemas.microsoft.com/office/powerpoint/2010/main" val="4123648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5">
            <a:extLst>
              <a:ext uri="{FF2B5EF4-FFF2-40B4-BE49-F238E27FC236}">
                <a16:creationId xmlns:a16="http://schemas.microsoft.com/office/drawing/2014/main" id="{C8B803C2-CA0C-6942-A7C0-507428989C11}"/>
              </a:ext>
            </a:extLst>
          </p:cNvPr>
          <p:cNvSpPr/>
          <p:nvPr/>
        </p:nvSpPr>
        <p:spPr>
          <a:xfrm>
            <a:off x="-1" y="4991353"/>
            <a:ext cx="1954021" cy="18666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BF1C98-89D6-1E43-9259-66C1BCEC6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81" y="301752"/>
            <a:ext cx="4305300" cy="6553200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0C976E55-1FB0-8643-A242-682789DF3301}"/>
              </a:ext>
            </a:extLst>
          </p:cNvPr>
          <p:cNvSpPr/>
          <p:nvPr/>
        </p:nvSpPr>
        <p:spPr>
          <a:xfrm>
            <a:off x="5574323" y="700564"/>
            <a:ext cx="6617677" cy="1257300"/>
          </a:xfrm>
          <a:custGeom>
            <a:avLst/>
            <a:gdLst/>
            <a:ahLst/>
            <a:cxnLst/>
            <a:rect l="l" t="t" r="r" b="b"/>
            <a:pathLst>
              <a:path w="6248400" h="1257300">
                <a:moveTo>
                  <a:pt x="0" y="1257300"/>
                </a:moveTo>
                <a:lnTo>
                  <a:pt x="6248400" y="1257300"/>
                </a:lnTo>
                <a:lnTo>
                  <a:pt x="6248400" y="0"/>
                </a:lnTo>
                <a:lnTo>
                  <a:pt x="0" y="0"/>
                </a:lnTo>
                <a:lnTo>
                  <a:pt x="0" y="1257300"/>
                </a:lnTo>
                <a:close/>
              </a:path>
            </a:pathLst>
          </a:custGeom>
          <a:solidFill>
            <a:srgbClr val="9099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A82EDAF3-B7C1-334A-9541-189531216C44}"/>
              </a:ext>
            </a:extLst>
          </p:cNvPr>
          <p:cNvSpPr/>
          <p:nvPr/>
        </p:nvSpPr>
        <p:spPr>
          <a:xfrm>
            <a:off x="0" y="0"/>
            <a:ext cx="12192000" cy="228600"/>
          </a:xfrm>
          <a:custGeom>
            <a:avLst/>
            <a:gdLst/>
            <a:ahLst/>
            <a:cxnLst/>
            <a:rect l="l" t="t" r="r" b="b"/>
            <a:pathLst>
              <a:path w="12192000" h="228600">
                <a:moveTo>
                  <a:pt x="0" y="228600"/>
                </a:moveTo>
                <a:lnTo>
                  <a:pt x="12192000" y="228600"/>
                </a:lnTo>
                <a:lnTo>
                  <a:pt x="121920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099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itle 8">
            <a:extLst>
              <a:ext uri="{FF2B5EF4-FFF2-40B4-BE49-F238E27FC236}">
                <a16:creationId xmlns:a16="http://schemas.microsoft.com/office/drawing/2014/main" id="{B11A4491-69CC-7A43-8A61-77700A42DC21}"/>
              </a:ext>
            </a:extLst>
          </p:cNvPr>
          <p:cNvSpPr txBox="1">
            <a:spLocks/>
          </p:cNvSpPr>
          <p:nvPr/>
        </p:nvSpPr>
        <p:spPr>
          <a:xfrm>
            <a:off x="6368981" y="883254"/>
            <a:ext cx="5561354" cy="5829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Adult/Elder Care Research &amp; Resources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44BDD0-593D-F34D-B5F8-50770C53CD04}"/>
              </a:ext>
            </a:extLst>
          </p:cNvPr>
          <p:cNvSpPr txBox="1">
            <a:spLocks/>
          </p:cNvSpPr>
          <p:nvPr/>
        </p:nvSpPr>
        <p:spPr>
          <a:xfrm>
            <a:off x="6782645" y="2356676"/>
            <a:ext cx="4995690" cy="3875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.AppleSystemUIFont"/>
              <a:buChar char="-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.AppleSystemUIFont"/>
              <a:buChar char="-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.AppleSystemUIFont"/>
              <a:buChar char="-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.AppleSystemUIFont"/>
              <a:buChar char="-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.AppleSystemUIFont"/>
              <a:buChar char="-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>
              <a:spcAft>
                <a:spcPts val="12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Understanding and locating types of care, including assisted living, nursing homes, in-home care, etc.</a:t>
            </a:r>
          </a:p>
          <a:p>
            <a:pPr marL="342900" lvl="2" indent="-342900">
              <a:spcAft>
                <a:spcPts val="12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Keeping your older relative safe</a:t>
            </a:r>
          </a:p>
          <a:p>
            <a:pPr marL="342900" lvl="2" indent="-342900">
              <a:spcAft>
                <a:spcPts val="12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Navigating Medicare/Medicaid</a:t>
            </a:r>
          </a:p>
          <a:p>
            <a:pPr marL="342900" lvl="2" indent="-342900">
              <a:spcAft>
                <a:spcPts val="1200"/>
              </a:spcAft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Locating community resources</a:t>
            </a:r>
          </a:p>
        </p:txBody>
      </p:sp>
    </p:spTree>
    <p:extLst>
      <p:ext uri="{BB962C8B-B14F-4D97-AF65-F5344CB8AC3E}">
        <p14:creationId xmlns:p14="http://schemas.microsoft.com/office/powerpoint/2010/main" val="2405632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rgbClr val="F05867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PURPOSE xmlns="7145e721-ef01-4c40-8ba9-3780957b77e1" xsi:nil="true"/>
    <SharedWithUsers xmlns="6fdf14a6-527d-48be-b753-5abefc31a5d3">
      <UserInfo>
        <DisplayName>Bozena Kedzior</DisplayName>
        <AccountId>20</AccountId>
        <AccountType/>
      </UserInfo>
      <UserInfo>
        <DisplayName>Zoe Kobrin</DisplayName>
        <AccountId>237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6A70AB4726D446AB7061698353404E" ma:contentTypeVersion="13" ma:contentTypeDescription="Create a new document." ma:contentTypeScope="" ma:versionID="5914d85ef64b168a9e699ddb6be1ea9b">
  <xsd:schema xmlns:xsd="http://www.w3.org/2001/XMLSchema" xmlns:xs="http://www.w3.org/2001/XMLSchema" xmlns:p="http://schemas.microsoft.com/office/2006/metadata/properties" xmlns:ns2="7145e721-ef01-4c40-8ba9-3780957b77e1" xmlns:ns3="6fdf14a6-527d-48be-b753-5abefc31a5d3" targetNamespace="http://schemas.microsoft.com/office/2006/metadata/properties" ma:root="true" ma:fieldsID="d662cdf1fb0d654d00103c476688096a" ns2:_="" ns3:_="">
    <xsd:import namespace="7145e721-ef01-4c40-8ba9-3780957b77e1"/>
    <xsd:import namespace="6fdf14a6-527d-48be-b753-5abefc31a5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DOCPURPOS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45e721-ef01-4c40-8ba9-3780957b77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OCPURPOSE" ma:index="20" nillable="true" ma:displayName="DOC PURPOSE" ma:format="Dropdown" ma:internalName="DOCPURPO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df14a6-527d-48be-b753-5abefc31a5d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AB2634-B504-4495-BF69-3EF3FAB50023}">
  <ds:schemaRefs>
    <ds:schemaRef ds:uri="6fdf14a6-527d-48be-b753-5abefc31a5d3"/>
    <ds:schemaRef ds:uri="7145e721-ef01-4c40-8ba9-3780957b77e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1D5B790-5516-481A-90F9-384EED9BE1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DCC05F-7415-4676-96BC-BCC06810DE45}">
  <ds:schemaRefs>
    <ds:schemaRef ds:uri="6fdf14a6-527d-48be-b753-5abefc31a5d3"/>
    <ds:schemaRef ds:uri="7145e721-ef01-4c40-8ba9-3780957b77e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649</Words>
  <Application>Microsoft Macintosh PowerPoint</Application>
  <PresentationFormat>Widescreen</PresentationFormat>
  <Paragraphs>193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.AppleSystemUIFont</vt:lpstr>
      <vt:lpstr>Arial</vt:lpstr>
      <vt:lpstr>Calibri</vt:lpstr>
      <vt:lpstr>Frutiger 45 Light</vt:lpstr>
      <vt:lpstr>Helvetica</vt:lpstr>
      <vt:lpstr>Times</vt:lpstr>
      <vt:lpstr>Office Theme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Areas of assistance for employees        and family members</vt:lpstr>
      <vt:lpstr>Types of assistance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happens when you call?</vt:lpstr>
      <vt:lpstr>My CCA Online</vt:lpstr>
      <vt:lpstr>What is on the website?</vt:lpstr>
      <vt:lpstr>PowerPoint Presentation</vt:lpstr>
      <vt:lpstr>Available any time, any day to help you!</vt:lpstr>
    </vt:vector>
  </TitlesOfParts>
  <Manager/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Liam Mulcahy</dc:creator>
  <cp:keywords/>
  <dc:description/>
  <cp:lastModifiedBy>Cally Tam</cp:lastModifiedBy>
  <cp:revision>10</cp:revision>
  <dcterms:created xsi:type="dcterms:W3CDTF">2015-05-12T15:54:19Z</dcterms:created>
  <dcterms:modified xsi:type="dcterms:W3CDTF">2020-10-06T02:36:41Z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0x0101002B6A70AB4726D446AB7061698353404E</vt:lpwstr>
  </property>
</Properties>
</file>