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23"/>
  </p:notesMasterIdLst>
  <p:sldIdLst>
    <p:sldId id="256" r:id="rId2"/>
    <p:sldId id="282" r:id="rId3"/>
    <p:sldId id="257" r:id="rId4"/>
    <p:sldId id="260" r:id="rId5"/>
    <p:sldId id="258" r:id="rId6"/>
    <p:sldId id="272" r:id="rId7"/>
    <p:sldId id="261" r:id="rId8"/>
    <p:sldId id="274" r:id="rId9"/>
    <p:sldId id="273" r:id="rId10"/>
    <p:sldId id="276" r:id="rId11"/>
    <p:sldId id="267" r:id="rId12"/>
    <p:sldId id="275" r:id="rId13"/>
    <p:sldId id="269" r:id="rId14"/>
    <p:sldId id="277" r:id="rId15"/>
    <p:sldId id="270" r:id="rId16"/>
    <p:sldId id="278" r:id="rId17"/>
    <p:sldId id="262" r:id="rId18"/>
    <p:sldId id="271" r:id="rId19"/>
    <p:sldId id="280" r:id="rId20"/>
    <p:sldId id="268" r:id="rId21"/>
    <p:sldId id="281" r:id="rId2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5050"/>
    <a:srgbClr val="CC66FF"/>
    <a:srgbClr val="FF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11A6C9E-B883-4143-A4FD-39DF9647889B}" type="datetimeFigureOut">
              <a:rPr lang="en-US"/>
              <a:pPr>
                <a:defRPr/>
              </a:pPr>
              <a:t>11/20/2012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2A35B63-E1C7-4987-90A2-5A5951045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AB7FD84-711E-4518-A494-BB0D16412398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B353F37-F252-4653-9785-FAFDA0050F2C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5394D-494B-4108-BD1F-4275B7C138B9}" type="datetimeFigureOut">
              <a:rPr lang="en-US"/>
              <a:pPr>
                <a:defRPr/>
              </a:pPr>
              <a:t>11/20/2012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C031E-DC57-4AE1-BA24-74102D2161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CCAF8-667E-47A9-8D4A-AE7B6C1C39C3}" type="datetimeFigureOut">
              <a:rPr lang="en-US"/>
              <a:pPr>
                <a:defRPr/>
              </a:pPr>
              <a:t>11/20/2012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8D9E6-337A-495B-9CE1-20DB01F390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628ED-2508-474F-8038-18711168CACA}" type="datetimeFigureOut">
              <a:rPr lang="en-US"/>
              <a:pPr>
                <a:defRPr/>
              </a:pPr>
              <a:t>11/20/2012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6075E-1F97-4D84-B25B-CD53DC1958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95F93-67C0-431A-9527-841BF447671A}" type="datetimeFigureOut">
              <a:rPr lang="en-US"/>
              <a:pPr>
                <a:defRPr/>
              </a:pPr>
              <a:t>11/20/2012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056B0-DD65-435C-90DF-4F5134AAA3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CA43F-14BA-47B7-8D40-88B721C7B963}" type="datetimeFigureOut">
              <a:rPr lang="en-US"/>
              <a:pPr>
                <a:defRPr/>
              </a:pPr>
              <a:t>11/20/2012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6DED7-5568-41B2-984B-DBE36CC7A5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AFF4A-36EA-4831-B633-D053EB34ED87}" type="datetimeFigureOut">
              <a:rPr lang="en-US"/>
              <a:pPr>
                <a:defRPr/>
              </a:pPr>
              <a:t>11/20/2012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9792D-5F7E-4450-B70D-AA8E27FA6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FB63C-ACB1-4B22-A837-A7621E430C48}" type="datetimeFigureOut">
              <a:rPr lang="en-US"/>
              <a:pPr>
                <a:defRPr/>
              </a:pPr>
              <a:t>11/20/2012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C4D12-BF95-40E3-B76B-633886CDD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B57FD-11AA-4553-8460-29D41AF96D93}" type="datetimeFigureOut">
              <a:rPr lang="en-US"/>
              <a:pPr>
                <a:defRPr/>
              </a:pPr>
              <a:t>11/20/2012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8F5B5-3882-481B-A07B-CC40CDB2C8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03751-71BC-4BD8-9637-2118A92A65D6}" type="datetimeFigureOut">
              <a:rPr lang="en-US"/>
              <a:pPr>
                <a:defRPr/>
              </a:pPr>
              <a:t>11/20/2012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44333-3A97-49D0-9874-277DA4753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A5412-4EEF-4B4E-A162-F3BA582C7584}" type="datetimeFigureOut">
              <a:rPr lang="en-US"/>
              <a:pPr>
                <a:defRPr/>
              </a:pPr>
              <a:t>11/20/2012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0D59A-5BBB-4787-BBFB-53CB3CD9E3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008A2-B203-4053-A71C-54F7C981AA40}" type="datetimeFigureOut">
              <a:rPr lang="en-US"/>
              <a:pPr>
                <a:defRPr/>
              </a:pPr>
              <a:t>11/20/2012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88B9A-A26F-4FF7-8F8B-A1897FF5C1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1057A2A9-3A9B-4E9B-A436-9CE3EDD4EE25}" type="datetimeFigureOut">
              <a:rPr lang="en-US"/>
              <a:pPr>
                <a:defRPr/>
              </a:pPr>
              <a:t>11/20/2012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4AE17583-3D41-4F2A-A484-44ED3F4A69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51" r:id="rId2"/>
    <p:sldLayoutId id="2147483860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61" r:id="rId9"/>
    <p:sldLayoutId id="2147483857" r:id="rId10"/>
    <p:sldLayoutId id="214748385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red tre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442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143000"/>
            <a:ext cx="8077200" cy="9906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7200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Cover Letter Writing</a:t>
            </a:r>
            <a:endParaRPr lang="en-US" sz="7200" dirty="0">
              <a:ln w="1905"/>
              <a:solidFill>
                <a:srgbClr val="FFC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28600"/>
            <a:ext cx="7854696" cy="914400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r>
              <a:rPr lang="en-US" sz="6000" b="1" dirty="0" smtClean="0">
                <a:ln w="11430"/>
                <a:solidFill>
                  <a:srgbClr val="FF33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The Basics</a:t>
            </a:r>
            <a:endParaRPr lang="en-US" sz="6000" b="1" dirty="0">
              <a:ln w="11430"/>
              <a:solidFill>
                <a:srgbClr val="FF33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839200" cy="6858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Customize Your CVL: Job Description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724400"/>
          </a:xfrm>
        </p:spPr>
        <p:txBody>
          <a:bodyPr/>
          <a:lstStyle/>
          <a:p>
            <a:r>
              <a:rPr lang="en-US" dirty="0" smtClean="0"/>
              <a:t>If the job description </a:t>
            </a:r>
            <a:r>
              <a:rPr lang="en-US" i="1" dirty="0" smtClean="0"/>
              <a:t>emphasizes</a:t>
            </a:r>
            <a:r>
              <a:rPr lang="en-US" dirty="0" smtClean="0"/>
              <a:t>: 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working independently</a:t>
            </a:r>
            <a:r>
              <a:rPr lang="en-US" dirty="0" smtClean="0"/>
              <a:t> &amp; knowledge of 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spreadsheets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Your CVL should </a:t>
            </a:r>
            <a:r>
              <a:rPr lang="en-US" i="1" dirty="0" smtClean="0"/>
              <a:t>emphasize</a:t>
            </a:r>
            <a:r>
              <a:rPr lang="en-US" dirty="0" smtClean="0"/>
              <a:t> 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those things </a:t>
            </a:r>
            <a:r>
              <a:rPr lang="en-US" dirty="0" smtClean="0"/>
              <a:t>as well.  </a:t>
            </a:r>
          </a:p>
          <a:p>
            <a:pPr lvl="1"/>
            <a:r>
              <a:rPr lang="en-US" dirty="0" smtClean="0"/>
              <a:t>Do not emphasize teamwork and communication skills.</a:t>
            </a:r>
          </a:p>
          <a:p>
            <a:r>
              <a:rPr lang="en-US" dirty="0" smtClean="0"/>
              <a:t>Emphasizing =  	mentioning before other skills</a:t>
            </a:r>
          </a:p>
          <a:p>
            <a:pPr>
              <a:buNone/>
            </a:pPr>
            <a:r>
              <a:rPr lang="en-US" dirty="0" smtClean="0"/>
              <a:t>				using text modifiers (bullets, italics) 			specific examples</a:t>
            </a:r>
          </a:p>
          <a:p>
            <a:pPr>
              <a:buNone/>
            </a:pPr>
            <a:r>
              <a:rPr lang="en-US" dirty="0" smtClean="0"/>
              <a:t>				slightly more detailed explanations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6" name="Down Arrow 5"/>
          <p:cNvSpPr/>
          <p:nvPr/>
        </p:nvSpPr>
        <p:spPr>
          <a:xfrm>
            <a:off x="3581400" y="2590800"/>
            <a:ext cx="762000" cy="762000"/>
          </a:xfrm>
          <a:prstGeom prst="downArrow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57150" dist="38100" dir="5400000" algn="ctr" rotWithShape="0">
              <a:schemeClr val="accent3">
                <a:shade val="9000"/>
                <a:satMod val="105000"/>
                <a:alpha val="48000"/>
              </a:scheme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3322638"/>
          </a:xfrm>
        </p:spPr>
        <p:txBody>
          <a:bodyPr/>
          <a:lstStyle/>
          <a:p>
            <a:pPr eaLnBrk="1" hangingPunct="1"/>
            <a:r>
              <a:rPr lang="en-US" sz="4000" dirty="0" smtClean="0"/>
              <a:t>The first paragraph of your letter:</a:t>
            </a:r>
          </a:p>
          <a:p>
            <a:pPr lvl="1" eaLnBrk="1" hangingPunct="1"/>
            <a:r>
              <a:rPr lang="en-US" sz="4000" dirty="0" smtClean="0"/>
              <a:t>The </a:t>
            </a:r>
            <a:r>
              <a:rPr lang="en-US" sz="4000" b="1" dirty="0" smtClean="0"/>
              <a:t>position</a:t>
            </a:r>
            <a:r>
              <a:rPr lang="en-US" sz="4000" dirty="0" smtClean="0"/>
              <a:t> you are applying to</a:t>
            </a:r>
          </a:p>
          <a:p>
            <a:pPr lvl="1" eaLnBrk="1" hangingPunct="1"/>
            <a:r>
              <a:rPr lang="en-US" sz="4000" dirty="0" smtClean="0"/>
              <a:t>Where you </a:t>
            </a:r>
            <a:r>
              <a:rPr lang="en-US" sz="4000" b="1" dirty="0" smtClean="0"/>
              <a:t>found</a:t>
            </a:r>
            <a:r>
              <a:rPr lang="en-US" sz="4000" dirty="0" smtClean="0"/>
              <a:t> the job listing</a:t>
            </a:r>
          </a:p>
        </p:txBody>
      </p:sp>
      <p:sp>
        <p:nvSpPr>
          <p:cNvPr id="16387" name="TextBox 2"/>
          <p:cNvSpPr txBox="1">
            <a:spLocks noChangeArrowheads="1"/>
          </p:cNvSpPr>
          <p:nvPr/>
        </p:nvSpPr>
        <p:spPr bwMode="auto">
          <a:xfrm>
            <a:off x="685800" y="533400"/>
            <a:ext cx="6705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800" b="1" dirty="0"/>
              <a:t>1</a:t>
            </a:r>
            <a:r>
              <a:rPr lang="en-US" sz="4800" b="1" baseline="30000" dirty="0"/>
              <a:t>st</a:t>
            </a:r>
            <a:r>
              <a:rPr lang="en-US" sz="4800" b="1" dirty="0"/>
              <a:t> Paragraph:</a:t>
            </a:r>
          </a:p>
        </p:txBody>
      </p:sp>
      <p:pic>
        <p:nvPicPr>
          <p:cNvPr id="5" name="Picture 5" descr="red tre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6129" y="5257800"/>
            <a:ext cx="2137871" cy="16002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laceholder" descr="http://www.jamaicahospital.org/images/jhmcsunburst.jpg"/>
          <p:cNvPicPr>
            <a:picLocks noChangeAspect="1" noChangeArrowheads="1"/>
          </p:cNvPicPr>
          <p:nvPr/>
        </p:nvPicPr>
        <p:blipFill>
          <a:blip r:embed="rId2" cstate="print">
            <a:lum contrast="-5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6553200" cy="85725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Example- 1</a:t>
            </a:r>
            <a:r>
              <a:rPr lang="en-US" b="1" baseline="30000" dirty="0" smtClean="0">
                <a:solidFill>
                  <a:schemeClr val="bg1"/>
                </a:solidFill>
              </a:rPr>
              <a:t>st</a:t>
            </a:r>
            <a:r>
              <a:rPr lang="en-US" b="1" dirty="0" smtClean="0">
                <a:solidFill>
                  <a:schemeClr val="bg1"/>
                </a:solidFill>
              </a:rPr>
              <a:t> paragraph:</a:t>
            </a:r>
          </a:p>
        </p:txBody>
      </p:sp>
      <p:sp>
        <p:nvSpPr>
          <p:cNvPr id="16388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89437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endParaRPr lang="en-US" sz="2800" dirty="0" smtClean="0">
              <a:solidFill>
                <a:schemeClr val="bg1"/>
              </a:solidFill>
            </a:endParaRPr>
          </a:p>
          <a:p>
            <a:pPr>
              <a:buFont typeface="Wingdings 2" pitchFamily="18" charset="2"/>
              <a:buNone/>
              <a:defRPr/>
            </a:pPr>
            <a:r>
              <a:rPr lang="en-US" sz="2800" dirty="0" smtClean="0">
                <a:solidFill>
                  <a:schemeClr val="bg1"/>
                </a:solidFill>
              </a:rPr>
              <a:t>	</a:t>
            </a:r>
            <a:r>
              <a:rPr lang="en-US" sz="2800" b="1" dirty="0" smtClean="0">
                <a:solidFill>
                  <a:schemeClr val="bg1">
                    <a:lumMod val="95000"/>
                  </a:schemeClr>
                </a:solidFill>
              </a:rPr>
              <a:t>Please consider me for the position of Children’s Health Services Coordinator, for Jamaica Hospital;  I was informed of this opportunity by a professor at my alma mater, where I recently completed a Bachelor of Science in Community Health Education, at York College- a CUNY school.</a:t>
            </a:r>
            <a:endParaRPr lang="en-US" b="1" dirty="0" smtClean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685800"/>
          </a:xfrm>
        </p:spPr>
        <p:txBody>
          <a:bodyPr/>
          <a:lstStyle/>
          <a:p>
            <a:pPr eaLnBrk="1" hangingPunct="1"/>
            <a:r>
              <a:rPr lang="en-US" b="1" dirty="0" smtClean="0"/>
              <a:t>Middle Paragraph(s):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/>
          <a:p>
            <a:pPr eaLnBrk="1" hangingPunct="1">
              <a:buNone/>
            </a:pPr>
            <a:r>
              <a:rPr lang="en-US" sz="3200" dirty="0" smtClean="0"/>
              <a:t>One paragraph &gt; brief descriptions &gt; insert a 2</a:t>
            </a:r>
            <a:r>
              <a:rPr lang="en-US" sz="3200" baseline="30000" dirty="0" smtClean="0"/>
              <a:t>nd</a:t>
            </a:r>
            <a:r>
              <a:rPr lang="en-US" sz="3200" dirty="0" smtClean="0"/>
              <a:t> paragraph if you need to expand: </a:t>
            </a:r>
          </a:p>
          <a:p>
            <a:pPr eaLnBrk="1" hangingPunct="1">
              <a:buNone/>
            </a:pPr>
            <a:endParaRPr lang="en-US" sz="3200" dirty="0" smtClean="0"/>
          </a:p>
          <a:p>
            <a:pPr eaLnBrk="1" hangingPunct="1"/>
            <a:r>
              <a:rPr lang="en-US" sz="3200" dirty="0" smtClean="0"/>
              <a:t>What you are </a:t>
            </a:r>
            <a:r>
              <a:rPr lang="en-US" sz="3200" b="1" i="1" dirty="0" smtClean="0"/>
              <a:t>currently</a:t>
            </a:r>
            <a:r>
              <a:rPr lang="en-US" sz="3200" dirty="0" smtClean="0"/>
              <a:t> doing that </a:t>
            </a:r>
            <a:r>
              <a:rPr lang="en-US" sz="3200" b="1" dirty="0" smtClean="0"/>
              <a:t>pertains</a:t>
            </a:r>
            <a:r>
              <a:rPr lang="en-US" sz="3200" dirty="0" smtClean="0"/>
              <a:t> to the </a:t>
            </a:r>
            <a:r>
              <a:rPr lang="en-US" sz="3200" b="1" dirty="0" smtClean="0"/>
              <a:t>position/field</a:t>
            </a:r>
            <a:r>
              <a:rPr lang="en-US" sz="3200" dirty="0" smtClean="0"/>
              <a:t> you are </a:t>
            </a:r>
            <a:r>
              <a:rPr lang="en-US" sz="3200" b="1" dirty="0" smtClean="0"/>
              <a:t>applying</a:t>
            </a:r>
            <a:r>
              <a:rPr lang="en-US" sz="3200" dirty="0" smtClean="0"/>
              <a:t> </a:t>
            </a:r>
            <a:r>
              <a:rPr lang="en-US" sz="3200" b="1" dirty="0" smtClean="0"/>
              <a:t>to</a:t>
            </a:r>
            <a:r>
              <a:rPr lang="en-US" sz="3200" dirty="0" smtClean="0"/>
              <a:t>. </a:t>
            </a:r>
          </a:p>
          <a:p>
            <a:pPr eaLnBrk="1" hangingPunct="1">
              <a:buNone/>
            </a:pPr>
            <a:endParaRPr lang="en-US" sz="3200" dirty="0" smtClean="0"/>
          </a:p>
          <a:p>
            <a:pPr eaLnBrk="1" hangingPunct="1"/>
            <a:r>
              <a:rPr lang="en-US" sz="3200" b="1" dirty="0" smtClean="0"/>
              <a:t>Emphasize </a:t>
            </a:r>
            <a:r>
              <a:rPr lang="en-US" sz="3200" dirty="0" smtClean="0"/>
              <a:t>abilities/skills/interests that the </a:t>
            </a:r>
            <a:r>
              <a:rPr lang="en-US" sz="3200" b="1" dirty="0" smtClean="0"/>
              <a:t>employer is seeking</a:t>
            </a:r>
            <a:r>
              <a:rPr lang="en-US" sz="3200" dirty="0" smtClean="0"/>
              <a:t>. </a:t>
            </a:r>
          </a:p>
          <a:p>
            <a:pPr eaLnBrk="1" hangingPunct="1"/>
            <a:endParaRPr lang="en-US" sz="3200" b="1" dirty="0" smtClean="0"/>
          </a:p>
        </p:txBody>
      </p:sp>
      <p:pic>
        <p:nvPicPr>
          <p:cNvPr id="4" name="Picture 5" descr="red tre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6129" y="5257800"/>
            <a:ext cx="2137871" cy="16002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b="1" dirty="0" smtClean="0"/>
              <a:t>Example- middle paragraphs: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r>
              <a:rPr lang="en-US" sz="2400" dirty="0" smtClean="0"/>
              <a:t>	My current academic training has given me hands-on knowledge of best practices  within the healthcare industry.   	</a:t>
            </a:r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endParaRPr lang="en-US" sz="2400" dirty="0" smtClean="0"/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r>
              <a:rPr lang="en-US" sz="2400" dirty="0" smtClean="0"/>
              <a:t>	Also, I have acquired real-life experience dealing with children through my internship in the Pediatrics department in Queens Hospital.  Some of my abilities  that may be of interest to you are:</a:t>
            </a:r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endParaRPr lang="en-US" sz="2400" dirty="0" smtClean="0"/>
          </a:p>
          <a:p>
            <a:pPr marL="686753" lvl="1" indent="-320040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2200" dirty="0" smtClean="0"/>
              <a:t>Experience with private and government insurance carriers</a:t>
            </a:r>
          </a:p>
          <a:p>
            <a:pPr marL="686753" lvl="1" indent="-320040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2200" dirty="0" smtClean="0"/>
              <a:t>Knowledge of CH100 software</a:t>
            </a:r>
          </a:p>
          <a:p>
            <a:pPr marL="686753" lvl="1" indent="-320040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2200" dirty="0" smtClean="0"/>
              <a:t>Interfacing with medical staff, patients, and legal guardians in high pressure situations</a:t>
            </a:r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endParaRPr lang="en-US" sz="2400" dirty="0" smtClean="0"/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r>
              <a:rPr lang="en-US" sz="2400" dirty="0" smtClean="0"/>
              <a:t>		</a:t>
            </a:r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5400" b="1" smtClean="0"/>
              <a:t>Final Paragraph:</a:t>
            </a:r>
            <a:endParaRPr lang="en-US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z="3200" dirty="0" smtClean="0"/>
          </a:p>
          <a:p>
            <a:pPr eaLnBrk="1" hangingPunct="1"/>
            <a:r>
              <a:rPr lang="en-US" sz="3200" dirty="0" smtClean="0"/>
              <a:t>Conclude your cover letter by thanking the employer for considering you for the position. Include information on how you will follow-up. (Invite the employer to call you for an interview).</a:t>
            </a:r>
            <a:endParaRPr lang="en-US" dirty="0" smtClean="0"/>
          </a:p>
        </p:txBody>
      </p:sp>
      <p:pic>
        <p:nvPicPr>
          <p:cNvPr id="4" name="Picture 5" descr="red tre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6129" y="5257800"/>
            <a:ext cx="2137871" cy="16002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Example- final paragraph: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381000" y="2514600"/>
            <a:ext cx="8229600" cy="2286000"/>
          </a:xfrm>
        </p:spPr>
        <p:txBody>
          <a:bodyPr/>
          <a:lstStyle/>
          <a:p>
            <a:r>
              <a:rPr lang="en-US" sz="2800" smtClean="0"/>
              <a:t>Enclosed is my resume for your review.  I welcome the opportunity to discuss with you personally how my skills and strengths can best serve others.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"/>
            <a:ext cx="8461375" cy="6553200"/>
          </a:xfrm>
        </p:spPr>
        <p:txBody>
          <a:bodyPr>
            <a:normAutofit fontScale="32500" lnSpcReduction="20000"/>
          </a:bodyPr>
          <a:lstStyle/>
          <a:p>
            <a:pPr marL="320040" indent="-320040" algn="ctr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r>
              <a:rPr lang="en-US" sz="2000" b="1" dirty="0" smtClean="0"/>
              <a:t>	</a:t>
            </a:r>
            <a:r>
              <a:rPr lang="en-US" sz="2800" b="1" dirty="0" smtClean="0">
                <a:latin typeface="Book Antiqua" pitchFamily="18" charset="0"/>
              </a:rPr>
              <a:t>BATSHEVA GARCIA	</a:t>
            </a:r>
            <a:endParaRPr lang="en-US" sz="2800" dirty="0" smtClean="0">
              <a:latin typeface="Book Antiqua" pitchFamily="18" charset="0"/>
            </a:endParaRPr>
          </a:p>
          <a:p>
            <a:pPr marL="320040" indent="-320040" algn="ctr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r>
              <a:rPr lang="en-US" sz="2800" b="1" dirty="0" smtClean="0">
                <a:latin typeface="Book Antiqua" pitchFamily="18" charset="0"/>
              </a:rPr>
              <a:t>00-22 1</a:t>
            </a:r>
            <a:r>
              <a:rPr lang="en-US" sz="2800" b="1" baseline="30000" dirty="0" smtClean="0">
                <a:latin typeface="Book Antiqua" pitchFamily="18" charset="0"/>
              </a:rPr>
              <a:t>st</a:t>
            </a:r>
            <a:r>
              <a:rPr lang="en-US" sz="2800" b="1" dirty="0" smtClean="0">
                <a:latin typeface="Book Antiqua" pitchFamily="18" charset="0"/>
              </a:rPr>
              <a:t> Street ▪ Ozone Park, NY 11412</a:t>
            </a:r>
            <a:endParaRPr lang="en-US" sz="2800" dirty="0" smtClean="0">
              <a:latin typeface="Book Antiqua" pitchFamily="18" charset="0"/>
            </a:endParaRPr>
          </a:p>
          <a:p>
            <a:pPr marL="320040" indent="-320040" algn="ctr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r>
              <a:rPr lang="en-US" sz="2800" b="1" dirty="0" smtClean="0">
                <a:latin typeface="Book Antiqua" pitchFamily="18" charset="0"/>
              </a:rPr>
              <a:t>347-000- 0000</a:t>
            </a:r>
            <a:endParaRPr lang="en-US" sz="2800" dirty="0" smtClean="0">
              <a:latin typeface="Book Antiqua" pitchFamily="18" charset="0"/>
            </a:endParaRPr>
          </a:p>
          <a:p>
            <a:pPr marL="320040" indent="-320040" algn="ctr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r>
              <a:rPr lang="en-US" sz="2800" b="1" dirty="0" smtClean="0">
                <a:latin typeface="Book Antiqua" pitchFamily="18" charset="0"/>
              </a:rPr>
              <a:t>Bat.garcia@hotmail.com</a:t>
            </a:r>
            <a:endParaRPr lang="en-US" sz="2800" dirty="0" smtClean="0">
              <a:latin typeface="Book Antiqua" pitchFamily="18" charset="0"/>
            </a:endParaRPr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r>
              <a:rPr lang="en-US" sz="2000" dirty="0" smtClean="0"/>
              <a:t> </a:t>
            </a:r>
            <a:endParaRPr lang="en-US" sz="3200" dirty="0" smtClean="0"/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r>
              <a:rPr lang="en-US" sz="3400" dirty="0" smtClean="0"/>
              <a:t>	</a:t>
            </a:r>
            <a:r>
              <a:rPr lang="en-US" sz="4600" dirty="0" smtClean="0"/>
              <a:t>May 18, 2012	</a:t>
            </a:r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r>
              <a:rPr lang="en-US" sz="4600" dirty="0" smtClean="0"/>
              <a:t>	</a:t>
            </a:r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r>
              <a:rPr lang="en-US" sz="4600" dirty="0" smtClean="0"/>
              <a:t>	Dear Sir or Madam:</a:t>
            </a:r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r>
              <a:rPr lang="en-US" sz="4600" dirty="0" smtClean="0"/>
              <a:t>	</a:t>
            </a:r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r>
              <a:rPr lang="en-US" sz="4600" dirty="0" smtClean="0"/>
              <a:t>	 Please consider me for the position of Children’s Health Services Coordinator, for Jamaica Hospital;  I was informed of this opportunity by a professor at my alma mater, where I recently completed a Bachelor of Science in Community Health Education, at York College- a CUNY school.</a:t>
            </a:r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r>
              <a:rPr lang="en-US" sz="4600" dirty="0" smtClean="0"/>
              <a:t>	</a:t>
            </a:r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r>
              <a:rPr lang="en-US" sz="4600" dirty="0" smtClean="0"/>
              <a:t>	My current academic training has given hands-on knowledge of best practices  within the healthcare industry.   	</a:t>
            </a:r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endParaRPr lang="en-US" sz="4600" dirty="0" smtClean="0"/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r>
              <a:rPr lang="en-US" sz="4600" dirty="0" smtClean="0"/>
              <a:t>	Also, I have acquired real-life experience dealing with children through my internship in the Pediatrics department in Queens Hospital.  Some of my abilities  that may be of interest to you are:</a:t>
            </a:r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endParaRPr lang="en-US" sz="4600" dirty="0" smtClean="0"/>
          </a:p>
          <a:p>
            <a:pPr marL="686753" lvl="1" indent="-320040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4600" dirty="0" smtClean="0"/>
              <a:t>Experience with private and government insurance carriers</a:t>
            </a:r>
          </a:p>
          <a:p>
            <a:pPr marL="686753" lvl="1" indent="-320040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4600" dirty="0" smtClean="0"/>
              <a:t>Knowledge of CH100 software</a:t>
            </a:r>
          </a:p>
          <a:p>
            <a:pPr marL="686753" lvl="1" indent="-320040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4600" dirty="0" smtClean="0"/>
              <a:t>Interfacing with medical staff, patients, and legal guardians in high pressure situations</a:t>
            </a:r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endParaRPr lang="en-US" sz="4600" dirty="0" smtClean="0"/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r>
              <a:rPr lang="en-US" sz="4600" dirty="0" smtClean="0"/>
              <a:t>	Enclosed is my resume for your review.  I will attempt to contact you within a week in order to set up an interview. Thank you for considering me for this position; </a:t>
            </a:r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r>
              <a:rPr lang="en-US" sz="4600" dirty="0" smtClean="0"/>
              <a:t>	</a:t>
            </a:r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r>
              <a:rPr lang="en-US" sz="4600" dirty="0" smtClean="0"/>
              <a:t>	Sincerely, </a:t>
            </a:r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r>
              <a:rPr lang="en-US" sz="4600" i="1" dirty="0" smtClean="0"/>
              <a:t>	</a:t>
            </a:r>
            <a:r>
              <a:rPr lang="en-US" sz="4600" i="1" dirty="0" err="1" smtClean="0"/>
              <a:t>BatshevaG</a:t>
            </a:r>
            <a:endParaRPr lang="en-US" sz="4600" i="1" dirty="0" smtClean="0"/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r>
              <a:rPr lang="en-US" sz="4600" dirty="0" smtClean="0"/>
              <a:t>	</a:t>
            </a:r>
            <a:r>
              <a:rPr lang="en-US" sz="4600" dirty="0" err="1" smtClean="0"/>
              <a:t>Batsheva</a:t>
            </a:r>
            <a:r>
              <a:rPr lang="en-US" sz="4600" dirty="0" smtClean="0"/>
              <a:t> Garcia</a:t>
            </a:r>
            <a:endParaRPr lang="en-US" sz="4600" dirty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5867400" y="228600"/>
            <a:ext cx="3124200" cy="1371600"/>
          </a:xfrm>
          <a:prstGeom prst="round2DiagRect">
            <a:avLst/>
          </a:prstGeom>
          <a:scene3d>
            <a:camera prst="isometricOffAxis2Left"/>
            <a:lightRig rig="threeP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Notice how the  whole letter is  customized to  “Children’s Health Services Coordinator” title</a:t>
            </a:r>
            <a:endParaRPr lang="en-US" dirty="0">
              <a:solidFill>
                <a:schemeClr val="tx1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Cover Letter Vs. Email Message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Never send blank email message</a:t>
            </a:r>
          </a:p>
          <a:p>
            <a:r>
              <a:rPr lang="en-US" sz="2800" dirty="0" smtClean="0"/>
              <a:t>If employer specifies CVL as attachment:</a:t>
            </a:r>
          </a:p>
          <a:p>
            <a:pPr lvl="1"/>
            <a:r>
              <a:rPr lang="en-US" sz="2800" dirty="0" smtClean="0"/>
              <a:t>Include a </a:t>
            </a:r>
            <a:r>
              <a:rPr lang="en-US" sz="2800" i="1" dirty="0" smtClean="0"/>
              <a:t>very</a:t>
            </a:r>
            <a:r>
              <a:rPr lang="en-US" sz="2800" dirty="0" smtClean="0"/>
              <a:t> </a:t>
            </a:r>
            <a:r>
              <a:rPr lang="en-US" sz="2800" i="1" dirty="0" smtClean="0"/>
              <a:t>brief</a:t>
            </a:r>
            <a:r>
              <a:rPr lang="en-US" sz="2800" dirty="0" smtClean="0"/>
              <a:t> message in email </a:t>
            </a:r>
            <a:r>
              <a:rPr lang="en-US" sz="2800" i="1" dirty="0" smtClean="0"/>
              <a:t>anyway</a:t>
            </a:r>
          </a:p>
          <a:p>
            <a:pPr eaLnBrk="1" hangingPunct="1">
              <a:buNone/>
            </a:pPr>
            <a:endParaRPr lang="en-US" sz="2800" dirty="0" smtClean="0"/>
          </a:p>
          <a:p>
            <a:pPr eaLnBrk="1" hangingPunct="1"/>
            <a:r>
              <a:rPr lang="en-US" sz="2800" dirty="0" smtClean="0"/>
              <a:t>If employer does not specify a CVL:</a:t>
            </a:r>
          </a:p>
          <a:p>
            <a:pPr lvl="1" eaLnBrk="1" hangingPunct="1"/>
            <a:r>
              <a:rPr lang="en-US" dirty="0" smtClean="0"/>
              <a:t>Email message should be the cover letter sans the resume heading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800" dirty="0" smtClean="0"/>
              <a:t>If in doubt, send a cover letter attachment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838200"/>
          </a:xfrm>
        </p:spPr>
        <p:txBody>
          <a:bodyPr/>
          <a:lstStyle/>
          <a:p>
            <a:pPr algn="ctr"/>
            <a:r>
              <a:rPr lang="en-US" dirty="0" smtClean="0"/>
              <a:t>“Thank You”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/>
          <a:lstStyle/>
          <a:p>
            <a:r>
              <a:rPr lang="en-US" sz="3200" b="1" u="sng" cap="all" dirty="0" smtClean="0"/>
              <a:t>Always</a:t>
            </a:r>
            <a:r>
              <a:rPr lang="en-US" sz="3200" dirty="0" smtClean="0"/>
              <a:t> send a “thank you” letter</a:t>
            </a:r>
          </a:p>
          <a:p>
            <a:pPr lvl="1"/>
            <a:r>
              <a:rPr lang="en-US" sz="3000" dirty="0" smtClean="0"/>
              <a:t>Within 7 days of last activity (interview, resume submission, etc.)</a:t>
            </a:r>
          </a:p>
          <a:p>
            <a:pPr lvl="1"/>
            <a:r>
              <a:rPr lang="en-US" sz="3000" dirty="0" smtClean="0"/>
              <a:t>Keep it simple, make it brief</a:t>
            </a:r>
          </a:p>
          <a:p>
            <a:pPr lvl="1">
              <a:buNone/>
            </a:pPr>
            <a:endParaRPr lang="en-US" sz="3000" dirty="0" smtClean="0"/>
          </a:p>
          <a:p>
            <a:r>
              <a:rPr lang="en-US" sz="2800" dirty="0" smtClean="0"/>
              <a:t>“Thank </a:t>
            </a:r>
            <a:r>
              <a:rPr lang="en-US" sz="2800" dirty="0" err="1" smtClean="0"/>
              <a:t>You’s</a:t>
            </a:r>
            <a:r>
              <a:rPr lang="en-US" sz="2800" dirty="0" smtClean="0"/>
              <a:t>” have made a difference in hiring. Really.  </a:t>
            </a:r>
          </a:p>
          <a:p>
            <a:r>
              <a:rPr lang="en-US" sz="2000" dirty="0" smtClean="0"/>
              <a:t>You list “Attention to detail” as a quality? A “thank you” will prove it</a:t>
            </a:r>
          </a:p>
          <a:p>
            <a:r>
              <a:rPr lang="en-US" sz="2000" dirty="0" smtClean="0"/>
              <a:t>Customer service positions</a:t>
            </a:r>
          </a:p>
          <a:p>
            <a:r>
              <a:rPr lang="en-US" sz="2000" dirty="0" smtClean="0"/>
              <a:t>Gratitude can go a long way</a:t>
            </a:r>
          </a:p>
          <a:p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81050"/>
          </a:xfrm>
        </p:spPr>
        <p:txBody>
          <a:bodyPr/>
          <a:lstStyle/>
          <a:p>
            <a:r>
              <a:rPr lang="en-US" smtClean="0"/>
              <a:t>	</a:t>
            </a:r>
            <a:r>
              <a:rPr lang="en-US" b="1" smtClean="0"/>
              <a:t>Topics…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343400"/>
          </a:xfrm>
        </p:spPr>
        <p:txBody>
          <a:bodyPr/>
          <a:lstStyle/>
          <a:p>
            <a:r>
              <a:rPr lang="en-US" sz="4400" b="1" dirty="0" smtClean="0"/>
              <a:t>Why</a:t>
            </a:r>
            <a:r>
              <a:rPr lang="en-US" sz="4400" dirty="0" smtClean="0"/>
              <a:t> use a cover letter?</a:t>
            </a:r>
          </a:p>
          <a:p>
            <a:r>
              <a:rPr lang="en-US" sz="4400" b="1" dirty="0" smtClean="0"/>
              <a:t>Anatomy</a:t>
            </a:r>
            <a:r>
              <a:rPr lang="en-US" sz="4400" dirty="0" smtClean="0"/>
              <a:t> of a cover letter</a:t>
            </a:r>
          </a:p>
          <a:p>
            <a:r>
              <a:rPr lang="en-US" sz="4400" b="1" dirty="0" smtClean="0"/>
              <a:t>When</a:t>
            </a:r>
            <a:r>
              <a:rPr lang="en-US" sz="4400" dirty="0" smtClean="0"/>
              <a:t> to use a CVL</a:t>
            </a:r>
          </a:p>
          <a:p>
            <a:r>
              <a:rPr lang="en-US" sz="4400" dirty="0" smtClean="0"/>
              <a:t>CVL attachment </a:t>
            </a:r>
            <a:r>
              <a:rPr lang="en-US" sz="4400" b="1" dirty="0" smtClean="0"/>
              <a:t>VS</a:t>
            </a:r>
            <a:r>
              <a:rPr lang="en-US" sz="4400" dirty="0" smtClean="0"/>
              <a:t>. Email message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sz="7200" dirty="0" smtClean="0"/>
              <a:t>Happy (Job) Fishing!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609600" y="2133600"/>
            <a:ext cx="8229600" cy="3886200"/>
          </a:xfrm>
        </p:spPr>
        <p:txBody>
          <a:bodyPr/>
          <a:lstStyle/>
          <a:p>
            <a:pPr eaLnBrk="1" hangingPunct="1"/>
            <a:r>
              <a:rPr lang="en-US" dirty="0" smtClean="0"/>
              <a:t>Remember there are ponds outside of NY</a:t>
            </a:r>
          </a:p>
          <a:p>
            <a:pPr eaLnBrk="1" hangingPunct="1"/>
            <a:r>
              <a:rPr lang="en-US" dirty="0" smtClean="0"/>
              <a:t>Up &amp; coming economic regions of the world in </a:t>
            </a:r>
          </a:p>
          <a:p>
            <a:pPr lvl="1" eaLnBrk="1" hangingPunct="1"/>
            <a:r>
              <a:rPr lang="en-US" dirty="0" smtClean="0"/>
              <a:t>Africa / Asia / Europe / Latin America</a:t>
            </a:r>
          </a:p>
          <a:p>
            <a:pPr lvl="1" eaLnBrk="1" hangingPunct="1"/>
            <a:r>
              <a:rPr lang="en-US" dirty="0" smtClean="0"/>
              <a:t>Polish your English speaking skills to the maximum</a:t>
            </a:r>
          </a:p>
          <a:p>
            <a:pPr lvl="1" eaLnBrk="1" hangingPunct="1"/>
            <a:r>
              <a:rPr lang="en-US" dirty="0" smtClean="0"/>
              <a:t>Learn a global language</a:t>
            </a:r>
          </a:p>
          <a:p>
            <a:pPr lvl="1" eaLnBrk="1" hangingPunct="1"/>
            <a:r>
              <a:rPr lang="en-US" dirty="0" smtClean="0"/>
              <a:t>Amplify your technical skills</a:t>
            </a:r>
          </a:p>
          <a:p>
            <a:pPr lvl="1" eaLnBrk="1" hangingPunct="1"/>
            <a:r>
              <a:rPr lang="en-US" dirty="0" smtClean="0"/>
              <a:t>Do not be afraid of change</a:t>
            </a:r>
          </a:p>
          <a:p>
            <a:pPr eaLnBrk="1" hangingPunct="1"/>
            <a:r>
              <a:rPr lang="en-US" b="1" dirty="0" smtClean="0"/>
              <a:t>Limited mind, limited future.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red tre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702"/>
            <a:ext cx="9144000" cy="684429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762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/>
            </a:r>
            <a:br>
              <a:rPr lang="en-US" b="1" dirty="0" smtClean="0">
                <a:solidFill>
                  <a:srgbClr val="FFC000"/>
                </a:solidFill>
              </a:rPr>
            </a:br>
            <a:r>
              <a:rPr lang="en-US" b="1" dirty="0" smtClean="0">
                <a:solidFill>
                  <a:srgbClr val="FFC000"/>
                </a:solidFill>
              </a:rPr>
              <a:t/>
            </a:r>
            <a:br>
              <a:rPr lang="en-US" b="1" dirty="0" smtClean="0">
                <a:solidFill>
                  <a:srgbClr val="FFC000"/>
                </a:solidFill>
              </a:rPr>
            </a:br>
            <a:r>
              <a:rPr lang="en-US" b="1" dirty="0" smtClean="0">
                <a:solidFill>
                  <a:srgbClr val="FFC000"/>
                </a:solidFill>
              </a:rPr>
              <a:t/>
            </a:r>
            <a:br>
              <a:rPr lang="en-US" b="1" dirty="0" smtClean="0">
                <a:solidFill>
                  <a:srgbClr val="FFC000"/>
                </a:solidFill>
              </a:rPr>
            </a:br>
            <a:r>
              <a:rPr lang="en-US" b="1" dirty="0" smtClean="0">
                <a:solidFill>
                  <a:srgbClr val="FFC000"/>
                </a:solidFill>
              </a:rPr>
              <a:t/>
            </a:r>
            <a:br>
              <a:rPr lang="en-US" b="1" dirty="0" smtClean="0">
                <a:solidFill>
                  <a:srgbClr val="FFC000"/>
                </a:solidFill>
              </a:rPr>
            </a:br>
            <a:r>
              <a:rPr lang="en-US" b="1" dirty="0" smtClean="0">
                <a:solidFill>
                  <a:srgbClr val="FFC000"/>
                </a:solidFill>
              </a:rPr>
              <a:t>You Are A Success.</a:t>
            </a:r>
            <a:endParaRPr lang="en-US" b="1" dirty="0" smtClean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381000" y="4191000"/>
            <a:ext cx="8229600" cy="2438400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en-US" i="1" dirty="0" smtClean="0">
                <a:solidFill>
                  <a:srgbClr val="FFC000"/>
                </a:solidFill>
              </a:rPr>
              <a:t>“A diploma alone is not a career strategy.”</a:t>
            </a:r>
          </a:p>
          <a:p>
            <a:pPr algn="ctr">
              <a:buFont typeface="Wingdings 2" pitchFamily="18" charset="2"/>
              <a:buNone/>
            </a:pPr>
            <a:r>
              <a:rPr lang="en-US" b="1" dirty="0" smtClean="0">
                <a:solidFill>
                  <a:srgbClr val="FFC000"/>
                </a:solidFill>
              </a:rPr>
              <a:t>Office of Career Services, York College</a:t>
            </a:r>
          </a:p>
          <a:p>
            <a:pPr algn="ctr">
              <a:buFont typeface="Wingdings 2" pitchFamily="18" charset="2"/>
              <a:buNone/>
            </a:pPr>
            <a:r>
              <a:rPr lang="en-US" b="1" dirty="0" smtClean="0">
                <a:solidFill>
                  <a:srgbClr val="FFC000"/>
                </a:solidFill>
              </a:rPr>
              <a:t>718. 262. 2282</a:t>
            </a:r>
          </a:p>
          <a:p>
            <a:pPr algn="ctr">
              <a:buFont typeface="Wingdings 2" pitchFamily="18" charset="2"/>
              <a:buNone/>
            </a:pPr>
            <a:r>
              <a:rPr lang="en-US" b="1" dirty="0" smtClean="0">
                <a:solidFill>
                  <a:srgbClr val="FFC000"/>
                </a:solidFill>
              </a:rPr>
              <a:t>3M01</a:t>
            </a:r>
          </a:p>
          <a:p>
            <a:pPr algn="ctr">
              <a:buNone/>
            </a:pPr>
            <a:r>
              <a:rPr lang="en-US" b="1" baseline="30000" dirty="0" smtClean="0">
                <a:solidFill>
                  <a:srgbClr val="FFC000"/>
                </a:solidFill>
              </a:rPr>
              <a:t>(Division of Student Development)	</a:t>
            </a:r>
          </a:p>
          <a:p>
            <a:pPr algn="ctr">
              <a:buNone/>
            </a:pPr>
            <a:r>
              <a:rPr lang="en-US" b="1" baseline="30000" dirty="0" smtClean="0">
                <a:solidFill>
                  <a:srgbClr val="FFC000"/>
                </a:solidFill>
              </a:rPr>
              <a:t>(For  Dhanmattie S.)</a:t>
            </a:r>
            <a:endParaRPr lang="en-US" baseline="30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sgarcia\Local Settings\Temporary Internet Files\Content.IE5\57SJ47DM\MP900202148[1].jpg"/>
          <p:cNvPicPr>
            <a:picLocks noChangeAspect="1" noChangeArrowheads="1"/>
          </p:cNvPicPr>
          <p:nvPr/>
        </p:nvPicPr>
        <p:blipFill>
          <a:blip r:embed="rId3" cstate="print">
            <a:lum bright="20000" contrast="-40000"/>
          </a:blip>
          <a:srcRect/>
          <a:stretch>
            <a:fillRect/>
          </a:stretch>
        </p:blipFill>
        <p:spPr bwMode="auto">
          <a:xfrm rot="682529">
            <a:off x="6489750" y="4211466"/>
            <a:ext cx="2068053" cy="23542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171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914400"/>
          </a:xfrm>
        </p:spPr>
        <p:txBody>
          <a:bodyPr/>
          <a:lstStyle/>
          <a:p>
            <a:pPr eaLnBrk="1" hangingPunct="1"/>
            <a:r>
              <a:rPr lang="en-US" b="1" dirty="0" smtClean="0"/>
              <a:t>Double-purpose of cover letters</a:t>
            </a:r>
            <a:r>
              <a:rPr lang="en-US" sz="4400" b="1" dirty="0" smtClean="0"/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10600" cy="5257800"/>
          </a:xfr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en-US" sz="4000" dirty="0" smtClean="0"/>
              <a:t>	</a:t>
            </a:r>
            <a:r>
              <a:rPr lang="en-US" sz="3800" b="1" dirty="0" smtClean="0">
                <a:solidFill>
                  <a:srgbClr val="002060"/>
                </a:solidFill>
              </a:rPr>
              <a:t>1.To introduce you to prospective 	employer</a:t>
            </a:r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en-US" sz="3800" b="1" dirty="0" smtClean="0">
              <a:solidFill>
                <a:srgbClr val="002060"/>
              </a:solidFill>
            </a:endParaRPr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en-US" sz="3800" b="1" dirty="0" smtClean="0">
                <a:solidFill>
                  <a:srgbClr val="002060"/>
                </a:solidFill>
              </a:rPr>
              <a:t>	2. To motivate employer to read 	your resume</a:t>
            </a:r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n-US" sz="3800" b="1" dirty="0" smtClean="0"/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sz="3800" b="1" dirty="0" smtClean="0"/>
              <a:t>	3. </a:t>
            </a:r>
            <a:r>
              <a:rPr lang="en-US" sz="3200" b="1" dirty="0" smtClean="0"/>
              <a:t>Be substantive but </a:t>
            </a:r>
            <a:r>
              <a:rPr lang="en-US" sz="3200" b="1" i="1" dirty="0" smtClean="0"/>
              <a:t>not</a:t>
            </a:r>
            <a:r>
              <a:rPr lang="en-US" sz="3200" b="1" dirty="0" smtClean="0"/>
              <a:t> exhaustive</a:t>
            </a:r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en-US" sz="4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Gone Fishing…for a job</a:t>
            </a:r>
            <a:endParaRPr lang="en-US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95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625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Char char=""/>
              <a:defRPr/>
            </a:pPr>
            <a:r>
              <a:rPr lang="en-US" sz="3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Cover letter should whet appetite for          </a:t>
            </a:r>
            <a:r>
              <a:rPr lang="en-US" sz="3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resume </a:t>
            </a:r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Char char=""/>
              <a:defRPr/>
            </a:pPr>
            <a:r>
              <a:rPr lang="en-US" sz="3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Resume </a:t>
            </a:r>
            <a:r>
              <a:rPr lang="en-US" sz="3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should whet appetite for </a:t>
            </a:r>
            <a:r>
              <a:rPr lang="en-US" sz="3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         interview </a:t>
            </a:r>
            <a:endParaRPr lang="en-US" sz="3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endParaRPr lang="en-US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endParaRPr lang="en-US" sz="1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endParaRPr lang="en-US" sz="1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endParaRPr lang="en-US" sz="1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endParaRPr lang="en-US" sz="1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r>
              <a:rPr lang="en-US" sz="1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								Job offer</a:t>
            </a:r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endParaRPr lang="en-US" sz="1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endParaRPr lang="en-US" sz="1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endParaRPr lang="en-US" sz="1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endParaRPr lang="en-US" sz="1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endParaRPr lang="en-US" sz="1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endParaRPr lang="en-US" sz="1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endParaRPr lang="en-US" sz="1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r>
              <a:rPr lang="en-US" sz="1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</a:t>
            </a:r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r>
              <a:rPr lang="en-US" sz="1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				</a:t>
            </a:r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r>
              <a:rPr lang="en-US" sz="1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	</a:t>
            </a:r>
            <a:endParaRPr lang="en-US" sz="1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endParaRPr lang="en-US" sz="1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endParaRPr lang="en-US" sz="1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685800" lvl="1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1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cover letter</a:t>
            </a:r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endParaRPr lang="en-US" sz="1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r>
              <a:rPr lang="en-US" sz="1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            			resume	</a:t>
            </a:r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r>
              <a:rPr lang="en-US" sz="1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					interview</a:t>
            </a:r>
          </a:p>
        </p:txBody>
      </p:sp>
      <p:sp>
        <p:nvSpPr>
          <p:cNvPr id="6" name="Notched Right Arrow 5"/>
          <p:cNvSpPr/>
          <p:nvPr/>
        </p:nvSpPr>
        <p:spPr>
          <a:xfrm>
            <a:off x="6248400" y="1676400"/>
            <a:ext cx="990600" cy="2286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Notched Right Arrow 6"/>
          <p:cNvSpPr/>
          <p:nvPr/>
        </p:nvSpPr>
        <p:spPr>
          <a:xfrm>
            <a:off x="5715000" y="2057400"/>
            <a:ext cx="990600" cy="2286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8" name="Picture 13" descr="C:\Documents and Settings\sgarcia\Local Settings\Temporary Internet Files\Content.IE5\G180P35L\MC90025042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22538" y="2633663"/>
            <a:ext cx="3192462" cy="29543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" name="Freeform 16"/>
          <p:cNvSpPr/>
          <p:nvPr/>
        </p:nvSpPr>
        <p:spPr>
          <a:xfrm>
            <a:off x="630238" y="5505450"/>
            <a:ext cx="2214562" cy="584200"/>
          </a:xfrm>
          <a:custGeom>
            <a:avLst/>
            <a:gdLst>
              <a:gd name="connsiteX0" fmla="*/ 1243584 w 2213837"/>
              <a:gd name="connsiteY0" fmla="*/ 246888 h 585608"/>
              <a:gd name="connsiteX1" fmla="*/ 1243584 w 2213837"/>
              <a:gd name="connsiteY1" fmla="*/ 246888 h 585608"/>
              <a:gd name="connsiteX2" fmla="*/ 1234440 w 2213837"/>
              <a:gd name="connsiteY2" fmla="*/ 384048 h 585608"/>
              <a:gd name="connsiteX3" fmla="*/ 1207008 w 2213837"/>
              <a:gd name="connsiteY3" fmla="*/ 420624 h 585608"/>
              <a:gd name="connsiteX4" fmla="*/ 1124712 w 2213837"/>
              <a:gd name="connsiteY4" fmla="*/ 484632 h 585608"/>
              <a:gd name="connsiteX5" fmla="*/ 1024128 w 2213837"/>
              <a:gd name="connsiteY5" fmla="*/ 530352 h 585608"/>
              <a:gd name="connsiteX6" fmla="*/ 960120 w 2213837"/>
              <a:gd name="connsiteY6" fmla="*/ 548640 h 585608"/>
              <a:gd name="connsiteX7" fmla="*/ 832104 w 2213837"/>
              <a:gd name="connsiteY7" fmla="*/ 585216 h 585608"/>
              <a:gd name="connsiteX8" fmla="*/ 585216 w 2213837"/>
              <a:gd name="connsiteY8" fmla="*/ 566928 h 585608"/>
              <a:gd name="connsiteX9" fmla="*/ 502920 w 2213837"/>
              <a:gd name="connsiteY9" fmla="*/ 557784 h 585608"/>
              <a:gd name="connsiteX10" fmla="*/ 457200 w 2213837"/>
              <a:gd name="connsiteY10" fmla="*/ 539496 h 585608"/>
              <a:gd name="connsiteX11" fmla="*/ 374904 w 2213837"/>
              <a:gd name="connsiteY11" fmla="*/ 530352 h 585608"/>
              <a:gd name="connsiteX12" fmla="*/ 310896 w 2213837"/>
              <a:gd name="connsiteY12" fmla="*/ 502920 h 585608"/>
              <a:gd name="connsiteX13" fmla="*/ 274320 w 2213837"/>
              <a:gd name="connsiteY13" fmla="*/ 475488 h 585608"/>
              <a:gd name="connsiteX14" fmla="*/ 228600 w 2213837"/>
              <a:gd name="connsiteY14" fmla="*/ 448056 h 585608"/>
              <a:gd name="connsiteX15" fmla="*/ 201168 w 2213837"/>
              <a:gd name="connsiteY15" fmla="*/ 429768 h 585608"/>
              <a:gd name="connsiteX16" fmla="*/ 164592 w 2213837"/>
              <a:gd name="connsiteY16" fmla="*/ 411480 h 585608"/>
              <a:gd name="connsiteX17" fmla="*/ 137160 w 2213837"/>
              <a:gd name="connsiteY17" fmla="*/ 393192 h 585608"/>
              <a:gd name="connsiteX18" fmla="*/ 100584 w 2213837"/>
              <a:gd name="connsiteY18" fmla="*/ 365760 h 585608"/>
              <a:gd name="connsiteX19" fmla="*/ 54864 w 2213837"/>
              <a:gd name="connsiteY19" fmla="*/ 347472 h 585608"/>
              <a:gd name="connsiteX20" fmla="*/ 27432 w 2213837"/>
              <a:gd name="connsiteY20" fmla="*/ 310896 h 585608"/>
              <a:gd name="connsiteX21" fmla="*/ 0 w 2213837"/>
              <a:gd name="connsiteY21" fmla="*/ 237744 h 585608"/>
              <a:gd name="connsiteX22" fmla="*/ 9144 w 2213837"/>
              <a:gd name="connsiteY22" fmla="*/ 192024 h 585608"/>
              <a:gd name="connsiteX23" fmla="*/ 45720 w 2213837"/>
              <a:gd name="connsiteY23" fmla="*/ 155448 h 585608"/>
              <a:gd name="connsiteX24" fmla="*/ 137160 w 2213837"/>
              <a:gd name="connsiteY24" fmla="*/ 100584 h 585608"/>
              <a:gd name="connsiteX25" fmla="*/ 173736 w 2213837"/>
              <a:gd name="connsiteY25" fmla="*/ 73152 h 585608"/>
              <a:gd name="connsiteX26" fmla="*/ 246888 w 2213837"/>
              <a:gd name="connsiteY26" fmla="*/ 64008 h 585608"/>
              <a:gd name="connsiteX27" fmla="*/ 283464 w 2213837"/>
              <a:gd name="connsiteY27" fmla="*/ 54864 h 585608"/>
              <a:gd name="connsiteX28" fmla="*/ 310896 w 2213837"/>
              <a:gd name="connsiteY28" fmla="*/ 45720 h 585608"/>
              <a:gd name="connsiteX29" fmla="*/ 557784 w 2213837"/>
              <a:gd name="connsiteY29" fmla="*/ 18288 h 585608"/>
              <a:gd name="connsiteX30" fmla="*/ 658368 w 2213837"/>
              <a:gd name="connsiteY30" fmla="*/ 0 h 585608"/>
              <a:gd name="connsiteX31" fmla="*/ 1042416 w 2213837"/>
              <a:gd name="connsiteY31" fmla="*/ 9144 h 585608"/>
              <a:gd name="connsiteX32" fmla="*/ 1069848 w 2213837"/>
              <a:gd name="connsiteY32" fmla="*/ 18288 h 585608"/>
              <a:gd name="connsiteX33" fmla="*/ 1106424 w 2213837"/>
              <a:gd name="connsiteY33" fmla="*/ 36576 h 585608"/>
              <a:gd name="connsiteX34" fmla="*/ 1152144 w 2213837"/>
              <a:gd name="connsiteY34" fmla="*/ 64008 h 585608"/>
              <a:gd name="connsiteX35" fmla="*/ 1280160 w 2213837"/>
              <a:gd name="connsiteY35" fmla="*/ 128016 h 585608"/>
              <a:gd name="connsiteX36" fmla="*/ 1307592 w 2213837"/>
              <a:gd name="connsiteY36" fmla="*/ 155448 h 585608"/>
              <a:gd name="connsiteX37" fmla="*/ 1344168 w 2213837"/>
              <a:gd name="connsiteY37" fmla="*/ 210312 h 585608"/>
              <a:gd name="connsiteX38" fmla="*/ 1335024 w 2213837"/>
              <a:gd name="connsiteY38" fmla="*/ 265176 h 585608"/>
              <a:gd name="connsiteX39" fmla="*/ 1371600 w 2213837"/>
              <a:gd name="connsiteY39" fmla="*/ 246888 h 585608"/>
              <a:gd name="connsiteX40" fmla="*/ 1463040 w 2213837"/>
              <a:gd name="connsiteY40" fmla="*/ 228600 h 585608"/>
              <a:gd name="connsiteX41" fmla="*/ 1536192 w 2213837"/>
              <a:gd name="connsiteY41" fmla="*/ 210312 h 585608"/>
              <a:gd name="connsiteX42" fmla="*/ 1572768 w 2213837"/>
              <a:gd name="connsiteY42" fmla="*/ 201168 h 585608"/>
              <a:gd name="connsiteX43" fmla="*/ 1618488 w 2213837"/>
              <a:gd name="connsiteY43" fmla="*/ 192024 h 585608"/>
              <a:gd name="connsiteX44" fmla="*/ 1655064 w 2213837"/>
              <a:gd name="connsiteY44" fmla="*/ 182880 h 585608"/>
              <a:gd name="connsiteX45" fmla="*/ 1709928 w 2213837"/>
              <a:gd name="connsiteY45" fmla="*/ 173736 h 585608"/>
              <a:gd name="connsiteX46" fmla="*/ 1810512 w 2213837"/>
              <a:gd name="connsiteY46" fmla="*/ 155448 h 585608"/>
              <a:gd name="connsiteX47" fmla="*/ 1901952 w 2213837"/>
              <a:gd name="connsiteY47" fmla="*/ 146304 h 585608"/>
              <a:gd name="connsiteX48" fmla="*/ 1965960 w 2213837"/>
              <a:gd name="connsiteY48" fmla="*/ 128016 h 585608"/>
              <a:gd name="connsiteX49" fmla="*/ 2057400 w 2213837"/>
              <a:gd name="connsiteY49" fmla="*/ 100584 h 585608"/>
              <a:gd name="connsiteX50" fmla="*/ 2084832 w 2213837"/>
              <a:gd name="connsiteY50" fmla="*/ 91440 h 585608"/>
              <a:gd name="connsiteX51" fmla="*/ 2139696 w 2213837"/>
              <a:gd name="connsiteY51" fmla="*/ 54864 h 585608"/>
              <a:gd name="connsiteX52" fmla="*/ 2194560 w 2213837"/>
              <a:gd name="connsiteY52" fmla="*/ 36576 h 585608"/>
              <a:gd name="connsiteX53" fmla="*/ 1911096 w 2213837"/>
              <a:gd name="connsiteY53" fmla="*/ 36576 h 585608"/>
              <a:gd name="connsiteX54" fmla="*/ 2167128 w 2213837"/>
              <a:gd name="connsiteY54" fmla="*/ 27432 h 585608"/>
              <a:gd name="connsiteX55" fmla="*/ 2148840 w 2213837"/>
              <a:gd name="connsiteY55" fmla="*/ 109728 h 585608"/>
              <a:gd name="connsiteX56" fmla="*/ 2121408 w 2213837"/>
              <a:gd name="connsiteY56" fmla="*/ 128016 h 585608"/>
              <a:gd name="connsiteX57" fmla="*/ 2103120 w 2213837"/>
              <a:gd name="connsiteY57" fmla="*/ 182880 h 585608"/>
              <a:gd name="connsiteX58" fmla="*/ 2093976 w 2213837"/>
              <a:gd name="connsiteY58" fmla="*/ 210312 h 585608"/>
              <a:gd name="connsiteX59" fmla="*/ 2084832 w 2213837"/>
              <a:gd name="connsiteY59" fmla="*/ 237744 h 585608"/>
              <a:gd name="connsiteX60" fmla="*/ 2093976 w 2213837"/>
              <a:gd name="connsiteY60" fmla="*/ 118872 h 585608"/>
              <a:gd name="connsiteX61" fmla="*/ 2103120 w 2213837"/>
              <a:gd name="connsiteY61" fmla="*/ 91440 h 585608"/>
              <a:gd name="connsiteX62" fmla="*/ 2130552 w 2213837"/>
              <a:gd name="connsiteY62" fmla="*/ 82296 h 585608"/>
              <a:gd name="connsiteX63" fmla="*/ 2157984 w 2213837"/>
              <a:gd name="connsiteY63" fmla="*/ 18288 h 585608"/>
              <a:gd name="connsiteX64" fmla="*/ 2157984 w 2213837"/>
              <a:gd name="connsiteY64" fmla="*/ 18288 h 585608"/>
              <a:gd name="connsiteX65" fmla="*/ 2157984 w 2213837"/>
              <a:gd name="connsiteY65" fmla="*/ 18288 h 585608"/>
              <a:gd name="connsiteX66" fmla="*/ 2148840 w 2213837"/>
              <a:gd name="connsiteY66" fmla="*/ 45720 h 585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2213837" h="585608">
                <a:moveTo>
                  <a:pt x="1243584" y="246888"/>
                </a:moveTo>
                <a:lnTo>
                  <a:pt x="1243584" y="246888"/>
                </a:lnTo>
                <a:cubicBezTo>
                  <a:pt x="1240536" y="292608"/>
                  <a:pt x="1243880" y="339209"/>
                  <a:pt x="1234440" y="384048"/>
                </a:cubicBezTo>
                <a:cubicBezTo>
                  <a:pt x="1231300" y="398961"/>
                  <a:pt x="1218242" y="410326"/>
                  <a:pt x="1207008" y="420624"/>
                </a:cubicBezTo>
                <a:cubicBezTo>
                  <a:pt x="1181390" y="444107"/>
                  <a:pt x="1157681" y="473642"/>
                  <a:pt x="1124712" y="484632"/>
                </a:cubicBezTo>
                <a:cubicBezTo>
                  <a:pt x="1012475" y="522044"/>
                  <a:pt x="1123728" y="480552"/>
                  <a:pt x="1024128" y="530352"/>
                </a:cubicBezTo>
                <a:cubicBezTo>
                  <a:pt x="1008313" y="538259"/>
                  <a:pt x="975355" y="543952"/>
                  <a:pt x="960120" y="548640"/>
                </a:cubicBezTo>
                <a:cubicBezTo>
                  <a:pt x="839975" y="585608"/>
                  <a:pt x="918597" y="567917"/>
                  <a:pt x="832104" y="585216"/>
                </a:cubicBezTo>
                <a:lnTo>
                  <a:pt x="585216" y="566928"/>
                </a:lnTo>
                <a:cubicBezTo>
                  <a:pt x="557711" y="564636"/>
                  <a:pt x="529908" y="563567"/>
                  <a:pt x="502920" y="557784"/>
                </a:cubicBezTo>
                <a:cubicBezTo>
                  <a:pt x="486870" y="554345"/>
                  <a:pt x="473250" y="542935"/>
                  <a:pt x="457200" y="539496"/>
                </a:cubicBezTo>
                <a:cubicBezTo>
                  <a:pt x="430212" y="533713"/>
                  <a:pt x="402336" y="533400"/>
                  <a:pt x="374904" y="530352"/>
                </a:cubicBezTo>
                <a:cubicBezTo>
                  <a:pt x="353568" y="521208"/>
                  <a:pt x="331274" y="514036"/>
                  <a:pt x="310896" y="502920"/>
                </a:cubicBezTo>
                <a:cubicBezTo>
                  <a:pt x="297517" y="495622"/>
                  <a:pt x="287000" y="483942"/>
                  <a:pt x="274320" y="475488"/>
                </a:cubicBezTo>
                <a:cubicBezTo>
                  <a:pt x="259532" y="465629"/>
                  <a:pt x="243671" y="457476"/>
                  <a:pt x="228600" y="448056"/>
                </a:cubicBezTo>
                <a:cubicBezTo>
                  <a:pt x="219281" y="442231"/>
                  <a:pt x="210710" y="435220"/>
                  <a:pt x="201168" y="429768"/>
                </a:cubicBezTo>
                <a:cubicBezTo>
                  <a:pt x="189333" y="423005"/>
                  <a:pt x="176427" y="418243"/>
                  <a:pt x="164592" y="411480"/>
                </a:cubicBezTo>
                <a:cubicBezTo>
                  <a:pt x="155050" y="406028"/>
                  <a:pt x="146103" y="399580"/>
                  <a:pt x="137160" y="393192"/>
                </a:cubicBezTo>
                <a:cubicBezTo>
                  <a:pt x="124759" y="384334"/>
                  <a:pt x="113906" y="373161"/>
                  <a:pt x="100584" y="365760"/>
                </a:cubicBezTo>
                <a:cubicBezTo>
                  <a:pt x="86236" y="357789"/>
                  <a:pt x="70104" y="353568"/>
                  <a:pt x="54864" y="347472"/>
                </a:cubicBezTo>
                <a:cubicBezTo>
                  <a:pt x="45720" y="335280"/>
                  <a:pt x="34833" y="324218"/>
                  <a:pt x="27432" y="310896"/>
                </a:cubicBezTo>
                <a:cubicBezTo>
                  <a:pt x="18320" y="294495"/>
                  <a:pt x="6844" y="258276"/>
                  <a:pt x="0" y="237744"/>
                </a:cubicBezTo>
                <a:cubicBezTo>
                  <a:pt x="3048" y="222504"/>
                  <a:pt x="1596" y="205610"/>
                  <a:pt x="9144" y="192024"/>
                </a:cubicBezTo>
                <a:cubicBezTo>
                  <a:pt x="17517" y="176952"/>
                  <a:pt x="32629" y="166669"/>
                  <a:pt x="45720" y="155448"/>
                </a:cubicBezTo>
                <a:cubicBezTo>
                  <a:pt x="61966" y="141523"/>
                  <a:pt x="134343" y="102376"/>
                  <a:pt x="137160" y="100584"/>
                </a:cubicBezTo>
                <a:cubicBezTo>
                  <a:pt x="150017" y="92402"/>
                  <a:pt x="159278" y="77971"/>
                  <a:pt x="173736" y="73152"/>
                </a:cubicBezTo>
                <a:cubicBezTo>
                  <a:pt x="197049" y="65381"/>
                  <a:pt x="222649" y="68048"/>
                  <a:pt x="246888" y="64008"/>
                </a:cubicBezTo>
                <a:cubicBezTo>
                  <a:pt x="259284" y="61942"/>
                  <a:pt x="271380" y="58316"/>
                  <a:pt x="283464" y="54864"/>
                </a:cubicBezTo>
                <a:cubicBezTo>
                  <a:pt x="292732" y="52216"/>
                  <a:pt x="301487" y="47811"/>
                  <a:pt x="310896" y="45720"/>
                </a:cubicBezTo>
                <a:cubicBezTo>
                  <a:pt x="396593" y="26676"/>
                  <a:pt x="460324" y="36008"/>
                  <a:pt x="557784" y="18288"/>
                </a:cubicBezTo>
                <a:lnTo>
                  <a:pt x="658368" y="0"/>
                </a:lnTo>
                <a:cubicBezTo>
                  <a:pt x="786384" y="3048"/>
                  <a:pt x="914490" y="3458"/>
                  <a:pt x="1042416" y="9144"/>
                </a:cubicBezTo>
                <a:cubicBezTo>
                  <a:pt x="1052045" y="9572"/>
                  <a:pt x="1060989" y="14491"/>
                  <a:pt x="1069848" y="18288"/>
                </a:cubicBezTo>
                <a:cubicBezTo>
                  <a:pt x="1082377" y="23658"/>
                  <a:pt x="1094508" y="29956"/>
                  <a:pt x="1106424" y="36576"/>
                </a:cubicBezTo>
                <a:cubicBezTo>
                  <a:pt x="1121960" y="45207"/>
                  <a:pt x="1136039" y="56492"/>
                  <a:pt x="1152144" y="64008"/>
                </a:cubicBezTo>
                <a:cubicBezTo>
                  <a:pt x="1238621" y="104364"/>
                  <a:pt x="1226195" y="81760"/>
                  <a:pt x="1280160" y="128016"/>
                </a:cubicBezTo>
                <a:cubicBezTo>
                  <a:pt x="1289978" y="136432"/>
                  <a:pt x="1299653" y="145240"/>
                  <a:pt x="1307592" y="155448"/>
                </a:cubicBezTo>
                <a:cubicBezTo>
                  <a:pt x="1321086" y="172798"/>
                  <a:pt x="1344168" y="210312"/>
                  <a:pt x="1344168" y="210312"/>
                </a:cubicBezTo>
                <a:cubicBezTo>
                  <a:pt x="1341120" y="228600"/>
                  <a:pt x="1323900" y="250344"/>
                  <a:pt x="1335024" y="265176"/>
                </a:cubicBezTo>
                <a:cubicBezTo>
                  <a:pt x="1343203" y="276081"/>
                  <a:pt x="1358837" y="251674"/>
                  <a:pt x="1371600" y="246888"/>
                </a:cubicBezTo>
                <a:cubicBezTo>
                  <a:pt x="1397234" y="237275"/>
                  <a:pt x="1438459" y="233867"/>
                  <a:pt x="1463040" y="228600"/>
                </a:cubicBezTo>
                <a:cubicBezTo>
                  <a:pt x="1487617" y="223334"/>
                  <a:pt x="1511808" y="216408"/>
                  <a:pt x="1536192" y="210312"/>
                </a:cubicBezTo>
                <a:cubicBezTo>
                  <a:pt x="1548384" y="207264"/>
                  <a:pt x="1560445" y="203633"/>
                  <a:pt x="1572768" y="201168"/>
                </a:cubicBezTo>
                <a:cubicBezTo>
                  <a:pt x="1588008" y="198120"/>
                  <a:pt x="1603316" y="195395"/>
                  <a:pt x="1618488" y="192024"/>
                </a:cubicBezTo>
                <a:cubicBezTo>
                  <a:pt x="1630756" y="189298"/>
                  <a:pt x="1642741" y="185345"/>
                  <a:pt x="1655064" y="182880"/>
                </a:cubicBezTo>
                <a:cubicBezTo>
                  <a:pt x="1673244" y="179244"/>
                  <a:pt x="1691687" y="177053"/>
                  <a:pt x="1709928" y="173736"/>
                </a:cubicBezTo>
                <a:cubicBezTo>
                  <a:pt x="1751125" y="166246"/>
                  <a:pt x="1767400" y="160837"/>
                  <a:pt x="1810512" y="155448"/>
                </a:cubicBezTo>
                <a:cubicBezTo>
                  <a:pt x="1840907" y="151649"/>
                  <a:pt x="1871472" y="149352"/>
                  <a:pt x="1901952" y="146304"/>
                </a:cubicBezTo>
                <a:cubicBezTo>
                  <a:pt x="2016295" y="117718"/>
                  <a:pt x="1874133" y="154252"/>
                  <a:pt x="1965960" y="128016"/>
                </a:cubicBezTo>
                <a:cubicBezTo>
                  <a:pt x="2062696" y="100377"/>
                  <a:pt x="1927020" y="144044"/>
                  <a:pt x="2057400" y="100584"/>
                </a:cubicBezTo>
                <a:cubicBezTo>
                  <a:pt x="2066544" y="97536"/>
                  <a:pt x="2076812" y="96787"/>
                  <a:pt x="2084832" y="91440"/>
                </a:cubicBezTo>
                <a:cubicBezTo>
                  <a:pt x="2103120" y="79248"/>
                  <a:pt x="2118844" y="61815"/>
                  <a:pt x="2139696" y="54864"/>
                </a:cubicBezTo>
                <a:cubicBezTo>
                  <a:pt x="2157984" y="48768"/>
                  <a:pt x="2213837" y="36576"/>
                  <a:pt x="2194560" y="36576"/>
                </a:cubicBezTo>
                <a:lnTo>
                  <a:pt x="1911096" y="36576"/>
                </a:lnTo>
                <a:lnTo>
                  <a:pt x="2167128" y="27432"/>
                </a:lnTo>
                <a:cubicBezTo>
                  <a:pt x="2161032" y="54864"/>
                  <a:pt x="2160468" y="84146"/>
                  <a:pt x="2148840" y="109728"/>
                </a:cubicBezTo>
                <a:cubicBezTo>
                  <a:pt x="2144292" y="119733"/>
                  <a:pt x="2127233" y="118697"/>
                  <a:pt x="2121408" y="128016"/>
                </a:cubicBezTo>
                <a:cubicBezTo>
                  <a:pt x="2111191" y="144363"/>
                  <a:pt x="2109216" y="164592"/>
                  <a:pt x="2103120" y="182880"/>
                </a:cubicBezTo>
                <a:lnTo>
                  <a:pt x="2093976" y="210312"/>
                </a:lnTo>
                <a:lnTo>
                  <a:pt x="2084832" y="237744"/>
                </a:lnTo>
                <a:cubicBezTo>
                  <a:pt x="2087880" y="198120"/>
                  <a:pt x="2089047" y="158306"/>
                  <a:pt x="2093976" y="118872"/>
                </a:cubicBezTo>
                <a:cubicBezTo>
                  <a:pt x="2095172" y="109308"/>
                  <a:pt x="2096304" y="98256"/>
                  <a:pt x="2103120" y="91440"/>
                </a:cubicBezTo>
                <a:cubicBezTo>
                  <a:pt x="2109936" y="84624"/>
                  <a:pt x="2121408" y="85344"/>
                  <a:pt x="2130552" y="82296"/>
                </a:cubicBezTo>
                <a:cubicBezTo>
                  <a:pt x="2150203" y="23343"/>
                  <a:pt x="2135209" y="41063"/>
                  <a:pt x="2157984" y="18288"/>
                </a:cubicBezTo>
                <a:lnTo>
                  <a:pt x="2157984" y="18288"/>
                </a:lnTo>
                <a:lnTo>
                  <a:pt x="2157984" y="18288"/>
                </a:lnTo>
                <a:lnTo>
                  <a:pt x="2148840" y="45720"/>
                </a:lnTo>
              </a:path>
            </a:pathLst>
          </a:cu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3124200" y="5486400"/>
            <a:ext cx="900113" cy="812800"/>
          </a:xfrm>
          <a:custGeom>
            <a:avLst/>
            <a:gdLst>
              <a:gd name="connsiteX0" fmla="*/ 368079 w 899169"/>
              <a:gd name="connsiteY0" fmla="*/ 621792 h 964867"/>
              <a:gd name="connsiteX1" fmla="*/ 368079 w 899169"/>
              <a:gd name="connsiteY1" fmla="*/ 621792 h 964867"/>
              <a:gd name="connsiteX2" fmla="*/ 276639 w 899169"/>
              <a:gd name="connsiteY2" fmla="*/ 612648 h 964867"/>
              <a:gd name="connsiteX3" fmla="*/ 2319 w 899169"/>
              <a:gd name="connsiteY3" fmla="*/ 649224 h 964867"/>
              <a:gd name="connsiteX4" fmla="*/ 11463 w 899169"/>
              <a:gd name="connsiteY4" fmla="*/ 841248 h 964867"/>
              <a:gd name="connsiteX5" fmla="*/ 38895 w 899169"/>
              <a:gd name="connsiteY5" fmla="*/ 850392 h 964867"/>
              <a:gd name="connsiteX6" fmla="*/ 75471 w 899169"/>
              <a:gd name="connsiteY6" fmla="*/ 859536 h 964867"/>
              <a:gd name="connsiteX7" fmla="*/ 194343 w 899169"/>
              <a:gd name="connsiteY7" fmla="*/ 886968 h 964867"/>
              <a:gd name="connsiteX8" fmla="*/ 816135 w 899169"/>
              <a:gd name="connsiteY8" fmla="*/ 877824 h 964867"/>
              <a:gd name="connsiteX9" fmla="*/ 806991 w 899169"/>
              <a:gd name="connsiteY9" fmla="*/ 603504 h 964867"/>
              <a:gd name="connsiteX10" fmla="*/ 779559 w 899169"/>
              <a:gd name="connsiteY10" fmla="*/ 585216 h 964867"/>
              <a:gd name="connsiteX11" fmla="*/ 715551 w 899169"/>
              <a:gd name="connsiteY11" fmla="*/ 566928 h 964867"/>
              <a:gd name="connsiteX12" fmla="*/ 413799 w 899169"/>
              <a:gd name="connsiteY12" fmla="*/ 557784 h 964867"/>
              <a:gd name="connsiteX13" fmla="*/ 386367 w 899169"/>
              <a:gd name="connsiteY13" fmla="*/ 539496 h 964867"/>
              <a:gd name="connsiteX14" fmla="*/ 358935 w 899169"/>
              <a:gd name="connsiteY14" fmla="*/ 475488 h 964867"/>
              <a:gd name="connsiteX15" fmla="*/ 340647 w 899169"/>
              <a:gd name="connsiteY15" fmla="*/ 448056 h 964867"/>
              <a:gd name="connsiteX16" fmla="*/ 322359 w 899169"/>
              <a:gd name="connsiteY16" fmla="*/ 393192 h 964867"/>
              <a:gd name="connsiteX17" fmla="*/ 294927 w 899169"/>
              <a:gd name="connsiteY17" fmla="*/ 128016 h 964867"/>
              <a:gd name="connsiteX18" fmla="*/ 267495 w 899169"/>
              <a:gd name="connsiteY18" fmla="*/ 36576 h 964867"/>
              <a:gd name="connsiteX19" fmla="*/ 249207 w 899169"/>
              <a:gd name="connsiteY19" fmla="*/ 9144 h 964867"/>
              <a:gd name="connsiteX20" fmla="*/ 230919 w 899169"/>
              <a:gd name="connsiteY20" fmla="*/ 36576 h 964867"/>
              <a:gd name="connsiteX21" fmla="*/ 221775 w 899169"/>
              <a:gd name="connsiteY21" fmla="*/ 64008 h 964867"/>
              <a:gd name="connsiteX22" fmla="*/ 230919 w 899169"/>
              <a:gd name="connsiteY22" fmla="*/ 27432 h 964867"/>
              <a:gd name="connsiteX23" fmla="*/ 212631 w 899169"/>
              <a:gd name="connsiteY23" fmla="*/ 128016 h 964867"/>
              <a:gd name="connsiteX24" fmla="*/ 212631 w 899169"/>
              <a:gd name="connsiteY24" fmla="*/ 155448 h 964867"/>
              <a:gd name="connsiteX25" fmla="*/ 249207 w 899169"/>
              <a:gd name="connsiteY25" fmla="*/ 0 h 964867"/>
              <a:gd name="connsiteX26" fmla="*/ 313215 w 899169"/>
              <a:gd name="connsiteY26" fmla="*/ 45720 h 964867"/>
              <a:gd name="connsiteX27" fmla="*/ 395511 w 899169"/>
              <a:gd name="connsiteY27" fmla="*/ 64008 h 964867"/>
              <a:gd name="connsiteX28" fmla="*/ 459519 w 899169"/>
              <a:gd name="connsiteY28" fmla="*/ 91440 h 964867"/>
              <a:gd name="connsiteX29" fmla="*/ 432087 w 899169"/>
              <a:gd name="connsiteY29" fmla="*/ 73152 h 964867"/>
              <a:gd name="connsiteX30" fmla="*/ 404655 w 899169"/>
              <a:gd name="connsiteY30" fmla="*/ 64008 h 964867"/>
              <a:gd name="connsiteX31" fmla="*/ 377223 w 899169"/>
              <a:gd name="connsiteY31" fmla="*/ 45720 h 964867"/>
              <a:gd name="connsiteX32" fmla="*/ 294927 w 899169"/>
              <a:gd name="connsiteY32" fmla="*/ 27432 h 964867"/>
              <a:gd name="connsiteX33" fmla="*/ 249207 w 899169"/>
              <a:gd name="connsiteY33" fmla="*/ 18288 h 964867"/>
              <a:gd name="connsiteX34" fmla="*/ 249207 w 899169"/>
              <a:gd name="connsiteY34" fmla="*/ 18288 h 964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899169" h="964867">
                <a:moveTo>
                  <a:pt x="368079" y="621792"/>
                </a:moveTo>
                <a:lnTo>
                  <a:pt x="368079" y="621792"/>
                </a:lnTo>
                <a:cubicBezTo>
                  <a:pt x="337599" y="618744"/>
                  <a:pt x="307271" y="612648"/>
                  <a:pt x="276639" y="612648"/>
                </a:cubicBezTo>
                <a:cubicBezTo>
                  <a:pt x="4989" y="612648"/>
                  <a:pt x="39087" y="538919"/>
                  <a:pt x="2319" y="649224"/>
                </a:cubicBezTo>
                <a:cubicBezTo>
                  <a:pt x="5367" y="713232"/>
                  <a:pt x="0" y="778201"/>
                  <a:pt x="11463" y="841248"/>
                </a:cubicBezTo>
                <a:cubicBezTo>
                  <a:pt x="13187" y="850731"/>
                  <a:pt x="29627" y="847744"/>
                  <a:pt x="38895" y="850392"/>
                </a:cubicBezTo>
                <a:cubicBezTo>
                  <a:pt x="50979" y="853844"/>
                  <a:pt x="63434" y="855925"/>
                  <a:pt x="75471" y="859536"/>
                </a:cubicBezTo>
                <a:cubicBezTo>
                  <a:pt x="166757" y="886922"/>
                  <a:pt x="93391" y="872546"/>
                  <a:pt x="194343" y="886968"/>
                </a:cubicBezTo>
                <a:cubicBezTo>
                  <a:pt x="401607" y="883920"/>
                  <a:pt x="628010" y="964867"/>
                  <a:pt x="816135" y="877824"/>
                </a:cubicBezTo>
                <a:cubicBezTo>
                  <a:pt x="899169" y="839405"/>
                  <a:pt x="818339" y="694288"/>
                  <a:pt x="806991" y="603504"/>
                </a:cubicBezTo>
                <a:cubicBezTo>
                  <a:pt x="805628" y="592599"/>
                  <a:pt x="789389" y="590131"/>
                  <a:pt x="779559" y="585216"/>
                </a:cubicBezTo>
                <a:cubicBezTo>
                  <a:pt x="770390" y="580632"/>
                  <a:pt x="722121" y="567283"/>
                  <a:pt x="715551" y="566928"/>
                </a:cubicBezTo>
                <a:cubicBezTo>
                  <a:pt x="615068" y="561496"/>
                  <a:pt x="514383" y="560832"/>
                  <a:pt x="413799" y="557784"/>
                </a:cubicBezTo>
                <a:cubicBezTo>
                  <a:pt x="404655" y="551688"/>
                  <a:pt x="393402" y="547939"/>
                  <a:pt x="386367" y="539496"/>
                </a:cubicBezTo>
                <a:cubicBezTo>
                  <a:pt x="362583" y="510955"/>
                  <a:pt x="373228" y="504074"/>
                  <a:pt x="358935" y="475488"/>
                </a:cubicBezTo>
                <a:cubicBezTo>
                  <a:pt x="354020" y="465658"/>
                  <a:pt x="345110" y="458099"/>
                  <a:pt x="340647" y="448056"/>
                </a:cubicBezTo>
                <a:cubicBezTo>
                  <a:pt x="332818" y="430440"/>
                  <a:pt x="322359" y="393192"/>
                  <a:pt x="322359" y="393192"/>
                </a:cubicBezTo>
                <a:cubicBezTo>
                  <a:pt x="315271" y="258511"/>
                  <a:pt x="322611" y="238751"/>
                  <a:pt x="294927" y="128016"/>
                </a:cubicBezTo>
                <a:cubicBezTo>
                  <a:pt x="289815" y="107570"/>
                  <a:pt x="276400" y="49933"/>
                  <a:pt x="267495" y="36576"/>
                </a:cubicBezTo>
                <a:lnTo>
                  <a:pt x="249207" y="9144"/>
                </a:lnTo>
                <a:cubicBezTo>
                  <a:pt x="243111" y="18288"/>
                  <a:pt x="235834" y="26746"/>
                  <a:pt x="230919" y="36576"/>
                </a:cubicBezTo>
                <a:cubicBezTo>
                  <a:pt x="226608" y="45197"/>
                  <a:pt x="221775" y="73647"/>
                  <a:pt x="221775" y="64008"/>
                </a:cubicBezTo>
                <a:cubicBezTo>
                  <a:pt x="221775" y="51441"/>
                  <a:pt x="230919" y="14865"/>
                  <a:pt x="230919" y="27432"/>
                </a:cubicBezTo>
                <a:cubicBezTo>
                  <a:pt x="230919" y="177485"/>
                  <a:pt x="225490" y="50860"/>
                  <a:pt x="212631" y="128016"/>
                </a:cubicBezTo>
                <a:cubicBezTo>
                  <a:pt x="211128" y="137036"/>
                  <a:pt x="212631" y="146304"/>
                  <a:pt x="212631" y="155448"/>
                </a:cubicBezTo>
                <a:lnTo>
                  <a:pt x="249207" y="0"/>
                </a:lnTo>
                <a:cubicBezTo>
                  <a:pt x="270543" y="15240"/>
                  <a:pt x="290732" y="32230"/>
                  <a:pt x="313215" y="45720"/>
                </a:cubicBezTo>
                <a:cubicBezTo>
                  <a:pt x="330531" y="56109"/>
                  <a:pt x="384431" y="62161"/>
                  <a:pt x="395511" y="64008"/>
                </a:cubicBezTo>
                <a:cubicBezTo>
                  <a:pt x="402419" y="68613"/>
                  <a:pt x="447710" y="103249"/>
                  <a:pt x="459519" y="91440"/>
                </a:cubicBezTo>
                <a:cubicBezTo>
                  <a:pt x="467290" y="83669"/>
                  <a:pt x="441917" y="78067"/>
                  <a:pt x="432087" y="73152"/>
                </a:cubicBezTo>
                <a:cubicBezTo>
                  <a:pt x="423466" y="68841"/>
                  <a:pt x="413276" y="68319"/>
                  <a:pt x="404655" y="64008"/>
                </a:cubicBezTo>
                <a:cubicBezTo>
                  <a:pt x="394825" y="59093"/>
                  <a:pt x="387053" y="50635"/>
                  <a:pt x="377223" y="45720"/>
                </a:cubicBezTo>
                <a:cubicBezTo>
                  <a:pt x="354191" y="34204"/>
                  <a:pt x="317002" y="31446"/>
                  <a:pt x="294927" y="27432"/>
                </a:cubicBezTo>
                <a:cubicBezTo>
                  <a:pt x="279636" y="24652"/>
                  <a:pt x="249207" y="18288"/>
                  <a:pt x="249207" y="18288"/>
                </a:cubicBezTo>
                <a:lnTo>
                  <a:pt x="249207" y="18288"/>
                </a:lnTo>
              </a:path>
            </a:pathLst>
          </a:cu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3733800" y="5257800"/>
            <a:ext cx="1281113" cy="1219200"/>
          </a:xfrm>
          <a:custGeom>
            <a:avLst/>
            <a:gdLst>
              <a:gd name="connsiteX0" fmla="*/ 429768 w 1281189"/>
              <a:gd name="connsiteY0" fmla="*/ 832104 h 1053107"/>
              <a:gd name="connsiteX1" fmla="*/ 429768 w 1281189"/>
              <a:gd name="connsiteY1" fmla="*/ 832104 h 1053107"/>
              <a:gd name="connsiteX2" fmla="*/ 338328 w 1281189"/>
              <a:gd name="connsiteY2" fmla="*/ 886968 h 1053107"/>
              <a:gd name="connsiteX3" fmla="*/ 329184 w 1281189"/>
              <a:gd name="connsiteY3" fmla="*/ 914400 h 1053107"/>
              <a:gd name="connsiteX4" fmla="*/ 338328 w 1281189"/>
              <a:gd name="connsiteY4" fmla="*/ 1005840 h 1053107"/>
              <a:gd name="connsiteX5" fmla="*/ 374904 w 1281189"/>
              <a:gd name="connsiteY5" fmla="*/ 1024128 h 1053107"/>
              <a:gd name="connsiteX6" fmla="*/ 448056 w 1281189"/>
              <a:gd name="connsiteY6" fmla="*/ 1051560 h 1053107"/>
              <a:gd name="connsiteX7" fmla="*/ 1234440 w 1281189"/>
              <a:gd name="connsiteY7" fmla="*/ 1042416 h 1053107"/>
              <a:gd name="connsiteX8" fmla="*/ 1252728 w 1281189"/>
              <a:gd name="connsiteY8" fmla="*/ 950976 h 1053107"/>
              <a:gd name="connsiteX9" fmla="*/ 1179576 w 1281189"/>
              <a:gd name="connsiteY9" fmla="*/ 896112 h 1053107"/>
              <a:gd name="connsiteX10" fmla="*/ 1115568 w 1281189"/>
              <a:gd name="connsiteY10" fmla="*/ 859536 h 1053107"/>
              <a:gd name="connsiteX11" fmla="*/ 1069848 w 1281189"/>
              <a:gd name="connsiteY11" fmla="*/ 832104 h 1053107"/>
              <a:gd name="connsiteX12" fmla="*/ 1024128 w 1281189"/>
              <a:gd name="connsiteY12" fmla="*/ 822960 h 1053107"/>
              <a:gd name="connsiteX13" fmla="*/ 658368 w 1281189"/>
              <a:gd name="connsiteY13" fmla="*/ 804672 h 1053107"/>
              <a:gd name="connsiteX14" fmla="*/ 603504 w 1281189"/>
              <a:gd name="connsiteY14" fmla="*/ 795528 h 1053107"/>
              <a:gd name="connsiteX15" fmla="*/ 630936 w 1281189"/>
              <a:gd name="connsiteY15" fmla="*/ 777240 h 1053107"/>
              <a:gd name="connsiteX16" fmla="*/ 704088 w 1281189"/>
              <a:gd name="connsiteY16" fmla="*/ 731520 h 1053107"/>
              <a:gd name="connsiteX17" fmla="*/ 713232 w 1281189"/>
              <a:gd name="connsiteY17" fmla="*/ 685800 h 1053107"/>
              <a:gd name="connsiteX18" fmla="*/ 722376 w 1281189"/>
              <a:gd name="connsiteY18" fmla="*/ 658368 h 1053107"/>
              <a:gd name="connsiteX19" fmla="*/ 713232 w 1281189"/>
              <a:gd name="connsiteY19" fmla="*/ 521208 h 1053107"/>
              <a:gd name="connsiteX20" fmla="*/ 704088 w 1281189"/>
              <a:gd name="connsiteY20" fmla="*/ 493776 h 1053107"/>
              <a:gd name="connsiteX21" fmla="*/ 676656 w 1281189"/>
              <a:gd name="connsiteY21" fmla="*/ 475488 h 1053107"/>
              <a:gd name="connsiteX22" fmla="*/ 658368 w 1281189"/>
              <a:gd name="connsiteY22" fmla="*/ 448056 h 1053107"/>
              <a:gd name="connsiteX23" fmla="*/ 603504 w 1281189"/>
              <a:gd name="connsiteY23" fmla="*/ 411480 h 1053107"/>
              <a:gd name="connsiteX24" fmla="*/ 585216 w 1281189"/>
              <a:gd name="connsiteY24" fmla="*/ 384048 h 1053107"/>
              <a:gd name="connsiteX25" fmla="*/ 274320 w 1281189"/>
              <a:gd name="connsiteY25" fmla="*/ 365760 h 1053107"/>
              <a:gd name="connsiteX26" fmla="*/ 237744 w 1281189"/>
              <a:gd name="connsiteY26" fmla="*/ 283464 h 1053107"/>
              <a:gd name="connsiteX27" fmla="*/ 219456 w 1281189"/>
              <a:gd name="connsiteY27" fmla="*/ 201168 h 1053107"/>
              <a:gd name="connsiteX28" fmla="*/ 146304 w 1281189"/>
              <a:gd name="connsiteY28" fmla="*/ 137160 h 1053107"/>
              <a:gd name="connsiteX29" fmla="*/ 118872 w 1281189"/>
              <a:gd name="connsiteY29" fmla="*/ 118872 h 1053107"/>
              <a:gd name="connsiteX30" fmla="*/ 82296 w 1281189"/>
              <a:gd name="connsiteY30" fmla="*/ 109728 h 1053107"/>
              <a:gd name="connsiteX31" fmla="*/ 54864 w 1281189"/>
              <a:gd name="connsiteY31" fmla="*/ 100584 h 1053107"/>
              <a:gd name="connsiteX32" fmla="*/ 0 w 1281189"/>
              <a:gd name="connsiteY32" fmla="*/ 91440 h 1053107"/>
              <a:gd name="connsiteX33" fmla="*/ 54864 w 1281189"/>
              <a:gd name="connsiteY33" fmla="*/ 64008 h 1053107"/>
              <a:gd name="connsiteX34" fmla="*/ 64008 w 1281189"/>
              <a:gd name="connsiteY34" fmla="*/ 36576 h 1053107"/>
              <a:gd name="connsiteX35" fmla="*/ 100584 w 1281189"/>
              <a:gd name="connsiteY35" fmla="*/ 0 h 1053107"/>
              <a:gd name="connsiteX36" fmla="*/ 0 w 1281189"/>
              <a:gd name="connsiteY36" fmla="*/ 73152 h 1053107"/>
              <a:gd name="connsiteX37" fmla="*/ 9144 w 1281189"/>
              <a:gd name="connsiteY37" fmla="*/ 73152 h 1053107"/>
              <a:gd name="connsiteX38" fmla="*/ 9144 w 1281189"/>
              <a:gd name="connsiteY38" fmla="*/ 73152 h 1053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281189" h="1053107">
                <a:moveTo>
                  <a:pt x="429768" y="832104"/>
                </a:moveTo>
                <a:lnTo>
                  <a:pt x="429768" y="832104"/>
                </a:lnTo>
                <a:cubicBezTo>
                  <a:pt x="370193" y="854445"/>
                  <a:pt x="360990" y="841645"/>
                  <a:pt x="338328" y="886968"/>
                </a:cubicBezTo>
                <a:cubicBezTo>
                  <a:pt x="334017" y="895589"/>
                  <a:pt x="332232" y="905256"/>
                  <a:pt x="329184" y="914400"/>
                </a:cubicBezTo>
                <a:cubicBezTo>
                  <a:pt x="332232" y="944880"/>
                  <a:pt x="326546" y="977564"/>
                  <a:pt x="338328" y="1005840"/>
                </a:cubicBezTo>
                <a:cubicBezTo>
                  <a:pt x="343571" y="1018423"/>
                  <a:pt x="363069" y="1017365"/>
                  <a:pt x="374904" y="1024128"/>
                </a:cubicBezTo>
                <a:cubicBezTo>
                  <a:pt x="425617" y="1053107"/>
                  <a:pt x="376923" y="1037333"/>
                  <a:pt x="448056" y="1051560"/>
                </a:cubicBezTo>
                <a:lnTo>
                  <a:pt x="1234440" y="1042416"/>
                </a:lnTo>
                <a:cubicBezTo>
                  <a:pt x="1281189" y="1040315"/>
                  <a:pt x="1256906" y="960167"/>
                  <a:pt x="1252728" y="950976"/>
                </a:cubicBezTo>
                <a:cubicBezTo>
                  <a:pt x="1234354" y="910554"/>
                  <a:pt x="1209564" y="917532"/>
                  <a:pt x="1179576" y="896112"/>
                </a:cubicBezTo>
                <a:cubicBezTo>
                  <a:pt x="1120908" y="854206"/>
                  <a:pt x="1186410" y="877246"/>
                  <a:pt x="1115568" y="859536"/>
                </a:cubicBezTo>
                <a:cubicBezTo>
                  <a:pt x="1100328" y="850392"/>
                  <a:pt x="1086350" y="838705"/>
                  <a:pt x="1069848" y="832104"/>
                </a:cubicBezTo>
                <a:cubicBezTo>
                  <a:pt x="1055418" y="826332"/>
                  <a:pt x="1039458" y="825515"/>
                  <a:pt x="1024128" y="822960"/>
                </a:cubicBezTo>
                <a:cubicBezTo>
                  <a:pt x="889071" y="800450"/>
                  <a:pt x="848269" y="810427"/>
                  <a:pt x="658368" y="804672"/>
                </a:cubicBezTo>
                <a:cubicBezTo>
                  <a:pt x="640080" y="801624"/>
                  <a:pt x="616614" y="808638"/>
                  <a:pt x="603504" y="795528"/>
                </a:cubicBezTo>
                <a:cubicBezTo>
                  <a:pt x="595733" y="787757"/>
                  <a:pt x="621394" y="782692"/>
                  <a:pt x="630936" y="777240"/>
                </a:cubicBezTo>
                <a:cubicBezTo>
                  <a:pt x="701226" y="737074"/>
                  <a:pt x="634154" y="783971"/>
                  <a:pt x="704088" y="731520"/>
                </a:cubicBezTo>
                <a:cubicBezTo>
                  <a:pt x="707136" y="716280"/>
                  <a:pt x="709463" y="700878"/>
                  <a:pt x="713232" y="685800"/>
                </a:cubicBezTo>
                <a:cubicBezTo>
                  <a:pt x="715570" y="676449"/>
                  <a:pt x="722376" y="668007"/>
                  <a:pt x="722376" y="658368"/>
                </a:cubicBezTo>
                <a:cubicBezTo>
                  <a:pt x="722376" y="612547"/>
                  <a:pt x="718292" y="566749"/>
                  <a:pt x="713232" y="521208"/>
                </a:cubicBezTo>
                <a:cubicBezTo>
                  <a:pt x="712168" y="511628"/>
                  <a:pt x="710109" y="501302"/>
                  <a:pt x="704088" y="493776"/>
                </a:cubicBezTo>
                <a:cubicBezTo>
                  <a:pt x="697223" y="485194"/>
                  <a:pt x="685800" y="481584"/>
                  <a:pt x="676656" y="475488"/>
                </a:cubicBezTo>
                <a:cubicBezTo>
                  <a:pt x="670560" y="466344"/>
                  <a:pt x="666639" y="455293"/>
                  <a:pt x="658368" y="448056"/>
                </a:cubicBezTo>
                <a:cubicBezTo>
                  <a:pt x="641827" y="433582"/>
                  <a:pt x="603504" y="411480"/>
                  <a:pt x="603504" y="411480"/>
                </a:cubicBezTo>
                <a:cubicBezTo>
                  <a:pt x="597408" y="402336"/>
                  <a:pt x="596126" y="385370"/>
                  <a:pt x="585216" y="384048"/>
                </a:cubicBezTo>
                <a:cubicBezTo>
                  <a:pt x="169206" y="333623"/>
                  <a:pt x="403969" y="408976"/>
                  <a:pt x="274320" y="365760"/>
                </a:cubicBezTo>
                <a:cubicBezTo>
                  <a:pt x="253610" y="334695"/>
                  <a:pt x="244998" y="326991"/>
                  <a:pt x="237744" y="283464"/>
                </a:cubicBezTo>
                <a:cubicBezTo>
                  <a:pt x="234232" y="262392"/>
                  <a:pt x="230711" y="223678"/>
                  <a:pt x="219456" y="201168"/>
                </a:cubicBezTo>
                <a:cubicBezTo>
                  <a:pt x="200406" y="163068"/>
                  <a:pt x="187452" y="164592"/>
                  <a:pt x="146304" y="137160"/>
                </a:cubicBezTo>
                <a:cubicBezTo>
                  <a:pt x="137160" y="131064"/>
                  <a:pt x="129534" y="121537"/>
                  <a:pt x="118872" y="118872"/>
                </a:cubicBezTo>
                <a:cubicBezTo>
                  <a:pt x="106680" y="115824"/>
                  <a:pt x="94380" y="113180"/>
                  <a:pt x="82296" y="109728"/>
                </a:cubicBezTo>
                <a:cubicBezTo>
                  <a:pt x="73028" y="107080"/>
                  <a:pt x="64273" y="102675"/>
                  <a:pt x="54864" y="100584"/>
                </a:cubicBezTo>
                <a:cubicBezTo>
                  <a:pt x="36765" y="96562"/>
                  <a:pt x="18288" y="94488"/>
                  <a:pt x="0" y="91440"/>
                </a:cubicBezTo>
                <a:cubicBezTo>
                  <a:pt x="18071" y="85416"/>
                  <a:pt x="41972" y="80122"/>
                  <a:pt x="54864" y="64008"/>
                </a:cubicBezTo>
                <a:cubicBezTo>
                  <a:pt x="60885" y="56482"/>
                  <a:pt x="59697" y="45197"/>
                  <a:pt x="64008" y="36576"/>
                </a:cubicBezTo>
                <a:cubicBezTo>
                  <a:pt x="78720" y="7151"/>
                  <a:pt x="77029" y="11778"/>
                  <a:pt x="100584" y="0"/>
                </a:cubicBezTo>
                <a:lnTo>
                  <a:pt x="0" y="73152"/>
                </a:lnTo>
                <a:cubicBezTo>
                  <a:pt x="12185" y="255931"/>
                  <a:pt x="9144" y="256133"/>
                  <a:pt x="9144" y="73152"/>
                </a:cubicBezTo>
                <a:lnTo>
                  <a:pt x="9144" y="73152"/>
                </a:ln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778500" y="3063875"/>
            <a:ext cx="1978025" cy="1087438"/>
          </a:xfrm>
          <a:custGeom>
            <a:avLst/>
            <a:gdLst>
              <a:gd name="connsiteX0" fmla="*/ 0 w 1977606"/>
              <a:gd name="connsiteY0" fmla="*/ 320040 h 1088136"/>
              <a:gd name="connsiteX1" fmla="*/ 658368 w 1977606"/>
              <a:gd name="connsiteY1" fmla="*/ 310896 h 1088136"/>
              <a:gd name="connsiteX2" fmla="*/ 667512 w 1977606"/>
              <a:gd name="connsiteY2" fmla="*/ 265176 h 1088136"/>
              <a:gd name="connsiteX3" fmla="*/ 704088 w 1977606"/>
              <a:gd name="connsiteY3" fmla="*/ 201168 h 1088136"/>
              <a:gd name="connsiteX4" fmla="*/ 713232 w 1977606"/>
              <a:gd name="connsiteY4" fmla="*/ 173736 h 1088136"/>
              <a:gd name="connsiteX5" fmla="*/ 749808 w 1977606"/>
              <a:gd name="connsiteY5" fmla="*/ 137160 h 1088136"/>
              <a:gd name="connsiteX6" fmla="*/ 768096 w 1977606"/>
              <a:gd name="connsiteY6" fmla="*/ 109728 h 1088136"/>
              <a:gd name="connsiteX7" fmla="*/ 813816 w 1977606"/>
              <a:gd name="connsiteY7" fmla="*/ 91440 h 1088136"/>
              <a:gd name="connsiteX8" fmla="*/ 969264 w 1977606"/>
              <a:gd name="connsiteY8" fmla="*/ 36576 h 1088136"/>
              <a:gd name="connsiteX9" fmla="*/ 1051560 w 1977606"/>
              <a:gd name="connsiteY9" fmla="*/ 9144 h 1088136"/>
              <a:gd name="connsiteX10" fmla="*/ 1078992 w 1977606"/>
              <a:gd name="connsiteY10" fmla="*/ 0 h 1088136"/>
              <a:gd name="connsiteX11" fmla="*/ 1444752 w 1977606"/>
              <a:gd name="connsiteY11" fmla="*/ 18288 h 1088136"/>
              <a:gd name="connsiteX12" fmla="*/ 1545336 w 1977606"/>
              <a:gd name="connsiteY12" fmla="*/ 45720 h 1088136"/>
              <a:gd name="connsiteX13" fmla="*/ 1600200 w 1977606"/>
              <a:gd name="connsiteY13" fmla="*/ 64008 h 1088136"/>
              <a:gd name="connsiteX14" fmla="*/ 1764792 w 1977606"/>
              <a:gd name="connsiteY14" fmla="*/ 192024 h 1088136"/>
              <a:gd name="connsiteX15" fmla="*/ 1837944 w 1977606"/>
              <a:gd name="connsiteY15" fmla="*/ 283464 h 1088136"/>
              <a:gd name="connsiteX16" fmla="*/ 1874520 w 1977606"/>
              <a:gd name="connsiteY16" fmla="*/ 347472 h 1088136"/>
              <a:gd name="connsiteX17" fmla="*/ 1892808 w 1977606"/>
              <a:gd name="connsiteY17" fmla="*/ 374904 h 1088136"/>
              <a:gd name="connsiteX18" fmla="*/ 1929384 w 1977606"/>
              <a:gd name="connsiteY18" fmla="*/ 457200 h 1088136"/>
              <a:gd name="connsiteX19" fmla="*/ 1938528 w 1977606"/>
              <a:gd name="connsiteY19" fmla="*/ 493776 h 1088136"/>
              <a:gd name="connsiteX20" fmla="*/ 1956816 w 1977606"/>
              <a:gd name="connsiteY20" fmla="*/ 548640 h 1088136"/>
              <a:gd name="connsiteX21" fmla="*/ 1975104 w 1977606"/>
              <a:gd name="connsiteY21" fmla="*/ 603504 h 1088136"/>
              <a:gd name="connsiteX22" fmla="*/ 1965960 w 1977606"/>
              <a:gd name="connsiteY22" fmla="*/ 850392 h 1088136"/>
              <a:gd name="connsiteX23" fmla="*/ 1901952 w 1977606"/>
              <a:gd name="connsiteY23" fmla="*/ 950976 h 1088136"/>
              <a:gd name="connsiteX24" fmla="*/ 1883664 w 1977606"/>
              <a:gd name="connsiteY24" fmla="*/ 987552 h 1088136"/>
              <a:gd name="connsiteX25" fmla="*/ 1819656 w 1977606"/>
              <a:gd name="connsiteY25" fmla="*/ 1024128 h 1088136"/>
              <a:gd name="connsiteX26" fmla="*/ 1737360 w 1977606"/>
              <a:gd name="connsiteY26" fmla="*/ 1078992 h 1088136"/>
              <a:gd name="connsiteX27" fmla="*/ 1691640 w 1977606"/>
              <a:gd name="connsiteY27" fmla="*/ 1088136 h 1088136"/>
              <a:gd name="connsiteX28" fmla="*/ 1335024 w 1977606"/>
              <a:gd name="connsiteY28" fmla="*/ 1069848 h 1088136"/>
              <a:gd name="connsiteX29" fmla="*/ 1307592 w 1977606"/>
              <a:gd name="connsiteY29" fmla="*/ 1051560 h 1088136"/>
              <a:gd name="connsiteX30" fmla="*/ 1280160 w 1977606"/>
              <a:gd name="connsiteY30" fmla="*/ 1042416 h 1088136"/>
              <a:gd name="connsiteX31" fmla="*/ 1197864 w 1977606"/>
              <a:gd name="connsiteY31" fmla="*/ 987552 h 1088136"/>
              <a:gd name="connsiteX32" fmla="*/ 1170432 w 1977606"/>
              <a:gd name="connsiteY32" fmla="*/ 969264 h 1088136"/>
              <a:gd name="connsiteX33" fmla="*/ 1115568 w 1977606"/>
              <a:gd name="connsiteY33" fmla="*/ 923544 h 1088136"/>
              <a:gd name="connsiteX34" fmla="*/ 1088136 w 1977606"/>
              <a:gd name="connsiteY34" fmla="*/ 868680 h 1088136"/>
              <a:gd name="connsiteX35" fmla="*/ 1069848 w 1977606"/>
              <a:gd name="connsiteY35" fmla="*/ 832104 h 1088136"/>
              <a:gd name="connsiteX36" fmla="*/ 1014984 w 1977606"/>
              <a:gd name="connsiteY36" fmla="*/ 740664 h 1088136"/>
              <a:gd name="connsiteX37" fmla="*/ 978408 w 1977606"/>
              <a:gd name="connsiteY37" fmla="*/ 667512 h 1088136"/>
              <a:gd name="connsiteX38" fmla="*/ 923544 w 1977606"/>
              <a:gd name="connsiteY38" fmla="*/ 566928 h 1088136"/>
              <a:gd name="connsiteX39" fmla="*/ 905256 w 1977606"/>
              <a:gd name="connsiteY39" fmla="*/ 502920 h 1088136"/>
              <a:gd name="connsiteX40" fmla="*/ 886968 w 1977606"/>
              <a:gd name="connsiteY40" fmla="*/ 438912 h 1088136"/>
              <a:gd name="connsiteX41" fmla="*/ 877824 w 1977606"/>
              <a:gd name="connsiteY41" fmla="*/ 393192 h 1088136"/>
              <a:gd name="connsiteX42" fmla="*/ 859536 w 1977606"/>
              <a:gd name="connsiteY42" fmla="*/ 320040 h 1088136"/>
              <a:gd name="connsiteX43" fmla="*/ 841248 w 1977606"/>
              <a:gd name="connsiteY43" fmla="*/ 246888 h 1088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977606" h="1088136">
                <a:moveTo>
                  <a:pt x="0" y="320040"/>
                </a:moveTo>
                <a:lnTo>
                  <a:pt x="658368" y="310896"/>
                </a:lnTo>
                <a:cubicBezTo>
                  <a:pt x="673858" y="309623"/>
                  <a:pt x="662597" y="279920"/>
                  <a:pt x="667512" y="265176"/>
                </a:cubicBezTo>
                <a:cubicBezTo>
                  <a:pt x="683543" y="217083"/>
                  <a:pt x="684021" y="241302"/>
                  <a:pt x="704088" y="201168"/>
                </a:cubicBezTo>
                <a:cubicBezTo>
                  <a:pt x="708399" y="192547"/>
                  <a:pt x="707630" y="181579"/>
                  <a:pt x="713232" y="173736"/>
                </a:cubicBezTo>
                <a:cubicBezTo>
                  <a:pt x="723254" y="159706"/>
                  <a:pt x="738587" y="150251"/>
                  <a:pt x="749808" y="137160"/>
                </a:cubicBezTo>
                <a:cubicBezTo>
                  <a:pt x="756960" y="128816"/>
                  <a:pt x="759153" y="116116"/>
                  <a:pt x="768096" y="109728"/>
                </a:cubicBezTo>
                <a:cubicBezTo>
                  <a:pt x="781453" y="100188"/>
                  <a:pt x="798942" y="98381"/>
                  <a:pt x="813816" y="91440"/>
                </a:cubicBezTo>
                <a:cubicBezTo>
                  <a:pt x="935931" y="34453"/>
                  <a:pt x="864312" y="51569"/>
                  <a:pt x="969264" y="36576"/>
                </a:cubicBezTo>
                <a:lnTo>
                  <a:pt x="1051560" y="9144"/>
                </a:lnTo>
                <a:lnTo>
                  <a:pt x="1078992" y="0"/>
                </a:lnTo>
                <a:cubicBezTo>
                  <a:pt x="1200912" y="6096"/>
                  <a:pt x="1323262" y="6377"/>
                  <a:pt x="1444752" y="18288"/>
                </a:cubicBezTo>
                <a:cubicBezTo>
                  <a:pt x="1479339" y="21679"/>
                  <a:pt x="1511996" y="35914"/>
                  <a:pt x="1545336" y="45720"/>
                </a:cubicBezTo>
                <a:cubicBezTo>
                  <a:pt x="1563830" y="51159"/>
                  <a:pt x="1583349" y="54646"/>
                  <a:pt x="1600200" y="64008"/>
                </a:cubicBezTo>
                <a:cubicBezTo>
                  <a:pt x="1657858" y="96040"/>
                  <a:pt x="1722141" y="138710"/>
                  <a:pt x="1764792" y="192024"/>
                </a:cubicBezTo>
                <a:cubicBezTo>
                  <a:pt x="1789176" y="222504"/>
                  <a:pt x="1818578" y="249573"/>
                  <a:pt x="1837944" y="283464"/>
                </a:cubicBezTo>
                <a:cubicBezTo>
                  <a:pt x="1850136" y="304800"/>
                  <a:pt x="1861877" y="326400"/>
                  <a:pt x="1874520" y="347472"/>
                </a:cubicBezTo>
                <a:cubicBezTo>
                  <a:pt x="1880174" y="356896"/>
                  <a:pt x="1887893" y="365074"/>
                  <a:pt x="1892808" y="374904"/>
                </a:cubicBezTo>
                <a:cubicBezTo>
                  <a:pt x="1906233" y="401754"/>
                  <a:pt x="1918608" y="429182"/>
                  <a:pt x="1929384" y="457200"/>
                </a:cubicBezTo>
                <a:cubicBezTo>
                  <a:pt x="1933895" y="468930"/>
                  <a:pt x="1934917" y="481739"/>
                  <a:pt x="1938528" y="493776"/>
                </a:cubicBezTo>
                <a:cubicBezTo>
                  <a:pt x="1944067" y="512240"/>
                  <a:pt x="1950720" y="530352"/>
                  <a:pt x="1956816" y="548640"/>
                </a:cubicBezTo>
                <a:lnTo>
                  <a:pt x="1975104" y="603504"/>
                </a:lnTo>
                <a:cubicBezTo>
                  <a:pt x="1972056" y="685800"/>
                  <a:pt x="1977606" y="768867"/>
                  <a:pt x="1965960" y="850392"/>
                </a:cubicBezTo>
                <a:cubicBezTo>
                  <a:pt x="1954388" y="931397"/>
                  <a:pt x="1934058" y="906028"/>
                  <a:pt x="1901952" y="950976"/>
                </a:cubicBezTo>
                <a:cubicBezTo>
                  <a:pt x="1894029" y="962068"/>
                  <a:pt x="1892390" y="977080"/>
                  <a:pt x="1883664" y="987552"/>
                </a:cubicBezTo>
                <a:cubicBezTo>
                  <a:pt x="1872721" y="1000684"/>
                  <a:pt x="1831542" y="1016699"/>
                  <a:pt x="1819656" y="1024128"/>
                </a:cubicBezTo>
                <a:cubicBezTo>
                  <a:pt x="1785452" y="1045505"/>
                  <a:pt x="1776801" y="1063216"/>
                  <a:pt x="1737360" y="1078992"/>
                </a:cubicBezTo>
                <a:cubicBezTo>
                  <a:pt x="1722930" y="1084764"/>
                  <a:pt x="1706880" y="1085088"/>
                  <a:pt x="1691640" y="1088136"/>
                </a:cubicBezTo>
                <a:cubicBezTo>
                  <a:pt x="1572768" y="1082040"/>
                  <a:pt x="1453516" y="1081133"/>
                  <a:pt x="1335024" y="1069848"/>
                </a:cubicBezTo>
                <a:cubicBezTo>
                  <a:pt x="1324084" y="1068806"/>
                  <a:pt x="1317422" y="1056475"/>
                  <a:pt x="1307592" y="1051560"/>
                </a:cubicBezTo>
                <a:cubicBezTo>
                  <a:pt x="1298971" y="1047249"/>
                  <a:pt x="1288486" y="1047273"/>
                  <a:pt x="1280160" y="1042416"/>
                </a:cubicBezTo>
                <a:cubicBezTo>
                  <a:pt x="1251682" y="1025804"/>
                  <a:pt x="1225296" y="1005840"/>
                  <a:pt x="1197864" y="987552"/>
                </a:cubicBezTo>
                <a:cubicBezTo>
                  <a:pt x="1188720" y="981456"/>
                  <a:pt x="1178875" y="976299"/>
                  <a:pt x="1170432" y="969264"/>
                </a:cubicBezTo>
                <a:lnTo>
                  <a:pt x="1115568" y="923544"/>
                </a:lnTo>
                <a:cubicBezTo>
                  <a:pt x="1098803" y="873249"/>
                  <a:pt x="1116497" y="918313"/>
                  <a:pt x="1088136" y="868680"/>
                </a:cubicBezTo>
                <a:cubicBezTo>
                  <a:pt x="1081373" y="856845"/>
                  <a:pt x="1076611" y="843939"/>
                  <a:pt x="1069848" y="832104"/>
                </a:cubicBezTo>
                <a:cubicBezTo>
                  <a:pt x="1052213" y="801242"/>
                  <a:pt x="1032246" y="771736"/>
                  <a:pt x="1014984" y="740664"/>
                </a:cubicBezTo>
                <a:cubicBezTo>
                  <a:pt x="1001744" y="716833"/>
                  <a:pt x="991934" y="691182"/>
                  <a:pt x="978408" y="667512"/>
                </a:cubicBezTo>
                <a:cubicBezTo>
                  <a:pt x="974655" y="660944"/>
                  <a:pt x="930863" y="587056"/>
                  <a:pt x="923544" y="566928"/>
                </a:cubicBezTo>
                <a:cubicBezTo>
                  <a:pt x="915961" y="546074"/>
                  <a:pt x="911632" y="524174"/>
                  <a:pt x="905256" y="502920"/>
                </a:cubicBezTo>
                <a:cubicBezTo>
                  <a:pt x="892164" y="459280"/>
                  <a:pt x="898416" y="490427"/>
                  <a:pt x="886968" y="438912"/>
                </a:cubicBezTo>
                <a:cubicBezTo>
                  <a:pt x="883597" y="423740"/>
                  <a:pt x="881319" y="408336"/>
                  <a:pt x="877824" y="393192"/>
                </a:cubicBezTo>
                <a:cubicBezTo>
                  <a:pt x="872172" y="368701"/>
                  <a:pt x="867484" y="343885"/>
                  <a:pt x="859536" y="320040"/>
                </a:cubicBezTo>
                <a:cubicBezTo>
                  <a:pt x="839320" y="259393"/>
                  <a:pt x="841248" y="284453"/>
                  <a:pt x="841248" y="246888"/>
                </a:cubicBezTo>
              </a:path>
            </a:pathLst>
          </a:cu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610600" cy="990600"/>
          </a:xfrm>
        </p:spPr>
        <p:txBody>
          <a:bodyPr/>
          <a:lstStyle/>
          <a:p>
            <a:pPr eaLnBrk="1" hangingPunct="1"/>
            <a:r>
              <a:rPr lang="en-US" b="1" dirty="0" smtClean="0"/>
              <a:t>When to use a cover letter…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pPr eaLnBrk="1" hangingPunct="1"/>
            <a:r>
              <a:rPr lang="en-US" sz="4400" dirty="0" smtClean="0"/>
              <a:t>If specified by employer</a:t>
            </a:r>
          </a:p>
          <a:p>
            <a:pPr eaLnBrk="1" hangingPunct="1"/>
            <a:r>
              <a:rPr lang="en-US" sz="4400" dirty="0" smtClean="0"/>
              <a:t>For any career related opportunity, including internships</a:t>
            </a:r>
          </a:p>
          <a:p>
            <a:pPr eaLnBrk="1" hangingPunct="1"/>
            <a:r>
              <a:rPr lang="en-US" sz="4400" dirty="0" smtClean="0"/>
              <a:t>If CVL will give you an extra advantage </a:t>
            </a:r>
          </a:p>
          <a:p>
            <a:pPr eaLnBrk="1" hangingPunct="1">
              <a:buFont typeface="Wingdings" pitchFamily="2" charset="2"/>
              <a:buNone/>
            </a:pPr>
            <a:endParaRPr lang="en-US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838200"/>
          </a:xfrm>
        </p:spPr>
        <p:txBody>
          <a:bodyPr/>
          <a:lstStyle/>
          <a:p>
            <a:r>
              <a:rPr lang="en-US" b="1" dirty="0" smtClean="0"/>
              <a:t>When not to use a CVL…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94237"/>
          </a:xfrm>
        </p:spPr>
        <p:txBody>
          <a:bodyPr/>
          <a:lstStyle/>
          <a:p>
            <a:r>
              <a:rPr lang="en-US" sz="3200" dirty="0" smtClean="0"/>
              <a:t>If prospective employer clearly indicates resume only</a:t>
            </a:r>
          </a:p>
          <a:p>
            <a:pPr>
              <a:buFont typeface="Wingdings 2" pitchFamily="18" charset="2"/>
              <a:buNone/>
            </a:pPr>
            <a:endParaRPr lang="en-US" sz="3200" dirty="0" smtClean="0"/>
          </a:p>
          <a:p>
            <a:r>
              <a:rPr lang="en-US" sz="3200" dirty="0" smtClean="0"/>
              <a:t>Jobs where using a CVL w</a:t>
            </a:r>
            <a:r>
              <a:rPr lang="en-US" sz="3000" dirty="0" smtClean="0"/>
              <a:t>ill make you seem arrogant </a:t>
            </a:r>
            <a:r>
              <a:rPr lang="en-US" sz="2800" dirty="0" smtClean="0"/>
              <a:t>(usually these are non-career / major jobs) </a:t>
            </a:r>
            <a:endParaRPr lang="en-US" sz="3000" dirty="0" smtClean="0"/>
          </a:p>
          <a:p>
            <a:pPr>
              <a:buNone/>
            </a:pPr>
            <a:endParaRPr lang="en-US" sz="3200" dirty="0" smtClean="0"/>
          </a:p>
          <a:p>
            <a:r>
              <a:rPr lang="en-US" sz="3200" dirty="0" smtClean="0"/>
              <a:t>If CVL offers absolutely no advantage </a:t>
            </a:r>
          </a:p>
          <a:p>
            <a:pPr>
              <a:buNone/>
            </a:pPr>
            <a:r>
              <a:rPr lang="en-US" sz="3200" dirty="0" smtClean="0"/>
              <a:t>	</a:t>
            </a:r>
            <a:r>
              <a:rPr lang="en-US" sz="2800" dirty="0" smtClean="0"/>
              <a:t>(</a:t>
            </a:r>
            <a:r>
              <a:rPr lang="en-US" sz="2800" dirty="0" err="1" smtClean="0"/>
              <a:t>ie</a:t>
            </a:r>
            <a:r>
              <a:rPr lang="en-US" sz="2800" dirty="0" smtClean="0"/>
              <a:t>., online applications)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18"/>
          <p:cNvSpPr>
            <a:spLocks noGrp="1"/>
          </p:cNvSpPr>
          <p:nvPr>
            <p:ph idx="1"/>
          </p:nvPr>
        </p:nvSpPr>
        <p:spPr>
          <a:xfrm>
            <a:off x="304800" y="152400"/>
            <a:ext cx="8458200" cy="6477000"/>
          </a:xfrm>
          <a:effectLst>
            <a:glow rad="101600">
              <a:schemeClr val="accent1">
                <a:satMod val="175000"/>
                <a:alpha val="40000"/>
              </a:schemeClr>
            </a:glow>
            <a:outerShdw blurRad="57150" dist="38100" dir="5400000" algn="ctr" rotWithShape="0">
              <a:schemeClr val="accent1">
                <a:shade val="9000"/>
                <a:satMod val="105000"/>
                <a:alpha val="48000"/>
              </a:scheme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4900" dirty="0" smtClean="0"/>
              <a:t>	</a:t>
            </a:r>
            <a:r>
              <a:rPr lang="en-US" sz="5400" dirty="0" smtClean="0"/>
              <a:t> Y</a:t>
            </a:r>
            <a:r>
              <a:rPr lang="en-US" sz="4800" dirty="0" smtClean="0"/>
              <a:t>our resume header (your contact info)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4800" dirty="0" smtClean="0"/>
              <a:t>	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4800" dirty="0" smtClean="0"/>
              <a:t>	Date 			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4800" b="1" dirty="0" smtClean="0"/>
              <a:t>		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4800" b="1" dirty="0" smtClean="0"/>
              <a:t>	Employer Contact Information </a:t>
            </a:r>
            <a:r>
              <a:rPr lang="en-US" sz="4800" dirty="0" smtClean="0"/>
              <a:t>(as much  info as you have)</a:t>
            </a:r>
            <a:br>
              <a:rPr lang="en-US" sz="4800" dirty="0" smtClean="0"/>
            </a:br>
            <a:r>
              <a:rPr lang="en-US" sz="4800" dirty="0" smtClean="0"/>
              <a:t>Name </a:t>
            </a:r>
            <a:br>
              <a:rPr lang="en-US" sz="4800" dirty="0" smtClean="0"/>
            </a:br>
            <a:r>
              <a:rPr lang="en-US" sz="4800" dirty="0" smtClean="0"/>
              <a:t>Title 						</a:t>
            </a:r>
            <a:br>
              <a:rPr lang="en-US" sz="4800" dirty="0" smtClean="0"/>
            </a:br>
            <a:r>
              <a:rPr lang="en-US" sz="4800" dirty="0" smtClean="0"/>
              <a:t>Company</a:t>
            </a:r>
            <a:br>
              <a:rPr lang="en-US" sz="4800" dirty="0" smtClean="0"/>
            </a:br>
            <a:r>
              <a:rPr lang="en-US" sz="4800" dirty="0" smtClean="0"/>
              <a:t>Address </a:t>
            </a:r>
            <a:br>
              <a:rPr lang="en-US" sz="4800" dirty="0" smtClean="0"/>
            </a:br>
            <a:r>
              <a:rPr lang="en-US" sz="4800" dirty="0" smtClean="0"/>
              <a:t>City, State, Zip Code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4800" b="1" dirty="0" smtClean="0"/>
              <a:t>	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4800" b="1" dirty="0" smtClean="0"/>
              <a:t>	Salutation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Dear Mr./Ms. Last Name OR Dear Hiring Manager, Recruiter, Sir or Madam/To Whom It May Concern: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4800" b="1" dirty="0" smtClean="0"/>
              <a:t>		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4800" b="1" dirty="0" smtClean="0"/>
              <a:t>	First Paragraph</a:t>
            </a:r>
            <a:r>
              <a:rPr lang="en-US" sz="4800" dirty="0" smtClean="0"/>
              <a:t> </a:t>
            </a:r>
            <a:br>
              <a:rPr lang="en-US" sz="4800" dirty="0" smtClean="0"/>
            </a:br>
            <a:r>
              <a:rPr lang="en-US" sz="4800" dirty="0" smtClean="0"/>
              <a:t>The first paragraph of your letter should include information on why you are writing. Mention the position you are applying for and where you found the job listing.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4800" b="1" dirty="0" smtClean="0"/>
              <a:t>	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4800" b="1" dirty="0" smtClean="0"/>
              <a:t>	Middle Paragraph(s)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This section should highlight how what you are currently doing pertains to the position/field you are applying for. E</a:t>
            </a:r>
            <a:r>
              <a:rPr lang="en-US" sz="4800" b="1" dirty="0" smtClean="0"/>
              <a:t>mphasize abilities/skills/interests that the employer is seeking. </a:t>
            </a:r>
            <a:r>
              <a:rPr lang="en-US" sz="4800" dirty="0" smtClean="0"/>
              <a:t>Give just enough information that will make the reader want to read your resume.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4800" dirty="0" smtClean="0"/>
              <a:t>	You can add another paragraph that builds on the one above.  Keep it brief though.  You can use bullets in these middle paragraphs, for emphasis.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4800" b="1" dirty="0" smtClean="0"/>
              <a:t>	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4800" b="1" dirty="0" smtClean="0"/>
              <a:t>	Final Paragraph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Conclude your cover letter by thanking the employer for considering you for the position. Include information on how you will follow-up. (Invite the employer to call you for an interview).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4800" b="1" dirty="0" smtClean="0"/>
              <a:t>	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4800" b="1" dirty="0" smtClean="0"/>
              <a:t>	Complimentary Close </a:t>
            </a:r>
            <a:endParaRPr lang="en-US" sz="4800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4800" dirty="0" smtClean="0"/>
              <a:t>	Respectfully yours,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4800" b="1" dirty="0" smtClean="0"/>
              <a:t>	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4800" b="1" dirty="0" smtClean="0"/>
              <a:t>	Signature</a:t>
            </a:r>
            <a:r>
              <a:rPr lang="en-US" sz="4800" dirty="0" smtClean="0"/>
              <a:t>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4800" dirty="0" smtClean="0"/>
              <a:t>	Handwritten Signature (for a mailed letter)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4800" dirty="0" smtClean="0"/>
              <a:t>	Typed Signature 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763000" cy="838200"/>
          </a:xfrm>
        </p:spPr>
        <p:txBody>
          <a:bodyPr/>
          <a:lstStyle/>
          <a:p>
            <a:r>
              <a:rPr lang="en-US" b="1" dirty="0" smtClean="0"/>
              <a:t>Use Your Resume Header for CVL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/>
          <a:effectLst>
            <a:glow rad="228600">
              <a:schemeClr val="accent1">
                <a:satMod val="175000"/>
                <a:alpha val="40000"/>
              </a:schemeClr>
            </a:glow>
            <a:outerShdw blurRad="57150" dist="38100" dir="5400000" algn="ctr" rotWithShape="0">
              <a:schemeClr val="accent1">
                <a:shade val="9000"/>
                <a:satMod val="105000"/>
                <a:alpha val="48000"/>
              </a:scheme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endParaRPr lang="en-US" b="1" cap="all" spc="100" dirty="0" smtClean="0">
              <a:latin typeface="Garamond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endParaRPr lang="en-US" b="1" cap="all" spc="100" dirty="0" smtClean="0">
              <a:latin typeface="Garamond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endParaRPr lang="en-US" b="1" cap="all" spc="100" dirty="0" smtClean="0">
              <a:latin typeface="Garamond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en-US" b="1" cap="all" spc="100" dirty="0" err="1" smtClean="0">
                <a:latin typeface="Garamond" pitchFamily="18" charset="0"/>
              </a:rPr>
              <a:t>CarlOs</a:t>
            </a:r>
            <a:r>
              <a:rPr lang="en-US" b="1" cap="all" spc="100" dirty="0" smtClean="0">
                <a:latin typeface="Garamond" pitchFamily="18" charset="0"/>
              </a:rPr>
              <a:t> Singh</a:t>
            </a:r>
            <a:endParaRPr lang="en-US" b="1" spc="100" dirty="0" smtClean="0">
              <a:latin typeface="Garamond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en-US" b="1" spc="100" dirty="0" smtClean="0">
                <a:latin typeface="Garamond" pitchFamily="18" charset="0"/>
              </a:rPr>
              <a:t>42 Book Road ▪ Long Island City, NY 10016</a:t>
            </a: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en-US" b="1" spc="100" dirty="0" smtClean="0">
                <a:latin typeface="Garamond" pitchFamily="18" charset="0"/>
              </a:rPr>
              <a:t>csing@homtail.com</a:t>
            </a: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en-US" b="1" spc="100" dirty="0" smtClean="0">
                <a:latin typeface="Garamond" pitchFamily="18" charset="0"/>
              </a:rPr>
              <a:t>C. (347) 930.4112 </a:t>
            </a:r>
            <a:r>
              <a:rPr lang="en-US" b="1" spc="100" dirty="0" smtClean="0">
                <a:latin typeface="Garamond"/>
              </a:rPr>
              <a:t>▪ H. (718) 262.2000</a:t>
            </a:r>
            <a:endParaRPr lang="en-US" b="1" spc="100" dirty="0" smtClean="0">
              <a:latin typeface="Garamond" pitchFamily="18" charset="0"/>
            </a:endParaRPr>
          </a:p>
          <a:p>
            <a:pPr>
              <a:buFont typeface="Wingdings 2" pitchFamily="18" charset="2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914400"/>
          </a:xfrm>
        </p:spPr>
        <p:txBody>
          <a:bodyPr/>
          <a:lstStyle/>
          <a:p>
            <a:r>
              <a:rPr lang="en-US" smtClean="0"/>
              <a:t>Known &amp; Unknown Recipient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/>
          <a:lstStyle/>
          <a:p>
            <a:r>
              <a:rPr lang="en-US" dirty="0" smtClean="0"/>
              <a:t>When you know who to address it to: </a:t>
            </a:r>
          </a:p>
          <a:p>
            <a:pPr lvl="1"/>
            <a:r>
              <a:rPr lang="en-US" dirty="0" smtClean="0"/>
              <a:t>Dear Mr. (Mrs.) Punter:</a:t>
            </a:r>
          </a:p>
          <a:p>
            <a:pPr lvl="1"/>
            <a:r>
              <a:rPr lang="en-US" dirty="0" smtClean="0"/>
              <a:t>Esteemed Ms. (Mr.) Chesney:</a:t>
            </a:r>
          </a:p>
          <a:p>
            <a:pPr lvl="1"/>
            <a:r>
              <a:rPr lang="en-US" dirty="0" smtClean="0"/>
              <a:t>Esteemed Professor Tyrone:	     </a:t>
            </a:r>
            <a:r>
              <a:rPr lang="en-US" baseline="30000" dirty="0" smtClean="0"/>
              <a:t>title &amp; last name (Okay)	</a:t>
            </a:r>
            <a:r>
              <a:rPr lang="en-US" dirty="0" smtClean="0"/>
              <a:t>		    </a:t>
            </a:r>
          </a:p>
          <a:p>
            <a:pPr lvl="1">
              <a:buFont typeface="Wingdings 2" pitchFamily="18" charset="2"/>
              <a:buNone/>
            </a:pPr>
            <a:endParaRPr lang="en-US" dirty="0" smtClean="0"/>
          </a:p>
          <a:p>
            <a:r>
              <a:rPr lang="en-US" dirty="0" smtClean="0"/>
              <a:t>When you do </a:t>
            </a:r>
            <a:r>
              <a:rPr lang="en-US" b="1" i="1" dirty="0" smtClean="0"/>
              <a:t>not</a:t>
            </a:r>
            <a:r>
              <a:rPr lang="en-US" dirty="0" smtClean="0"/>
              <a:t> know who to address it to: </a:t>
            </a:r>
          </a:p>
          <a:p>
            <a:pPr lvl="1"/>
            <a:r>
              <a:rPr lang="en-US" dirty="0" smtClean="0"/>
              <a:t>To Whom It May Concern:</a:t>
            </a:r>
          </a:p>
          <a:p>
            <a:pPr lvl="1"/>
            <a:r>
              <a:rPr lang="en-US" dirty="0" smtClean="0"/>
              <a:t>Dear Hiring Manager:</a:t>
            </a:r>
          </a:p>
          <a:p>
            <a:pPr lvl="1"/>
            <a:r>
              <a:rPr lang="en-US" dirty="0" smtClean="0"/>
              <a:t>Dear Sir or Madam:</a:t>
            </a:r>
          </a:p>
          <a:p>
            <a:pPr lvl="1"/>
            <a:r>
              <a:rPr lang="en-US" dirty="0" smtClean="0"/>
              <a:t>Esteemed Hiring Committee:</a:t>
            </a:r>
          </a:p>
          <a:p>
            <a:pPr lvl="1"/>
            <a:r>
              <a:rPr lang="en-US" dirty="0" smtClean="0"/>
              <a:t>Dear Human Resources Director:</a:t>
            </a:r>
          </a:p>
          <a:p>
            <a:endParaRPr lang="en-US" dirty="0" smtClean="0"/>
          </a:p>
        </p:txBody>
      </p:sp>
      <p:sp>
        <p:nvSpPr>
          <p:cNvPr id="8" name="Freeform 7"/>
          <p:cNvSpPr/>
          <p:nvPr/>
        </p:nvSpPr>
        <p:spPr>
          <a:xfrm>
            <a:off x="2743200" y="2819400"/>
            <a:ext cx="2919413" cy="358775"/>
          </a:xfrm>
          <a:custGeom>
            <a:avLst/>
            <a:gdLst>
              <a:gd name="connsiteX0" fmla="*/ 0 w 2919176"/>
              <a:gd name="connsiteY0" fmla="*/ 181049 h 358560"/>
              <a:gd name="connsiteX1" fmla="*/ 646176 w 2919176"/>
              <a:gd name="connsiteY1" fmla="*/ 193241 h 358560"/>
              <a:gd name="connsiteX2" fmla="*/ 719328 w 2919176"/>
              <a:gd name="connsiteY2" fmla="*/ 217625 h 358560"/>
              <a:gd name="connsiteX3" fmla="*/ 755904 w 2919176"/>
              <a:gd name="connsiteY3" fmla="*/ 229817 h 358560"/>
              <a:gd name="connsiteX4" fmla="*/ 792480 w 2919176"/>
              <a:gd name="connsiteY4" fmla="*/ 254201 h 358560"/>
              <a:gd name="connsiteX5" fmla="*/ 865632 w 2919176"/>
              <a:gd name="connsiteY5" fmla="*/ 290777 h 358560"/>
              <a:gd name="connsiteX6" fmla="*/ 975360 w 2919176"/>
              <a:gd name="connsiteY6" fmla="*/ 254201 h 358560"/>
              <a:gd name="connsiteX7" fmla="*/ 1011936 w 2919176"/>
              <a:gd name="connsiteY7" fmla="*/ 242009 h 358560"/>
              <a:gd name="connsiteX8" fmla="*/ 1048512 w 2919176"/>
              <a:gd name="connsiteY8" fmla="*/ 217625 h 358560"/>
              <a:gd name="connsiteX9" fmla="*/ 1170432 w 2919176"/>
              <a:gd name="connsiteY9" fmla="*/ 181049 h 358560"/>
              <a:gd name="connsiteX10" fmla="*/ 1938528 w 2919176"/>
              <a:gd name="connsiteY10" fmla="*/ 205433 h 358560"/>
              <a:gd name="connsiteX11" fmla="*/ 1987296 w 2919176"/>
              <a:gd name="connsiteY11" fmla="*/ 229817 h 358560"/>
              <a:gd name="connsiteX12" fmla="*/ 2097024 w 2919176"/>
              <a:gd name="connsiteY12" fmla="*/ 254201 h 358560"/>
              <a:gd name="connsiteX13" fmla="*/ 2523744 w 2919176"/>
              <a:gd name="connsiteY13" fmla="*/ 242009 h 358560"/>
              <a:gd name="connsiteX14" fmla="*/ 2670048 w 2919176"/>
              <a:gd name="connsiteY14" fmla="*/ 217625 h 358560"/>
              <a:gd name="connsiteX15" fmla="*/ 2731008 w 2919176"/>
              <a:gd name="connsiteY15" fmla="*/ 181049 h 358560"/>
              <a:gd name="connsiteX16" fmla="*/ 2816352 w 2919176"/>
              <a:gd name="connsiteY16" fmla="*/ 132281 h 358560"/>
              <a:gd name="connsiteX17" fmla="*/ 2828544 w 2919176"/>
              <a:gd name="connsiteY17" fmla="*/ 95705 h 358560"/>
              <a:gd name="connsiteX18" fmla="*/ 2840736 w 2919176"/>
              <a:gd name="connsiteY18" fmla="*/ 46937 h 358560"/>
              <a:gd name="connsiteX19" fmla="*/ 2865120 w 2919176"/>
              <a:gd name="connsiteY19" fmla="*/ 10361 h 358560"/>
              <a:gd name="connsiteX20" fmla="*/ 2828544 w 2919176"/>
              <a:gd name="connsiteY20" fmla="*/ 34745 h 358560"/>
              <a:gd name="connsiteX21" fmla="*/ 2767584 w 2919176"/>
              <a:gd name="connsiteY21" fmla="*/ 107897 h 358560"/>
              <a:gd name="connsiteX22" fmla="*/ 2731008 w 2919176"/>
              <a:gd name="connsiteY22" fmla="*/ 144473 h 358560"/>
              <a:gd name="connsiteX23" fmla="*/ 2706624 w 2919176"/>
              <a:gd name="connsiteY23" fmla="*/ 181049 h 358560"/>
              <a:gd name="connsiteX24" fmla="*/ 2718816 w 2919176"/>
              <a:gd name="connsiteY24" fmla="*/ 144473 h 358560"/>
              <a:gd name="connsiteX25" fmla="*/ 2779776 w 2919176"/>
              <a:gd name="connsiteY25" fmla="*/ 132281 h 358560"/>
              <a:gd name="connsiteX26" fmla="*/ 2840736 w 2919176"/>
              <a:gd name="connsiteY26" fmla="*/ 71321 h 358560"/>
              <a:gd name="connsiteX27" fmla="*/ 2877312 w 2919176"/>
              <a:gd name="connsiteY27" fmla="*/ 95705 h 358560"/>
              <a:gd name="connsiteX28" fmla="*/ 2889504 w 2919176"/>
              <a:gd name="connsiteY28" fmla="*/ 132281 h 358560"/>
              <a:gd name="connsiteX29" fmla="*/ 2913888 w 2919176"/>
              <a:gd name="connsiteY29" fmla="*/ 229817 h 358560"/>
              <a:gd name="connsiteX30" fmla="*/ 2901696 w 2919176"/>
              <a:gd name="connsiteY30" fmla="*/ 302969 h 358560"/>
              <a:gd name="connsiteX31" fmla="*/ 2877312 w 2919176"/>
              <a:gd name="connsiteY31" fmla="*/ 266393 h 358560"/>
              <a:gd name="connsiteX32" fmla="*/ 2852928 w 2919176"/>
              <a:gd name="connsiteY32" fmla="*/ 193241 h 358560"/>
              <a:gd name="connsiteX33" fmla="*/ 2828544 w 2919176"/>
              <a:gd name="connsiteY33" fmla="*/ 107897 h 358560"/>
              <a:gd name="connsiteX34" fmla="*/ 2791968 w 2919176"/>
              <a:gd name="connsiteY34" fmla="*/ 83513 h 358560"/>
              <a:gd name="connsiteX35" fmla="*/ 2706624 w 2919176"/>
              <a:gd name="connsiteY35" fmla="*/ 120089 h 358560"/>
              <a:gd name="connsiteX36" fmla="*/ 2633472 w 2919176"/>
              <a:gd name="connsiteY36" fmla="*/ 144473 h 358560"/>
              <a:gd name="connsiteX37" fmla="*/ 2596896 w 2919176"/>
              <a:gd name="connsiteY37" fmla="*/ 156665 h 358560"/>
              <a:gd name="connsiteX38" fmla="*/ 2633472 w 2919176"/>
              <a:gd name="connsiteY38" fmla="*/ 120089 h 358560"/>
              <a:gd name="connsiteX39" fmla="*/ 2706624 w 2919176"/>
              <a:gd name="connsiteY39" fmla="*/ 95705 h 358560"/>
              <a:gd name="connsiteX40" fmla="*/ 2743200 w 2919176"/>
              <a:gd name="connsiteY40" fmla="*/ 71321 h 358560"/>
              <a:gd name="connsiteX41" fmla="*/ 2840736 w 2919176"/>
              <a:gd name="connsiteY41" fmla="*/ 95705 h 358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2919176" h="358560">
                <a:moveTo>
                  <a:pt x="0" y="181049"/>
                </a:moveTo>
                <a:cubicBezTo>
                  <a:pt x="215392" y="185113"/>
                  <a:pt x="431024" y="182301"/>
                  <a:pt x="646176" y="193241"/>
                </a:cubicBezTo>
                <a:cubicBezTo>
                  <a:pt x="671846" y="194546"/>
                  <a:pt x="694944" y="209497"/>
                  <a:pt x="719328" y="217625"/>
                </a:cubicBezTo>
                <a:cubicBezTo>
                  <a:pt x="731520" y="221689"/>
                  <a:pt x="745211" y="222688"/>
                  <a:pt x="755904" y="229817"/>
                </a:cubicBezTo>
                <a:cubicBezTo>
                  <a:pt x="768096" y="237945"/>
                  <a:pt x="779374" y="247648"/>
                  <a:pt x="792480" y="254201"/>
                </a:cubicBezTo>
                <a:cubicBezTo>
                  <a:pt x="893434" y="304678"/>
                  <a:pt x="760810" y="220896"/>
                  <a:pt x="865632" y="290777"/>
                </a:cubicBezTo>
                <a:cubicBezTo>
                  <a:pt x="968394" y="270225"/>
                  <a:pt x="887025" y="292059"/>
                  <a:pt x="975360" y="254201"/>
                </a:cubicBezTo>
                <a:cubicBezTo>
                  <a:pt x="987172" y="249139"/>
                  <a:pt x="1000441" y="247756"/>
                  <a:pt x="1011936" y="242009"/>
                </a:cubicBezTo>
                <a:cubicBezTo>
                  <a:pt x="1025042" y="235456"/>
                  <a:pt x="1035122" y="223576"/>
                  <a:pt x="1048512" y="217625"/>
                </a:cubicBezTo>
                <a:cubicBezTo>
                  <a:pt x="1086676" y="200663"/>
                  <a:pt x="1129901" y="191182"/>
                  <a:pt x="1170432" y="181049"/>
                </a:cubicBezTo>
                <a:cubicBezTo>
                  <a:pt x="1426464" y="189177"/>
                  <a:pt x="1682822" y="190167"/>
                  <a:pt x="1938528" y="205433"/>
                </a:cubicBezTo>
                <a:cubicBezTo>
                  <a:pt x="1956670" y="206516"/>
                  <a:pt x="1969888" y="224595"/>
                  <a:pt x="1987296" y="229817"/>
                </a:cubicBezTo>
                <a:cubicBezTo>
                  <a:pt x="2416439" y="358560"/>
                  <a:pt x="1858515" y="174698"/>
                  <a:pt x="2097024" y="254201"/>
                </a:cubicBezTo>
                <a:cubicBezTo>
                  <a:pt x="2239264" y="250137"/>
                  <a:pt x="2381735" y="251073"/>
                  <a:pt x="2523744" y="242009"/>
                </a:cubicBezTo>
                <a:cubicBezTo>
                  <a:pt x="2573084" y="238860"/>
                  <a:pt x="2670048" y="217625"/>
                  <a:pt x="2670048" y="217625"/>
                </a:cubicBezTo>
                <a:cubicBezTo>
                  <a:pt x="2690368" y="205433"/>
                  <a:pt x="2710293" y="192557"/>
                  <a:pt x="2731008" y="181049"/>
                </a:cubicBezTo>
                <a:cubicBezTo>
                  <a:pt x="2823819" y="129487"/>
                  <a:pt x="2739711" y="183375"/>
                  <a:pt x="2816352" y="132281"/>
                </a:cubicBezTo>
                <a:cubicBezTo>
                  <a:pt x="2820416" y="120089"/>
                  <a:pt x="2825013" y="108062"/>
                  <a:pt x="2828544" y="95705"/>
                </a:cubicBezTo>
                <a:cubicBezTo>
                  <a:pt x="2833147" y="79593"/>
                  <a:pt x="2834135" y="62338"/>
                  <a:pt x="2840736" y="46937"/>
                </a:cubicBezTo>
                <a:cubicBezTo>
                  <a:pt x="2846508" y="33469"/>
                  <a:pt x="2875481" y="20722"/>
                  <a:pt x="2865120" y="10361"/>
                </a:cubicBezTo>
                <a:cubicBezTo>
                  <a:pt x="2854759" y="0"/>
                  <a:pt x="2839801" y="25364"/>
                  <a:pt x="2828544" y="34745"/>
                </a:cubicBezTo>
                <a:cubicBezTo>
                  <a:pt x="2770258" y="83317"/>
                  <a:pt x="2811177" y="55586"/>
                  <a:pt x="2767584" y="107897"/>
                </a:cubicBezTo>
                <a:cubicBezTo>
                  <a:pt x="2756546" y="121143"/>
                  <a:pt x="2742046" y="131227"/>
                  <a:pt x="2731008" y="144473"/>
                </a:cubicBezTo>
                <a:cubicBezTo>
                  <a:pt x="2721627" y="155730"/>
                  <a:pt x="2721277" y="181049"/>
                  <a:pt x="2706624" y="181049"/>
                </a:cubicBezTo>
                <a:cubicBezTo>
                  <a:pt x="2693773" y="181049"/>
                  <a:pt x="2708123" y="151602"/>
                  <a:pt x="2718816" y="144473"/>
                </a:cubicBezTo>
                <a:cubicBezTo>
                  <a:pt x="2736058" y="132978"/>
                  <a:pt x="2759456" y="136345"/>
                  <a:pt x="2779776" y="132281"/>
                </a:cubicBezTo>
                <a:cubicBezTo>
                  <a:pt x="2790613" y="116025"/>
                  <a:pt x="2813643" y="71321"/>
                  <a:pt x="2840736" y="71321"/>
                </a:cubicBezTo>
                <a:cubicBezTo>
                  <a:pt x="2855389" y="71321"/>
                  <a:pt x="2865120" y="87577"/>
                  <a:pt x="2877312" y="95705"/>
                </a:cubicBezTo>
                <a:cubicBezTo>
                  <a:pt x="2881376" y="107897"/>
                  <a:pt x="2886123" y="119882"/>
                  <a:pt x="2889504" y="132281"/>
                </a:cubicBezTo>
                <a:cubicBezTo>
                  <a:pt x="2898322" y="164613"/>
                  <a:pt x="2913888" y="229817"/>
                  <a:pt x="2913888" y="229817"/>
                </a:cubicBezTo>
                <a:cubicBezTo>
                  <a:pt x="2909824" y="254201"/>
                  <a:pt x="2919176" y="285489"/>
                  <a:pt x="2901696" y="302969"/>
                </a:cubicBezTo>
                <a:cubicBezTo>
                  <a:pt x="2891335" y="313330"/>
                  <a:pt x="2883263" y="279783"/>
                  <a:pt x="2877312" y="266393"/>
                </a:cubicBezTo>
                <a:cubicBezTo>
                  <a:pt x="2866873" y="242905"/>
                  <a:pt x="2859162" y="218177"/>
                  <a:pt x="2852928" y="193241"/>
                </a:cubicBezTo>
                <a:cubicBezTo>
                  <a:pt x="2852131" y="190055"/>
                  <a:pt x="2834904" y="115847"/>
                  <a:pt x="2828544" y="107897"/>
                </a:cubicBezTo>
                <a:cubicBezTo>
                  <a:pt x="2819390" y="96455"/>
                  <a:pt x="2804160" y="91641"/>
                  <a:pt x="2791968" y="83513"/>
                </a:cubicBezTo>
                <a:cubicBezTo>
                  <a:pt x="2674232" y="122758"/>
                  <a:pt x="2857281" y="59826"/>
                  <a:pt x="2706624" y="120089"/>
                </a:cubicBezTo>
                <a:cubicBezTo>
                  <a:pt x="2682759" y="129635"/>
                  <a:pt x="2657856" y="136345"/>
                  <a:pt x="2633472" y="144473"/>
                </a:cubicBezTo>
                <a:lnTo>
                  <a:pt x="2596896" y="156665"/>
                </a:lnTo>
                <a:cubicBezTo>
                  <a:pt x="2609088" y="144473"/>
                  <a:pt x="2618400" y="128462"/>
                  <a:pt x="2633472" y="120089"/>
                </a:cubicBezTo>
                <a:cubicBezTo>
                  <a:pt x="2655940" y="107607"/>
                  <a:pt x="2685238" y="109962"/>
                  <a:pt x="2706624" y="95705"/>
                </a:cubicBezTo>
                <a:lnTo>
                  <a:pt x="2743200" y="71321"/>
                </a:lnTo>
                <a:cubicBezTo>
                  <a:pt x="2825316" y="85007"/>
                  <a:pt x="2794241" y="72458"/>
                  <a:pt x="2840736" y="95705"/>
                </a:cubicBezTo>
              </a:path>
            </a:pathLst>
          </a:cu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965</TotalTime>
  <Words>570</Words>
  <Application>Microsoft Office PowerPoint</Application>
  <PresentationFormat>On-screen Show (4:3)</PresentationFormat>
  <Paragraphs>189</Paragraphs>
  <Slides>21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Flow</vt:lpstr>
      <vt:lpstr>Cover Letter Writing</vt:lpstr>
      <vt:lpstr> Topics…</vt:lpstr>
      <vt:lpstr>Double-purpose of cover letters…</vt:lpstr>
      <vt:lpstr>Gone Fishing…for a job</vt:lpstr>
      <vt:lpstr>When to use a cover letter…</vt:lpstr>
      <vt:lpstr>When not to use a CVL…</vt:lpstr>
      <vt:lpstr>Slide 7</vt:lpstr>
      <vt:lpstr>Use Your Resume Header for CVL</vt:lpstr>
      <vt:lpstr>Known &amp; Unknown Recipient</vt:lpstr>
      <vt:lpstr>Customize Your CVL: Job Description</vt:lpstr>
      <vt:lpstr>Slide 11</vt:lpstr>
      <vt:lpstr>Example- 1st paragraph:</vt:lpstr>
      <vt:lpstr>Middle Paragraph(s):</vt:lpstr>
      <vt:lpstr>Example- middle paragraphs:</vt:lpstr>
      <vt:lpstr>Final Paragraph:</vt:lpstr>
      <vt:lpstr>Example- final paragraph:</vt:lpstr>
      <vt:lpstr>Slide 17</vt:lpstr>
      <vt:lpstr>Cover Letter Vs. Email Message</vt:lpstr>
      <vt:lpstr>“Thank You”</vt:lpstr>
      <vt:lpstr>Happy (Job) Fishing!</vt:lpstr>
      <vt:lpstr>    You Are A Success.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sgarcia</dc:creator>
  <cp:lastModifiedBy>dsingh</cp:lastModifiedBy>
  <cp:revision>86</cp:revision>
  <dcterms:created xsi:type="dcterms:W3CDTF">2012-01-25T20:59:03Z</dcterms:created>
  <dcterms:modified xsi:type="dcterms:W3CDTF">2012-11-20T14:56:53Z</dcterms:modified>
</cp:coreProperties>
</file>