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68" r:id="rId5"/>
    <p:sldId id="258" r:id="rId6"/>
    <p:sldId id="267" r:id="rId7"/>
    <p:sldId id="259" r:id="rId8"/>
    <p:sldId id="265" r:id="rId9"/>
    <p:sldId id="266" r:id="rId10"/>
    <p:sldId id="261" r:id="rId11"/>
    <p:sldId id="275" r:id="rId12"/>
    <p:sldId id="286" r:id="rId13"/>
    <p:sldId id="271" r:id="rId14"/>
    <p:sldId id="260" r:id="rId15"/>
    <p:sldId id="289" r:id="rId16"/>
    <p:sldId id="262" r:id="rId17"/>
    <p:sldId id="263" r:id="rId18"/>
    <p:sldId id="281" r:id="rId19"/>
    <p:sldId id="282" r:id="rId20"/>
    <p:sldId id="290" r:id="rId21"/>
    <p:sldId id="283" r:id="rId22"/>
    <p:sldId id="272" r:id="rId23"/>
    <p:sldId id="270" r:id="rId24"/>
    <p:sldId id="285" r:id="rId25"/>
    <p:sldId id="291" r:id="rId26"/>
    <p:sldId id="292" r:id="rId27"/>
    <p:sldId id="26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7" autoAdjust="0"/>
    <p:restoredTop sz="85541" autoAdjust="0"/>
  </p:normalViewPr>
  <p:slideViewPr>
    <p:cSldViewPr>
      <p:cViewPr>
        <p:scale>
          <a:sx n="90" d="100"/>
          <a:sy n="90" d="100"/>
        </p:scale>
        <p:origin x="-42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7D4D2-BE05-41F0-8F11-A463ACC78B73}" type="doc">
      <dgm:prSet loTypeId="urn:microsoft.com/office/officeart/2005/8/layout/orgChart1" loCatId="hierarchy" qsTypeId="urn:microsoft.com/office/officeart/2005/8/quickstyle/3d7" qsCatId="3D" csTypeId="urn:microsoft.com/office/officeart/2005/8/colors/accent3_5" csCatId="accent3" phldr="1"/>
      <dgm:spPr/>
    </dgm:pt>
    <dgm:pt modelId="{B4E696BF-AFA1-4FEC-82F4-F8FDF61E7BC5}">
      <dgm:prSet/>
      <dgm:spPr/>
      <dgm:t>
        <a:bodyPr/>
        <a:lstStyle/>
        <a:p>
          <a:pPr marR="0" algn="ctr" rtl="0"/>
          <a:r>
            <a:rPr lang="en-US" b="1" cap="none" spc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rPr>
            <a:t>Suit</a:t>
          </a:r>
          <a:endParaRPr lang="en-US" b="1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0084F6C-F1AA-4CB7-AF4A-70914C88116C}" type="parTrans" cxnId="{32B18473-98E0-481A-95E2-9F6533A1ADF9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89FA5ED-1E77-4622-B931-289D7B4C3DAA}" type="sibTrans" cxnId="{32B18473-98E0-481A-95E2-9F6533A1ADF9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3222ED4-4630-469A-AB40-6E01C4335039}">
      <dgm:prSet/>
      <dgm:spPr/>
      <dgm:t>
        <a:bodyPr/>
        <a:lstStyle/>
        <a:p>
          <a:pPr marR="0" algn="ctr" rtl="0"/>
          <a:r>
            <a:rPr lang="en-US" b="1" cap="none" spc="0" baseline="0" dirty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/>
            </a:rPr>
            <a:t>  shoes</a:t>
          </a:r>
          <a:r>
            <a:rPr lang="en-US" b="1" cap="none" spc="0" baseline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rPr>
            <a:t>	</a:t>
          </a:r>
          <a:endParaRPr lang="en-US" b="1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B10984E-B4D3-4D1E-855A-138FFA488E42}" type="parTrans" cxnId="{2C0516B4-2231-4100-B935-FD9B75EB1488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FB87258-B750-44CA-8ACE-BA32DB03A507}" type="sibTrans" cxnId="{2C0516B4-2231-4100-B935-FD9B75EB1488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3EA5B17-3EB8-4882-AE1F-D1909D830636}">
      <dgm:prSet/>
      <dgm:spPr/>
      <dgm:t>
        <a:bodyPr/>
        <a:lstStyle/>
        <a:p>
          <a:pPr marR="0" algn="ctr" rtl="0"/>
          <a:r>
            <a:rPr lang="en-US" b="1" cap="none" spc="50" baseline="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</a:rPr>
            <a:t>Belt</a:t>
          </a:r>
          <a:endParaRPr lang="en-US" b="1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7DD4B77-1E5A-4D82-AC18-504B27D784AB}" type="parTrans" cxnId="{20931FEB-BEBF-49C7-8036-064DC787256C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E3C46C8-9BC3-4137-A3DD-0CC443601E18}" type="sibTrans" cxnId="{20931FEB-BEBF-49C7-8036-064DC787256C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5A0BC1D-6122-4038-958A-08B2B46B7D3F}">
      <dgm:prSet/>
      <dgm:spPr/>
      <dgm:t>
        <a:bodyPr/>
        <a:lstStyle/>
        <a:p>
          <a:r>
            <a:rPr lang="en-US" b="1" cap="none" spc="50" baseline="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</a:rPr>
            <a:t>socks</a:t>
          </a:r>
          <a:endParaRPr lang="en-US" dirty="0"/>
        </a:p>
      </dgm:t>
    </dgm:pt>
    <dgm:pt modelId="{0F9407C0-00A5-4070-8ADC-FD71064C75D3}" type="parTrans" cxnId="{291782EC-17A1-467D-B487-75084C0D2548}">
      <dgm:prSet/>
      <dgm:spPr/>
      <dgm:t>
        <a:bodyPr/>
        <a:lstStyle/>
        <a:p>
          <a:endParaRPr lang="en-US"/>
        </a:p>
      </dgm:t>
    </dgm:pt>
    <dgm:pt modelId="{1FD2F26D-1FA0-4402-953E-66B495B0ED5A}" type="sibTrans" cxnId="{291782EC-17A1-467D-B487-75084C0D2548}">
      <dgm:prSet/>
      <dgm:spPr/>
      <dgm:t>
        <a:bodyPr/>
        <a:lstStyle/>
        <a:p>
          <a:endParaRPr lang="en-US"/>
        </a:p>
      </dgm:t>
    </dgm:pt>
    <dgm:pt modelId="{3B6FA9D4-771D-47E8-830E-8D0C1CAA09B2}" type="pres">
      <dgm:prSet presAssocID="{45D7D4D2-BE05-41F0-8F11-A463ACC78B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EA9E18-7C3B-4440-B7B4-AE2E4929B0D2}" type="pres">
      <dgm:prSet presAssocID="{B4E696BF-AFA1-4FEC-82F4-F8FDF61E7BC5}" presName="hierRoot1" presStyleCnt="0">
        <dgm:presLayoutVars>
          <dgm:hierBranch/>
        </dgm:presLayoutVars>
      </dgm:prSet>
      <dgm:spPr/>
    </dgm:pt>
    <dgm:pt modelId="{5BDC907D-1AB1-44AD-958C-A4148DD4716C}" type="pres">
      <dgm:prSet presAssocID="{B4E696BF-AFA1-4FEC-82F4-F8FDF61E7BC5}" presName="rootComposite1" presStyleCnt="0"/>
      <dgm:spPr/>
    </dgm:pt>
    <dgm:pt modelId="{5AB5E933-72C0-4274-9659-A56C3EBB2BAA}" type="pres">
      <dgm:prSet presAssocID="{B4E696BF-AFA1-4FEC-82F4-F8FDF61E7BC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30B8E4-1E6B-4D50-BB5A-EB7FD8713202}" type="pres">
      <dgm:prSet presAssocID="{B4E696BF-AFA1-4FEC-82F4-F8FDF61E7BC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408CFA-C9DD-4243-BC86-97D1226EA642}" type="pres">
      <dgm:prSet presAssocID="{B4E696BF-AFA1-4FEC-82F4-F8FDF61E7BC5}" presName="hierChild2" presStyleCnt="0"/>
      <dgm:spPr/>
    </dgm:pt>
    <dgm:pt modelId="{50792696-1382-49C6-B2C5-2309295262F2}" type="pres">
      <dgm:prSet presAssocID="{0F9407C0-00A5-4070-8ADC-FD71064C75D3}" presName="Name35" presStyleLbl="parChTrans1D2" presStyleIdx="0" presStyleCnt="2"/>
      <dgm:spPr/>
      <dgm:t>
        <a:bodyPr/>
        <a:lstStyle/>
        <a:p>
          <a:endParaRPr lang="en-US"/>
        </a:p>
      </dgm:t>
    </dgm:pt>
    <dgm:pt modelId="{705223B5-4248-4BB4-B482-27266A585B2B}" type="pres">
      <dgm:prSet presAssocID="{75A0BC1D-6122-4038-958A-08B2B46B7D3F}" presName="hierRoot2" presStyleCnt="0">
        <dgm:presLayoutVars>
          <dgm:hierBranch val="init"/>
        </dgm:presLayoutVars>
      </dgm:prSet>
      <dgm:spPr/>
    </dgm:pt>
    <dgm:pt modelId="{DC5F362C-2250-4DF6-81D4-743737B48DD7}" type="pres">
      <dgm:prSet presAssocID="{75A0BC1D-6122-4038-958A-08B2B46B7D3F}" presName="rootComposite" presStyleCnt="0"/>
      <dgm:spPr/>
    </dgm:pt>
    <dgm:pt modelId="{34FAD946-7FC6-4155-9F0B-49EBFEEFEB1F}" type="pres">
      <dgm:prSet presAssocID="{75A0BC1D-6122-4038-958A-08B2B46B7D3F}" presName="rootText" presStyleLbl="node2" presStyleIdx="0" presStyleCnt="2" custLinFactNeighborY="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D3654-F62B-40E6-9D09-2D045E180560}" type="pres">
      <dgm:prSet presAssocID="{75A0BC1D-6122-4038-958A-08B2B46B7D3F}" presName="rootConnector" presStyleLbl="node2" presStyleIdx="0" presStyleCnt="2"/>
      <dgm:spPr/>
      <dgm:t>
        <a:bodyPr/>
        <a:lstStyle/>
        <a:p>
          <a:endParaRPr lang="en-US"/>
        </a:p>
      </dgm:t>
    </dgm:pt>
    <dgm:pt modelId="{5B3F11C8-4222-4DD7-89B2-73F40EE88B52}" type="pres">
      <dgm:prSet presAssocID="{75A0BC1D-6122-4038-958A-08B2B46B7D3F}" presName="hierChild4" presStyleCnt="0"/>
      <dgm:spPr/>
    </dgm:pt>
    <dgm:pt modelId="{31067422-E2FA-4E15-9DA5-E64D132A3C29}" type="pres">
      <dgm:prSet presAssocID="{75A0BC1D-6122-4038-958A-08B2B46B7D3F}" presName="hierChild5" presStyleCnt="0"/>
      <dgm:spPr/>
    </dgm:pt>
    <dgm:pt modelId="{915C697E-AD9D-44A7-B54B-4905B2A27344}" type="pres">
      <dgm:prSet presAssocID="{3B10984E-B4D3-4D1E-855A-138FFA488E42}" presName="Name35" presStyleLbl="parChTrans1D2" presStyleIdx="1" presStyleCnt="2"/>
      <dgm:spPr/>
      <dgm:t>
        <a:bodyPr/>
        <a:lstStyle/>
        <a:p>
          <a:endParaRPr lang="en-US"/>
        </a:p>
      </dgm:t>
    </dgm:pt>
    <dgm:pt modelId="{19A777F6-3F6B-4399-BCE0-D51F123A1B6B}" type="pres">
      <dgm:prSet presAssocID="{D3222ED4-4630-469A-AB40-6E01C4335039}" presName="hierRoot2" presStyleCnt="0">
        <dgm:presLayoutVars>
          <dgm:hierBranch/>
        </dgm:presLayoutVars>
      </dgm:prSet>
      <dgm:spPr/>
    </dgm:pt>
    <dgm:pt modelId="{B663AC92-FE93-4DE9-94DB-1C12DA80A4BD}" type="pres">
      <dgm:prSet presAssocID="{D3222ED4-4630-469A-AB40-6E01C4335039}" presName="rootComposite" presStyleCnt="0"/>
      <dgm:spPr/>
    </dgm:pt>
    <dgm:pt modelId="{4F3C802D-0EEB-4E26-8329-C0E601786150}" type="pres">
      <dgm:prSet presAssocID="{D3222ED4-4630-469A-AB40-6E01C433503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6F0D06-192A-4440-A475-CCEA5E83A8F1}" type="pres">
      <dgm:prSet presAssocID="{D3222ED4-4630-469A-AB40-6E01C4335039}" presName="rootConnector" presStyleLbl="node2" presStyleIdx="1" presStyleCnt="2"/>
      <dgm:spPr/>
      <dgm:t>
        <a:bodyPr/>
        <a:lstStyle/>
        <a:p>
          <a:endParaRPr lang="en-US"/>
        </a:p>
      </dgm:t>
    </dgm:pt>
    <dgm:pt modelId="{4EBBFC28-FD08-49F7-B30F-0D2AD8A5AF19}" type="pres">
      <dgm:prSet presAssocID="{D3222ED4-4630-469A-AB40-6E01C4335039}" presName="hierChild4" presStyleCnt="0"/>
      <dgm:spPr/>
    </dgm:pt>
    <dgm:pt modelId="{FB4041D6-8E78-41F3-B8DF-B16CEA96877A}" type="pres">
      <dgm:prSet presAssocID="{A7DD4B77-1E5A-4D82-AC18-504B27D784AB}" presName="Name35" presStyleLbl="parChTrans1D3" presStyleIdx="0" presStyleCnt="1"/>
      <dgm:spPr/>
      <dgm:t>
        <a:bodyPr/>
        <a:lstStyle/>
        <a:p>
          <a:endParaRPr lang="en-US"/>
        </a:p>
      </dgm:t>
    </dgm:pt>
    <dgm:pt modelId="{3B0E64FD-35AA-4CEE-912C-F8D2FB74D6C4}" type="pres">
      <dgm:prSet presAssocID="{F3EA5B17-3EB8-4882-AE1F-D1909D830636}" presName="hierRoot2" presStyleCnt="0">
        <dgm:presLayoutVars>
          <dgm:hierBranch val="r"/>
        </dgm:presLayoutVars>
      </dgm:prSet>
      <dgm:spPr/>
    </dgm:pt>
    <dgm:pt modelId="{DE8A2E46-10D9-4BAA-A11A-028356BB227F}" type="pres">
      <dgm:prSet presAssocID="{F3EA5B17-3EB8-4882-AE1F-D1909D830636}" presName="rootComposite" presStyleCnt="0"/>
      <dgm:spPr/>
    </dgm:pt>
    <dgm:pt modelId="{42F696B5-03B1-44C0-8BBA-F5D977FC264A}" type="pres">
      <dgm:prSet presAssocID="{F3EA5B17-3EB8-4882-AE1F-D1909D83063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18476-BEF6-4FEF-9680-9E32FCE9D563}" type="pres">
      <dgm:prSet presAssocID="{F3EA5B17-3EB8-4882-AE1F-D1909D830636}" presName="rootConnector" presStyleLbl="node3" presStyleIdx="0" presStyleCnt="1"/>
      <dgm:spPr/>
      <dgm:t>
        <a:bodyPr/>
        <a:lstStyle/>
        <a:p>
          <a:endParaRPr lang="en-US"/>
        </a:p>
      </dgm:t>
    </dgm:pt>
    <dgm:pt modelId="{87C2E7F2-53C1-45F0-A86D-EAEBA6A64BC8}" type="pres">
      <dgm:prSet presAssocID="{F3EA5B17-3EB8-4882-AE1F-D1909D830636}" presName="hierChild4" presStyleCnt="0"/>
      <dgm:spPr/>
    </dgm:pt>
    <dgm:pt modelId="{3CDE380D-F0F5-47A9-B1EA-BD68C820022F}" type="pres">
      <dgm:prSet presAssocID="{F3EA5B17-3EB8-4882-AE1F-D1909D830636}" presName="hierChild5" presStyleCnt="0"/>
      <dgm:spPr/>
    </dgm:pt>
    <dgm:pt modelId="{8820D4D3-6BB7-4DC1-BE10-930060536CA9}" type="pres">
      <dgm:prSet presAssocID="{D3222ED4-4630-469A-AB40-6E01C4335039}" presName="hierChild5" presStyleCnt="0"/>
      <dgm:spPr/>
    </dgm:pt>
    <dgm:pt modelId="{8BFAA843-FE2C-4880-B08D-406E4470C087}" type="pres">
      <dgm:prSet presAssocID="{B4E696BF-AFA1-4FEC-82F4-F8FDF61E7BC5}" presName="hierChild3" presStyleCnt="0"/>
      <dgm:spPr/>
    </dgm:pt>
  </dgm:ptLst>
  <dgm:cxnLst>
    <dgm:cxn modelId="{24B8422F-B6F7-407A-80A1-4FD3F2EE9016}" type="presOf" srcId="{3B10984E-B4D3-4D1E-855A-138FFA488E42}" destId="{915C697E-AD9D-44A7-B54B-4905B2A27344}" srcOrd="0" destOrd="0" presId="urn:microsoft.com/office/officeart/2005/8/layout/orgChart1"/>
    <dgm:cxn modelId="{2C0516B4-2231-4100-B935-FD9B75EB1488}" srcId="{B4E696BF-AFA1-4FEC-82F4-F8FDF61E7BC5}" destId="{D3222ED4-4630-469A-AB40-6E01C4335039}" srcOrd="1" destOrd="0" parTransId="{3B10984E-B4D3-4D1E-855A-138FFA488E42}" sibTransId="{2FB87258-B750-44CA-8ACE-BA32DB03A507}"/>
    <dgm:cxn modelId="{1EB84A6C-F8E1-4BAC-BF23-6986F64BD43A}" type="presOf" srcId="{75A0BC1D-6122-4038-958A-08B2B46B7D3F}" destId="{34FAD946-7FC6-4155-9F0B-49EBFEEFEB1F}" srcOrd="0" destOrd="0" presId="urn:microsoft.com/office/officeart/2005/8/layout/orgChart1"/>
    <dgm:cxn modelId="{32B18473-98E0-481A-95E2-9F6533A1ADF9}" srcId="{45D7D4D2-BE05-41F0-8F11-A463ACC78B73}" destId="{B4E696BF-AFA1-4FEC-82F4-F8FDF61E7BC5}" srcOrd="0" destOrd="0" parTransId="{00084F6C-F1AA-4CB7-AF4A-70914C88116C}" sibTransId="{E89FA5ED-1E77-4622-B931-289D7B4C3DAA}"/>
    <dgm:cxn modelId="{20931FEB-BEBF-49C7-8036-064DC787256C}" srcId="{D3222ED4-4630-469A-AB40-6E01C4335039}" destId="{F3EA5B17-3EB8-4882-AE1F-D1909D830636}" srcOrd="0" destOrd="0" parTransId="{A7DD4B77-1E5A-4D82-AC18-504B27D784AB}" sibTransId="{7E3C46C8-9BC3-4137-A3DD-0CC443601E18}"/>
    <dgm:cxn modelId="{CB44A64B-BE65-4384-A5F9-9CCED385FD95}" type="presOf" srcId="{F3EA5B17-3EB8-4882-AE1F-D1909D830636}" destId="{63818476-BEF6-4FEF-9680-9E32FCE9D563}" srcOrd="1" destOrd="0" presId="urn:microsoft.com/office/officeart/2005/8/layout/orgChart1"/>
    <dgm:cxn modelId="{FBCEF79B-BFDB-49FF-A430-4792D244FE7D}" type="presOf" srcId="{0F9407C0-00A5-4070-8ADC-FD71064C75D3}" destId="{50792696-1382-49C6-B2C5-2309295262F2}" srcOrd="0" destOrd="0" presId="urn:microsoft.com/office/officeart/2005/8/layout/orgChart1"/>
    <dgm:cxn modelId="{3E108F88-9B5D-4ACB-BCC5-E0E28EB8BE7F}" type="presOf" srcId="{45D7D4D2-BE05-41F0-8F11-A463ACC78B73}" destId="{3B6FA9D4-771D-47E8-830E-8D0C1CAA09B2}" srcOrd="0" destOrd="0" presId="urn:microsoft.com/office/officeart/2005/8/layout/orgChart1"/>
    <dgm:cxn modelId="{B6C3FBE4-29B2-4042-8C19-EC6A87AF9AC3}" type="presOf" srcId="{75A0BC1D-6122-4038-958A-08B2B46B7D3F}" destId="{E01D3654-F62B-40E6-9D09-2D045E180560}" srcOrd="1" destOrd="0" presId="urn:microsoft.com/office/officeart/2005/8/layout/orgChart1"/>
    <dgm:cxn modelId="{07ED04C3-4C1D-4EEE-8D1B-442A928C831F}" type="presOf" srcId="{B4E696BF-AFA1-4FEC-82F4-F8FDF61E7BC5}" destId="{5AB5E933-72C0-4274-9659-A56C3EBB2BAA}" srcOrd="0" destOrd="0" presId="urn:microsoft.com/office/officeart/2005/8/layout/orgChart1"/>
    <dgm:cxn modelId="{36E2A0FF-B7B5-40C8-B0B5-BC015C783552}" type="presOf" srcId="{D3222ED4-4630-469A-AB40-6E01C4335039}" destId="{4F3C802D-0EEB-4E26-8329-C0E601786150}" srcOrd="0" destOrd="0" presId="urn:microsoft.com/office/officeart/2005/8/layout/orgChart1"/>
    <dgm:cxn modelId="{291782EC-17A1-467D-B487-75084C0D2548}" srcId="{B4E696BF-AFA1-4FEC-82F4-F8FDF61E7BC5}" destId="{75A0BC1D-6122-4038-958A-08B2B46B7D3F}" srcOrd="0" destOrd="0" parTransId="{0F9407C0-00A5-4070-8ADC-FD71064C75D3}" sibTransId="{1FD2F26D-1FA0-4402-953E-66B495B0ED5A}"/>
    <dgm:cxn modelId="{A7268A82-A4BD-4312-9FED-7ADA99CF129D}" type="presOf" srcId="{F3EA5B17-3EB8-4882-AE1F-D1909D830636}" destId="{42F696B5-03B1-44C0-8BBA-F5D977FC264A}" srcOrd="0" destOrd="0" presId="urn:microsoft.com/office/officeart/2005/8/layout/orgChart1"/>
    <dgm:cxn modelId="{5F009FC6-6CEC-4A54-BED3-D7EEA2D08DAA}" type="presOf" srcId="{A7DD4B77-1E5A-4D82-AC18-504B27D784AB}" destId="{FB4041D6-8E78-41F3-B8DF-B16CEA96877A}" srcOrd="0" destOrd="0" presId="urn:microsoft.com/office/officeart/2005/8/layout/orgChart1"/>
    <dgm:cxn modelId="{0A0BD1FF-032A-4B62-8017-FA663DBF99C5}" type="presOf" srcId="{D3222ED4-4630-469A-AB40-6E01C4335039}" destId="{786F0D06-192A-4440-A475-CCEA5E83A8F1}" srcOrd="1" destOrd="0" presId="urn:microsoft.com/office/officeart/2005/8/layout/orgChart1"/>
    <dgm:cxn modelId="{8D648FD2-F0CD-4920-AB26-014EAE35F6C0}" type="presOf" srcId="{B4E696BF-AFA1-4FEC-82F4-F8FDF61E7BC5}" destId="{3630B8E4-1E6B-4D50-BB5A-EB7FD8713202}" srcOrd="1" destOrd="0" presId="urn:microsoft.com/office/officeart/2005/8/layout/orgChart1"/>
    <dgm:cxn modelId="{685AF7A2-D6FD-43ED-8B61-244C85A4CEC7}" type="presParOf" srcId="{3B6FA9D4-771D-47E8-830E-8D0C1CAA09B2}" destId="{7CEA9E18-7C3B-4440-B7B4-AE2E4929B0D2}" srcOrd="0" destOrd="0" presId="urn:microsoft.com/office/officeart/2005/8/layout/orgChart1"/>
    <dgm:cxn modelId="{7F094DA0-6345-44F5-B1F4-0D93EEA5BA60}" type="presParOf" srcId="{7CEA9E18-7C3B-4440-B7B4-AE2E4929B0D2}" destId="{5BDC907D-1AB1-44AD-958C-A4148DD4716C}" srcOrd="0" destOrd="0" presId="urn:microsoft.com/office/officeart/2005/8/layout/orgChart1"/>
    <dgm:cxn modelId="{D252A916-0665-480C-BDF1-90B56BC0757F}" type="presParOf" srcId="{5BDC907D-1AB1-44AD-958C-A4148DD4716C}" destId="{5AB5E933-72C0-4274-9659-A56C3EBB2BAA}" srcOrd="0" destOrd="0" presId="urn:microsoft.com/office/officeart/2005/8/layout/orgChart1"/>
    <dgm:cxn modelId="{F90F2815-14FB-427C-B930-610FFFADE323}" type="presParOf" srcId="{5BDC907D-1AB1-44AD-958C-A4148DD4716C}" destId="{3630B8E4-1E6B-4D50-BB5A-EB7FD8713202}" srcOrd="1" destOrd="0" presId="urn:microsoft.com/office/officeart/2005/8/layout/orgChart1"/>
    <dgm:cxn modelId="{DC98FD1A-AC8D-4310-8681-AEA5D306C246}" type="presParOf" srcId="{7CEA9E18-7C3B-4440-B7B4-AE2E4929B0D2}" destId="{50408CFA-C9DD-4243-BC86-97D1226EA642}" srcOrd="1" destOrd="0" presId="urn:microsoft.com/office/officeart/2005/8/layout/orgChart1"/>
    <dgm:cxn modelId="{E11F30A7-77D2-4A5D-B265-062E2092127E}" type="presParOf" srcId="{50408CFA-C9DD-4243-BC86-97D1226EA642}" destId="{50792696-1382-49C6-B2C5-2309295262F2}" srcOrd="0" destOrd="0" presId="urn:microsoft.com/office/officeart/2005/8/layout/orgChart1"/>
    <dgm:cxn modelId="{E76355BF-D674-4243-B89E-E50AAFA290F1}" type="presParOf" srcId="{50408CFA-C9DD-4243-BC86-97D1226EA642}" destId="{705223B5-4248-4BB4-B482-27266A585B2B}" srcOrd="1" destOrd="0" presId="urn:microsoft.com/office/officeart/2005/8/layout/orgChart1"/>
    <dgm:cxn modelId="{EE1F23E6-7ED1-4B67-A212-62A8C31B9CA7}" type="presParOf" srcId="{705223B5-4248-4BB4-B482-27266A585B2B}" destId="{DC5F362C-2250-4DF6-81D4-743737B48DD7}" srcOrd="0" destOrd="0" presId="urn:microsoft.com/office/officeart/2005/8/layout/orgChart1"/>
    <dgm:cxn modelId="{AA13A4DD-450C-4919-9615-9621DE5C6BEC}" type="presParOf" srcId="{DC5F362C-2250-4DF6-81D4-743737B48DD7}" destId="{34FAD946-7FC6-4155-9F0B-49EBFEEFEB1F}" srcOrd="0" destOrd="0" presId="urn:microsoft.com/office/officeart/2005/8/layout/orgChart1"/>
    <dgm:cxn modelId="{414F7E28-14BE-4FA3-94BB-D622915EA875}" type="presParOf" srcId="{DC5F362C-2250-4DF6-81D4-743737B48DD7}" destId="{E01D3654-F62B-40E6-9D09-2D045E180560}" srcOrd="1" destOrd="0" presId="urn:microsoft.com/office/officeart/2005/8/layout/orgChart1"/>
    <dgm:cxn modelId="{1356B185-CCD7-488E-A6B9-EA287DD17B1B}" type="presParOf" srcId="{705223B5-4248-4BB4-B482-27266A585B2B}" destId="{5B3F11C8-4222-4DD7-89B2-73F40EE88B52}" srcOrd="1" destOrd="0" presId="urn:microsoft.com/office/officeart/2005/8/layout/orgChart1"/>
    <dgm:cxn modelId="{ED37AB11-7BC4-455A-9257-411C355CD71B}" type="presParOf" srcId="{705223B5-4248-4BB4-B482-27266A585B2B}" destId="{31067422-E2FA-4E15-9DA5-E64D132A3C29}" srcOrd="2" destOrd="0" presId="urn:microsoft.com/office/officeart/2005/8/layout/orgChart1"/>
    <dgm:cxn modelId="{8C2FDBD5-BC9E-4A18-88DA-1F3613BC3E7C}" type="presParOf" srcId="{50408CFA-C9DD-4243-BC86-97D1226EA642}" destId="{915C697E-AD9D-44A7-B54B-4905B2A27344}" srcOrd="2" destOrd="0" presId="urn:microsoft.com/office/officeart/2005/8/layout/orgChart1"/>
    <dgm:cxn modelId="{23F13D59-74B6-4B3A-9832-CD22456F8A29}" type="presParOf" srcId="{50408CFA-C9DD-4243-BC86-97D1226EA642}" destId="{19A777F6-3F6B-4399-BCE0-D51F123A1B6B}" srcOrd="3" destOrd="0" presId="urn:microsoft.com/office/officeart/2005/8/layout/orgChart1"/>
    <dgm:cxn modelId="{D8ECB147-DBD2-474C-9188-FD5D8199979C}" type="presParOf" srcId="{19A777F6-3F6B-4399-BCE0-D51F123A1B6B}" destId="{B663AC92-FE93-4DE9-94DB-1C12DA80A4BD}" srcOrd="0" destOrd="0" presId="urn:microsoft.com/office/officeart/2005/8/layout/orgChart1"/>
    <dgm:cxn modelId="{3AD01ABA-24EA-49E5-B060-D25A91A4AA37}" type="presParOf" srcId="{B663AC92-FE93-4DE9-94DB-1C12DA80A4BD}" destId="{4F3C802D-0EEB-4E26-8329-C0E601786150}" srcOrd="0" destOrd="0" presId="urn:microsoft.com/office/officeart/2005/8/layout/orgChart1"/>
    <dgm:cxn modelId="{9FDB2F56-77CD-461E-89EA-F7BF07FC2604}" type="presParOf" srcId="{B663AC92-FE93-4DE9-94DB-1C12DA80A4BD}" destId="{786F0D06-192A-4440-A475-CCEA5E83A8F1}" srcOrd="1" destOrd="0" presId="urn:microsoft.com/office/officeart/2005/8/layout/orgChart1"/>
    <dgm:cxn modelId="{81A25474-673E-4635-B263-ECABA12F9124}" type="presParOf" srcId="{19A777F6-3F6B-4399-BCE0-D51F123A1B6B}" destId="{4EBBFC28-FD08-49F7-B30F-0D2AD8A5AF19}" srcOrd="1" destOrd="0" presId="urn:microsoft.com/office/officeart/2005/8/layout/orgChart1"/>
    <dgm:cxn modelId="{4646596B-9EDC-43DC-8131-187755427F76}" type="presParOf" srcId="{4EBBFC28-FD08-49F7-B30F-0D2AD8A5AF19}" destId="{FB4041D6-8E78-41F3-B8DF-B16CEA96877A}" srcOrd="0" destOrd="0" presId="urn:microsoft.com/office/officeart/2005/8/layout/orgChart1"/>
    <dgm:cxn modelId="{C1A99DBC-B452-44B9-9F38-259EBCBB5C4B}" type="presParOf" srcId="{4EBBFC28-FD08-49F7-B30F-0D2AD8A5AF19}" destId="{3B0E64FD-35AA-4CEE-912C-F8D2FB74D6C4}" srcOrd="1" destOrd="0" presId="urn:microsoft.com/office/officeart/2005/8/layout/orgChart1"/>
    <dgm:cxn modelId="{52F30AB3-8057-4B75-BB20-8A90254EEB8A}" type="presParOf" srcId="{3B0E64FD-35AA-4CEE-912C-F8D2FB74D6C4}" destId="{DE8A2E46-10D9-4BAA-A11A-028356BB227F}" srcOrd="0" destOrd="0" presId="urn:microsoft.com/office/officeart/2005/8/layout/orgChart1"/>
    <dgm:cxn modelId="{D4EF4B9D-7F7B-4634-9355-776E1550F2E6}" type="presParOf" srcId="{DE8A2E46-10D9-4BAA-A11A-028356BB227F}" destId="{42F696B5-03B1-44C0-8BBA-F5D977FC264A}" srcOrd="0" destOrd="0" presId="urn:microsoft.com/office/officeart/2005/8/layout/orgChart1"/>
    <dgm:cxn modelId="{AF1DA8A6-E5ED-4C14-A0C3-550BF079866E}" type="presParOf" srcId="{DE8A2E46-10D9-4BAA-A11A-028356BB227F}" destId="{63818476-BEF6-4FEF-9680-9E32FCE9D563}" srcOrd="1" destOrd="0" presId="urn:microsoft.com/office/officeart/2005/8/layout/orgChart1"/>
    <dgm:cxn modelId="{24EE9C00-AD93-4215-843C-635390C30335}" type="presParOf" srcId="{3B0E64FD-35AA-4CEE-912C-F8D2FB74D6C4}" destId="{87C2E7F2-53C1-45F0-A86D-EAEBA6A64BC8}" srcOrd="1" destOrd="0" presId="urn:microsoft.com/office/officeart/2005/8/layout/orgChart1"/>
    <dgm:cxn modelId="{5F46CE0C-3040-4C53-B0D6-BC629D68E9D4}" type="presParOf" srcId="{3B0E64FD-35AA-4CEE-912C-F8D2FB74D6C4}" destId="{3CDE380D-F0F5-47A9-B1EA-BD68C820022F}" srcOrd="2" destOrd="0" presId="urn:microsoft.com/office/officeart/2005/8/layout/orgChart1"/>
    <dgm:cxn modelId="{B6DC7292-D9B0-480C-96B0-0A1B3AD4515D}" type="presParOf" srcId="{19A777F6-3F6B-4399-BCE0-D51F123A1B6B}" destId="{8820D4D3-6BB7-4DC1-BE10-930060536CA9}" srcOrd="2" destOrd="0" presId="urn:microsoft.com/office/officeart/2005/8/layout/orgChart1"/>
    <dgm:cxn modelId="{76DB5B99-3B90-45FE-9CE5-003BB1C2CE69}" type="presParOf" srcId="{7CEA9E18-7C3B-4440-B7B4-AE2E4929B0D2}" destId="{8BFAA843-FE2C-4880-B08D-406E4470C087}" srcOrd="2" destOrd="0" presId="urn:microsoft.com/office/officeart/2005/8/layout/orgChart1"/>
  </dgm:cxnLst>
  <dgm:bg>
    <a:noFill/>
  </dgm:bg>
  <dgm:whole>
    <a:ln w="28575"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4041D6-8E78-41F3-B8DF-B16CEA96877A}">
      <dsp:nvSpPr>
        <dsp:cNvPr id="0" name=""/>
        <dsp:cNvSpPr/>
      </dsp:nvSpPr>
      <dsp:spPr>
        <a:xfrm>
          <a:off x="4139738" y="3088218"/>
          <a:ext cx="91440" cy="513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843"/>
              </a:lnTo>
            </a:path>
          </a:pathLst>
        </a:custGeom>
        <a:noFill/>
        <a:ln w="425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C697E-AD9D-44A7-B54B-4905B2A27344}">
      <dsp:nvSpPr>
        <dsp:cNvPr id="0" name=""/>
        <dsp:cNvSpPr/>
      </dsp:nvSpPr>
      <dsp:spPr>
        <a:xfrm>
          <a:off x="2705100" y="1350938"/>
          <a:ext cx="1480358" cy="51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21"/>
              </a:lnTo>
              <a:lnTo>
                <a:pt x="1480358" y="256921"/>
              </a:lnTo>
              <a:lnTo>
                <a:pt x="1480358" y="513843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92696-1382-49C6-B2C5-2309295262F2}">
      <dsp:nvSpPr>
        <dsp:cNvPr id="0" name=""/>
        <dsp:cNvSpPr/>
      </dsp:nvSpPr>
      <dsp:spPr>
        <a:xfrm>
          <a:off x="1224741" y="1350938"/>
          <a:ext cx="1480358" cy="524352"/>
        </a:xfrm>
        <a:custGeom>
          <a:avLst/>
          <a:gdLst/>
          <a:ahLst/>
          <a:cxnLst/>
          <a:rect l="0" t="0" r="0" b="0"/>
          <a:pathLst>
            <a:path>
              <a:moveTo>
                <a:pt x="1480358" y="0"/>
              </a:moveTo>
              <a:lnTo>
                <a:pt x="1480358" y="267431"/>
              </a:lnTo>
              <a:lnTo>
                <a:pt x="0" y="267431"/>
              </a:lnTo>
              <a:lnTo>
                <a:pt x="0" y="524352"/>
              </a:lnTo>
            </a:path>
          </a:pathLst>
        </a:custGeom>
        <a:noFill/>
        <a:ln w="425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5E933-72C0-4274-9659-A56C3EBB2BAA}">
      <dsp:nvSpPr>
        <dsp:cNvPr id="0" name=""/>
        <dsp:cNvSpPr/>
      </dsp:nvSpPr>
      <dsp:spPr>
        <a:xfrm>
          <a:off x="1481663" y="127501"/>
          <a:ext cx="2446873" cy="1223436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R="0"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cap="none" spc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rPr>
            <a:t>Suit</a:t>
          </a:r>
          <a:endParaRPr lang="en-US" sz="5300" b="1" kern="1200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481663" y="127501"/>
        <a:ext cx="2446873" cy="1223436"/>
      </dsp:txXfrm>
    </dsp:sp>
    <dsp:sp modelId="{34FAD946-7FC6-4155-9F0B-49EBFEEFEB1F}">
      <dsp:nvSpPr>
        <dsp:cNvPr id="0" name=""/>
        <dsp:cNvSpPr/>
      </dsp:nvSpPr>
      <dsp:spPr>
        <a:xfrm>
          <a:off x="1304" y="1875290"/>
          <a:ext cx="2446873" cy="122343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cap="none" spc="50" baseline="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</a:rPr>
            <a:t>socks</a:t>
          </a:r>
          <a:endParaRPr lang="en-US" sz="5300" kern="1200" dirty="0"/>
        </a:p>
      </dsp:txBody>
      <dsp:txXfrm>
        <a:off x="1304" y="1875290"/>
        <a:ext cx="2446873" cy="1223436"/>
      </dsp:txXfrm>
    </dsp:sp>
    <dsp:sp modelId="{4F3C802D-0EEB-4E26-8329-C0E601786150}">
      <dsp:nvSpPr>
        <dsp:cNvPr id="0" name=""/>
        <dsp:cNvSpPr/>
      </dsp:nvSpPr>
      <dsp:spPr>
        <a:xfrm>
          <a:off x="2962021" y="1864781"/>
          <a:ext cx="2446873" cy="1223436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R="0"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cap="none" spc="0" baseline="0" dirty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/>
            </a:rPr>
            <a:t>  shoes</a:t>
          </a:r>
          <a:r>
            <a:rPr lang="en-US" sz="5300" b="1" kern="1200" cap="none" spc="0" baseline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rPr>
            <a:t>	</a:t>
          </a:r>
          <a:endParaRPr lang="en-US" sz="5300" b="1" kern="1200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62021" y="1864781"/>
        <a:ext cx="2446873" cy="1223436"/>
      </dsp:txXfrm>
    </dsp:sp>
    <dsp:sp modelId="{42F696B5-03B1-44C0-8BBA-F5D977FC264A}">
      <dsp:nvSpPr>
        <dsp:cNvPr id="0" name=""/>
        <dsp:cNvSpPr/>
      </dsp:nvSpPr>
      <dsp:spPr>
        <a:xfrm>
          <a:off x="2962021" y="3602061"/>
          <a:ext cx="2446873" cy="1223436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R="0"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 cap="none" spc="50" baseline="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</a:rPr>
            <a:t>Belt</a:t>
          </a:r>
          <a:endParaRPr lang="en-US" sz="5300" b="1" kern="1200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962021" y="3602061"/>
        <a:ext cx="2446873" cy="122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0A37A8-86FE-4BB2-8B8C-5DABE83CE0FB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507D5E-6504-4983-8B1B-A62BC4B9E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2061E4-94C9-4A5B-9308-A7E62B7F6E1F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132F55-22E6-45D8-804E-6973213D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C16E96-6015-4FA8-BEDA-B2C4D08CFD4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32F55-22E6-45D8-804E-6973213D23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“A diploma alone is not a career strategy.”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Career Services, (Division of Student Development), York College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718. 262. 2282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3M01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32F55-22E6-45D8-804E-6973213D23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1331A6-03DF-42FA-821E-6D05F49B8B44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D7E50-E5A3-4DF6-934B-96A9B3AB5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F9C9-D656-4EA5-B1C3-36D00B564326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90B8-A0E5-4A2F-9587-332107CAD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367C-40E3-4C62-8D8F-204CBEF70C2E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8E28-E442-43EA-8E95-E046C609C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DF32-C59E-4042-80ED-7A60B2E17B33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CE8A-633D-4D45-BD6A-F4BD0FAE0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425173-8D76-4B30-9260-761DF377C84C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B1290E-1269-4A55-BD94-34C44F63C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3F06-BC40-4F29-8EF8-5915E11BEC85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02123-B69B-4C39-A1F1-9D0F2E23F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0819-707B-4018-AFD8-ACF34534C216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5043-FA34-47D5-8FCC-95AF86FBF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7CD9-28EC-4170-A54E-D15CB7054F07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7092-4228-4097-8D09-7FF996F0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76C790-8393-4995-8AD0-A7C8B49D7E66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BDD11C-66FD-4FC6-8BA8-891EED2B6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CAC4-A637-4348-9D1F-F6813CA49016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15F7-762D-4DB1-BC90-BEE138D3A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57124-99CC-405C-A543-513FBC1DD37C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7D51EC-1930-4428-AD47-61565FF9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7B1612-32A1-459B-89BA-13E1D5C29009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9335D7-AA23-499F-9E7A-041DCE90B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6" r:id="rId2"/>
    <p:sldLayoutId id="2147483894" r:id="rId3"/>
    <p:sldLayoutId id="2147483887" r:id="rId4"/>
    <p:sldLayoutId id="2147483888" r:id="rId5"/>
    <p:sldLayoutId id="2147483889" r:id="rId6"/>
    <p:sldLayoutId id="2147483895" r:id="rId7"/>
    <p:sldLayoutId id="2147483890" r:id="rId8"/>
    <p:sldLayoutId id="2147483896" r:id="rId9"/>
    <p:sldLayoutId id="2147483891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keysee.com/play/10883-job-interview-attir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799"/>
            <a:ext cx="85344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cap="all" dirty="0" smtClean="0"/>
              <a:t>Interviewing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</a:rPr>
              <a:t>Crash Course</a:t>
            </a:r>
            <a:endParaRPr lang="en-US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Shirts</a:t>
            </a:r>
            <a:r>
              <a:rPr lang="en-US" dirty="0" smtClean="0"/>
              <a:t>: </a:t>
            </a:r>
          </a:p>
          <a:p>
            <a:pPr lvl="2" eaLnBrk="1" hangingPunct="1"/>
            <a:r>
              <a:rPr lang="en-US" dirty="0" smtClean="0"/>
              <a:t>white, light blue</a:t>
            </a:r>
          </a:p>
          <a:p>
            <a:pPr lvl="2" eaLnBrk="1" hangingPunct="1"/>
            <a:r>
              <a:rPr lang="en-US" dirty="0" smtClean="0"/>
              <a:t>Short-sleeved shirts are no-no, especially if worn with a tie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/>
              <a:t>	Q:	</a:t>
            </a:r>
            <a:r>
              <a:rPr lang="en-US" sz="2000" dirty="0" smtClean="0"/>
              <a:t>What about a black shirt?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A: 	NO.  </a:t>
            </a:r>
            <a:r>
              <a:rPr lang="en-US" sz="2000" dirty="0" smtClean="0"/>
              <a:t>Plus,</a:t>
            </a:r>
            <a:r>
              <a:rPr lang="en-US" sz="2000" b="1" dirty="0" smtClean="0"/>
              <a:t> </a:t>
            </a:r>
            <a:r>
              <a:rPr lang="en-US" sz="2000" dirty="0" smtClean="0"/>
              <a:t>very dark skinned men with a 	black shirt, 	under a dark suit…! </a:t>
            </a:r>
          </a:p>
          <a:p>
            <a:pPr lvl="1" eaLnBrk="1" hangingPunct="1">
              <a:buNone/>
            </a:pPr>
            <a:endParaRPr lang="en-US" b="1" dirty="0" smtClean="0"/>
          </a:p>
          <a:p>
            <a:pPr lvl="1" eaLnBrk="1" hangingPunct="1"/>
            <a:r>
              <a:rPr lang="en-US" b="1" dirty="0" smtClean="0"/>
              <a:t>Tie</a:t>
            </a:r>
            <a:r>
              <a:rPr lang="en-US" dirty="0" smtClean="0"/>
              <a:t>: </a:t>
            </a:r>
          </a:p>
          <a:p>
            <a:pPr lvl="2" eaLnBrk="1" hangingPunct="1"/>
            <a:r>
              <a:rPr lang="en-US" dirty="0" smtClean="0"/>
              <a:t>should be made of silk</a:t>
            </a:r>
          </a:p>
          <a:p>
            <a:pPr lvl="2" eaLnBrk="1" hangingPunct="1"/>
            <a:r>
              <a:rPr lang="en-US" dirty="0" smtClean="0"/>
              <a:t>no less than 3 ¼’’ wide</a:t>
            </a:r>
          </a:p>
          <a:p>
            <a:pPr lvl="2" eaLnBrk="1" hangingPunct="1"/>
            <a:r>
              <a:rPr lang="en-US" dirty="0" smtClean="0"/>
              <a:t>red or burgundy</a:t>
            </a:r>
          </a:p>
          <a:p>
            <a:pPr lvl="2" eaLnBrk="1" hangingPunct="1"/>
            <a:r>
              <a:rPr lang="en-US" dirty="0" smtClean="0"/>
              <a:t>otherwise a </a:t>
            </a:r>
            <a:r>
              <a:rPr lang="en-US" b="1" u="sng" dirty="0" smtClean="0"/>
              <a:t>non-competing,</a:t>
            </a:r>
            <a:r>
              <a:rPr lang="en-US" b="1" dirty="0" smtClean="0"/>
              <a:t> </a:t>
            </a:r>
            <a:r>
              <a:rPr lang="en-US" dirty="0" err="1" smtClean="0"/>
              <a:t>consevative</a:t>
            </a:r>
            <a:r>
              <a:rPr lang="en-US" dirty="0" smtClean="0"/>
              <a:t> pattern/color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25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7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35020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657600"/>
            <a:ext cx="4659313" cy="272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4648200"/>
            <a:ext cx="3048000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    </a:t>
            </a:r>
            <a:r>
              <a:rPr lang="en-US" sz="1600" dirty="0">
                <a:latin typeface="Constantia" pitchFamily="18" charset="0"/>
              </a:rPr>
              <a:t>Business Casual for Men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096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6000" y="1752600"/>
            <a:ext cx="2895600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Constantia" pitchFamily="18" charset="0"/>
              </a:rPr>
              <a:t> Business Professional for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477000" y="533400"/>
            <a:ext cx="1981200" cy="52578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183563" cy="777875"/>
          </a:xfrm>
        </p:spPr>
        <p:txBody>
          <a:bodyPr/>
          <a:lstStyle/>
          <a:p>
            <a:pPr>
              <a:defRPr/>
            </a:pPr>
            <a:r>
              <a:rPr lang="en-US" cap="small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Matching Theory</a:t>
            </a:r>
            <a:endParaRPr lang="en-US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dirty="0" smtClean="0"/>
              <a:t> </a:t>
            </a:r>
          </a:p>
          <a:p>
            <a:pPr lvl="1"/>
            <a:endParaRPr lang="en-US" b="1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Organization Chart 6"/>
          <p:cNvGraphicFramePr/>
          <p:nvPr/>
        </p:nvGraphicFramePr>
        <p:xfrm>
          <a:off x="685800" y="533400"/>
          <a:ext cx="5410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rot="21120065">
            <a:off x="589570" y="3672556"/>
            <a:ext cx="1373300" cy="903327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Socks should match the suit (not the shoes)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693932">
            <a:off x="4208831" y="5462180"/>
            <a:ext cx="1524000" cy="568762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Belt should match shoes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183563" cy="823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Appearance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84775"/>
          </a:xfrm>
        </p:spPr>
        <p:txBody>
          <a:bodyPr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cap="small" dirty="0" smtClean="0"/>
              <a:t>Men</a:t>
            </a:r>
            <a:r>
              <a:rPr lang="en-US" dirty="0" smtClean="0"/>
              <a:t>: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All facial or head hair </a:t>
            </a:r>
            <a:r>
              <a:rPr lang="en-US" b="1" u="sng" dirty="0" smtClean="0"/>
              <a:t>neat </a:t>
            </a:r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If you're balding, try a close-cropped cut like Samuel Jackson or Matt Lauer. Completely bald is also modern.</a:t>
            </a:r>
            <a:endParaRPr lang="en-US" b="1" u="sng" dirty="0" smtClean="0"/>
          </a:p>
          <a:p>
            <a:pPr lvl="1" eaLnBrk="1" hangingPunct="1">
              <a:defRPr/>
            </a:pPr>
            <a:r>
              <a:rPr lang="en-US" b="1" u="sng" dirty="0" smtClean="0"/>
              <a:t>Light</a:t>
            </a:r>
            <a:r>
              <a:rPr lang="en-US" dirty="0" smtClean="0"/>
              <a:t> cologne, after-shave or bath soap are okay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endParaRPr lang="en-US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/>
              <a:t>Jewelry</a:t>
            </a:r>
            <a:r>
              <a:rPr lang="en-US" dirty="0" smtClean="0"/>
              <a:t>:</a:t>
            </a:r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Necklaces – avoid or tuck a thin, tactful necklace into shirt</a:t>
            </a:r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Avoid wearing any jewelry unless it is a wedding ring, class ring or metal watch.</a:t>
            </a:r>
          </a:p>
          <a:p>
            <a:pPr marL="1024890" lvl="3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No more than 2 rings- both hands combined</a:t>
            </a:r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563" cy="1052513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Anatomy of An Outfit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2000"/>
            <a:ext cx="2487613" cy="47244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304800" y="533400"/>
            <a:ext cx="8640763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200" dirty="0" smtClean="0"/>
              <a:t>							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							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							   close, neat shave;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Light blue shirt, small pattern				   very confident eyes</a:t>
            </a:r>
          </a:p>
          <a:p>
            <a:pPr>
              <a:buFont typeface="Wingdings 2" pitchFamily="18" charset="2"/>
              <a:buNone/>
            </a:pPr>
            <a:r>
              <a:rPr lang="en-US" sz="1200" baseline="30000" dirty="0" smtClean="0"/>
              <a:t>            (stays in background)</a:t>
            </a:r>
          </a:p>
          <a:p>
            <a:pPr>
              <a:buFont typeface="Wingdings 2" pitchFamily="18" charset="2"/>
              <a:buNone/>
            </a:pPr>
            <a:endParaRPr lang="en-US" sz="1200" dirty="0" smtClean="0"/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          						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							tie has stronger pattern than shirt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							     </a:t>
            </a:r>
            <a:r>
              <a:rPr lang="en-US" sz="1200" baseline="30000" dirty="0" smtClean="0"/>
              <a:t>(shirt &amp; tie have common color: blue)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							</a:t>
            </a:r>
          </a:p>
          <a:p>
            <a:pPr>
              <a:buFont typeface="Wingdings 2" pitchFamily="18" charset="2"/>
              <a:buNone/>
            </a:pPr>
            <a:endParaRPr lang="en-US" sz="1200" dirty="0" smtClean="0"/>
          </a:p>
          <a:p>
            <a:pPr>
              <a:buFont typeface="Wingdings 2" pitchFamily="18" charset="2"/>
              <a:buNone/>
            </a:pPr>
            <a:endParaRPr lang="en-US" sz="1200" dirty="0" smtClean="0"/>
          </a:p>
          <a:p>
            <a:pPr>
              <a:buFont typeface="Wingdings 2" pitchFamily="18" charset="2"/>
              <a:buNone/>
            </a:pPr>
            <a:endParaRPr lang="en-US" sz="1200" dirty="0" smtClean="0"/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Navy blue, pinstriped, 					       shirt cuff showing slightly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Double-breasted suit							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1524000"/>
            <a:ext cx="1600200" cy="533400"/>
          </a:xfrm>
          <a:prstGeom prst="straightConnector1">
            <a:avLst/>
          </a:prstGeom>
          <a:ln>
            <a:tailEnd type="arrow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76800" y="3657600"/>
            <a:ext cx="1447800" cy="304800"/>
          </a:xfrm>
          <a:prstGeom prst="straightConnector1">
            <a:avLst/>
          </a:prstGeom>
          <a:ln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2514600" y="2438400"/>
            <a:ext cx="381000" cy="2209800"/>
          </a:xfrm>
          <a:prstGeom prst="leftBrace">
            <a:avLst>
              <a:gd name="adj1" fmla="val 8333"/>
              <a:gd name="adj2" fmla="val 51171"/>
            </a:avLst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267200" y="2286000"/>
            <a:ext cx="1600200" cy="228600"/>
          </a:xfrm>
          <a:prstGeom prst="straightConnector1">
            <a:avLst/>
          </a:prstGeom>
          <a:ln>
            <a:tailEnd type="arrow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>
            <a:off x="5638800" y="838200"/>
            <a:ext cx="228600" cy="990600"/>
          </a:xfrm>
          <a:prstGeom prst="rightBrace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hlinkClick r:id="rId2"/>
              </a:rPr>
              <a:t>http://www.monkeysee.com/play/10883-job-interview-attire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422775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endParaRPr lang="en-US" b="1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en-US" b="1" dirty="0" smtClean="0"/>
              <a:t>Outstanding resource on men’s attire: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2000" dirty="0" smtClean="0">
              <a:hlinkClick r:id="rId2"/>
            </a:endParaRPr>
          </a:p>
          <a:p>
            <a:pPr lvl="2" eaLnBrk="1" hangingPunct="1"/>
            <a:r>
              <a:rPr lang="en-US" dirty="0" smtClean="0"/>
              <a:t>Short videos:</a:t>
            </a:r>
          </a:p>
          <a:p>
            <a:pPr lvl="2" eaLnBrk="1" hangingPunct="1">
              <a:buNone/>
            </a:pPr>
            <a:r>
              <a:rPr lang="en-US" dirty="0" smtClean="0"/>
              <a:t>	Business; Business casual; Accessories; Shoes</a:t>
            </a:r>
          </a:p>
          <a:p>
            <a:pPr lvl="1" eaLnBrk="1" hangingPunct="1"/>
            <a:endParaRPr lang="en-US" dirty="0" smtClean="0"/>
          </a:p>
          <a:p>
            <a:pPr lvl="1" algn="ctr" eaLnBrk="1" hangingPunct="1">
              <a:buNone/>
            </a:pPr>
            <a:r>
              <a:rPr lang="en-US" dirty="0" smtClean="0"/>
              <a:t>Bebetterguys.com </a:t>
            </a:r>
          </a:p>
          <a:p>
            <a:pPr lvl="1" algn="ctr" eaLnBrk="1" hangingPunct="1">
              <a:buNone/>
            </a:pPr>
            <a:endParaRPr lang="en-US" dirty="0" smtClean="0"/>
          </a:p>
          <a:p>
            <a:pPr lvl="1" algn="ctr" eaLnBrk="1" hangingPunct="1">
              <a:buNone/>
            </a:pPr>
            <a:r>
              <a:rPr lang="en-US" dirty="0" smtClean="0"/>
              <a:t>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3599180" cy="3665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83563" cy="533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smtClean="0"/>
              <a:t>Women’s Attire</a:t>
            </a:r>
            <a:r>
              <a:rPr lang="en-US" sz="2400" smtClean="0"/>
              <a:t>:</a:t>
            </a:r>
          </a:p>
          <a:p>
            <a:pPr eaLnBrk="1" hangingPunct="1"/>
            <a:r>
              <a:rPr lang="en-US" sz="2400" b="1" smtClean="0"/>
              <a:t>Suit: </a:t>
            </a:r>
          </a:p>
          <a:p>
            <a:pPr lvl="2" eaLnBrk="1" hangingPunct="1"/>
            <a:r>
              <a:rPr lang="en-US" b="1" i="1" smtClean="0"/>
              <a:t>Preferred colors</a:t>
            </a:r>
            <a:r>
              <a:rPr lang="en-US" smtClean="0"/>
              <a:t>: </a:t>
            </a:r>
          </a:p>
          <a:p>
            <a:pPr lvl="2" eaLnBrk="1" hangingPunct="1"/>
            <a:r>
              <a:rPr lang="en-US" smtClean="0"/>
              <a:t>Black / navy blue / pin strip</a:t>
            </a:r>
            <a:r>
              <a:rPr lang="en-US" smtClean="0">
                <a:solidFill>
                  <a:schemeClr val="bg1"/>
                </a:solidFill>
              </a:rPr>
              <a:t>es</a:t>
            </a:r>
          </a:p>
          <a:p>
            <a:pPr lvl="2" eaLnBrk="1" hangingPunct="1"/>
            <a:r>
              <a:rPr lang="en-US" smtClean="0"/>
              <a:t>Allowed colors: grey, tan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Blouse</a:t>
            </a:r>
            <a:r>
              <a:rPr lang="en-US" sz="2400" smtClean="0"/>
              <a:t>: </a:t>
            </a:r>
            <a:r>
              <a:rPr lang="en-US" sz="2200" smtClean="0"/>
              <a:t>white, light blue</a:t>
            </a:r>
          </a:p>
          <a:p>
            <a:pPr lvl="1" eaLnBrk="1" hangingPunct="1"/>
            <a:r>
              <a:rPr lang="en-US" sz="2000" b="1" smtClean="0"/>
              <a:t>No cleavage</a:t>
            </a:r>
            <a:r>
              <a:rPr lang="en-US" sz="2000" smtClean="0"/>
              <a:t> or see-through styles</a:t>
            </a:r>
          </a:p>
          <a:p>
            <a:pPr lvl="1" eaLnBrk="1" hangingPunct="1">
              <a:buFont typeface="Verdana" pitchFamily="34" charset="0"/>
              <a:buNone/>
            </a:pPr>
            <a:endParaRPr lang="en-US" b="1" smtClean="0"/>
          </a:p>
          <a:p>
            <a:pPr eaLnBrk="1" hangingPunct="1"/>
            <a:r>
              <a:rPr lang="en-US" sz="2400" b="1" smtClean="0"/>
              <a:t>Skirts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z="2000" smtClean="0"/>
              <a:t>Should cover your thighs when you are seated.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i="1" smtClean="0"/>
              <a:t>			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i="1" smtClean="0"/>
              <a:t>You want to be taken </a:t>
            </a:r>
            <a:r>
              <a:rPr lang="en-US" sz="2000" b="1" i="1" smtClean="0">
                <a:solidFill>
                  <a:srgbClr val="0070C0"/>
                </a:solidFill>
              </a:rPr>
              <a:t>seriously </a:t>
            </a:r>
            <a:r>
              <a:rPr lang="en-US" sz="2000" i="1" smtClean="0"/>
              <a:t>right?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lvl="1" eaLnBrk="1" hangingPunct="1"/>
            <a:endParaRPr lang="en-US" b="1" smtClean="0"/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563" cy="8985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Efficient &amp; Focused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183563" cy="746125"/>
          </a:xfrm>
        </p:spPr>
        <p:txBody>
          <a:bodyPr/>
          <a:lstStyle/>
          <a:p>
            <a:pPr algn="r">
              <a:defRPr/>
            </a:pPr>
            <a:r>
              <a:rPr lang="en-US" sz="3200" dirty="0" smtClean="0"/>
              <a:t>Positive Examples</a:t>
            </a:r>
            <a:endParaRPr lang="en-US" sz="3200" dirty="0"/>
          </a:p>
        </p:txBody>
      </p:sp>
      <p:pic>
        <p:nvPicPr>
          <p:cNvPr id="4" name="Content Placeholder 3" descr="http://waltoncollege.uark.edu/career/Professional_Business_Dress_for_Women(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81000"/>
            <a:ext cx="7696200" cy="4648200"/>
          </a:xfrm>
          <a:effectLst>
            <a:softEdge rad="112500"/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11874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1295400" cy="408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4495801" y="1905000"/>
            <a:ext cx="4041774" cy="40767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83563" cy="4727575"/>
          </a:xfrm>
        </p:spPr>
        <p:txBody>
          <a:bodyPr/>
          <a:lstStyle/>
          <a:p>
            <a:r>
              <a:rPr lang="en-US" b="1" dirty="0" smtClean="0"/>
              <a:t>Stockings</a:t>
            </a:r>
            <a:r>
              <a:rPr lang="en-US" dirty="0" smtClean="0"/>
              <a:t>: </a:t>
            </a:r>
          </a:p>
          <a:p>
            <a:pPr lvl="2"/>
            <a:r>
              <a:rPr lang="en-US" sz="2000" dirty="0" smtClean="0"/>
              <a:t>No fishnets, patterned hosiery</a:t>
            </a:r>
          </a:p>
          <a:p>
            <a:pPr lvl="2"/>
            <a:r>
              <a:rPr lang="en-US" sz="2000" dirty="0" smtClean="0"/>
              <a:t>Stick with neutral color hosiery that complements your suit.</a:t>
            </a:r>
          </a:p>
          <a:p>
            <a:pPr eaLnBrk="1" hangingPunct="1"/>
            <a:endParaRPr lang="en-US" sz="2400" i="1" dirty="0" smtClean="0"/>
          </a:p>
          <a:p>
            <a:pPr eaLnBrk="1" hangingPunct="1"/>
            <a:r>
              <a:rPr lang="en-US" sz="2400" b="1" dirty="0" smtClean="0"/>
              <a:t>Shoes</a:t>
            </a:r>
            <a:r>
              <a:rPr lang="en-US" sz="2400" dirty="0" smtClean="0"/>
              <a:t>: match suit; no </a:t>
            </a:r>
            <a:r>
              <a:rPr lang="en-US" sz="2400" dirty="0" smtClean="0">
                <a:solidFill>
                  <a:schemeClr val="bg1"/>
                </a:solidFill>
              </a:rPr>
              <a:t>stilettos,</a:t>
            </a:r>
            <a:r>
              <a:rPr lang="en-US" sz="2400" dirty="0" smtClean="0"/>
              <a:t> open-</a:t>
            </a:r>
            <a:r>
              <a:rPr lang="en-US" sz="2400" dirty="0" smtClean="0">
                <a:solidFill>
                  <a:schemeClr val="bg1"/>
                </a:solidFill>
              </a:rPr>
              <a:t>toe</a:t>
            </a:r>
            <a:r>
              <a:rPr lang="en-US" sz="2400" dirty="0" smtClean="0"/>
              <a:t> shoes or sandals</a:t>
            </a:r>
          </a:p>
          <a:p>
            <a:pPr eaLnBrk="1" hangingPunct="1"/>
            <a:endParaRPr lang="en-US" sz="2400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en-US" sz="2000" b="1" dirty="0" smtClean="0"/>
              <a:t>Perfume: </a:t>
            </a:r>
            <a:r>
              <a:rPr lang="en-US" sz="2000" dirty="0" smtClean="0"/>
              <a:t>go easy; the point</a:t>
            </a:r>
            <a:r>
              <a:rPr lang="en-US" sz="2000" dirty="0" smtClean="0">
                <a:solidFill>
                  <a:schemeClr val="bg1"/>
                </a:solidFill>
              </a:rPr>
              <a:t> is </a:t>
            </a:r>
            <a:r>
              <a:rPr lang="en-US" sz="2000" b="1" i="1" dirty="0" smtClean="0"/>
              <a:t>not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to</a:t>
            </a:r>
            <a:r>
              <a:rPr lang="en-US" sz="2000" dirty="0" smtClean="0"/>
              <a:t> fill the room with odor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000" i="1" dirty="0" smtClean="0"/>
              <a:t>		</a:t>
            </a:r>
            <a:endParaRPr lang="en-US" i="1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7766">
            <a:off x="890241" y="738979"/>
            <a:ext cx="3240088" cy="2147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9672">
            <a:off x="4419600" y="762000"/>
            <a:ext cx="360045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81400"/>
            <a:ext cx="2971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t3.gstatic.com/images?q=tbn:ANd9GcS0-t3eM8uKjd6YMiIaVDzAepZi7OXBMxMIBKKLnXpmxiSHq19v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://static.heels.com/images/shoes/main_view/large/ZCAR025_MAIN_LG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990600" y="3733800"/>
            <a:ext cx="2148680" cy="2148680"/>
          </a:xfrm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019800"/>
            <a:ext cx="853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cap="sm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Distinguish between: festive/professional/church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685800"/>
            <a:ext cx="2362200" cy="367308"/>
          </a:xfrm>
          <a:prstGeom prst="foldedCorner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Professional</a:t>
            </a:r>
            <a:endParaRPr lang="en-US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352800"/>
            <a:ext cx="2362200" cy="624423"/>
          </a:xfrm>
          <a:prstGeom prst="foldedCorner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These 3: not professional</a:t>
            </a:r>
            <a:endParaRPr lang="en-US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cap="small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Topics</a:t>
            </a:r>
            <a:endParaRPr lang="en-US" sz="6000" cap="small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z="5400" dirty="0" smtClean="0"/>
              <a:t>Behavior Rules</a:t>
            </a:r>
          </a:p>
          <a:p>
            <a:pPr eaLnBrk="1" hangingPunct="1"/>
            <a:r>
              <a:rPr lang="en-US" sz="5400" dirty="0" smtClean="0"/>
              <a:t>Appearance Matters</a:t>
            </a:r>
          </a:p>
          <a:p>
            <a:pPr eaLnBrk="1" hangingPunct="1"/>
            <a:r>
              <a:rPr lang="en-US" sz="5400" dirty="0" smtClean="0"/>
              <a:t>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563" cy="822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Positive Examples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3717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Jewelry</a:t>
            </a:r>
            <a:r>
              <a:rPr lang="en-US" sz="2400" dirty="0" smtClean="0"/>
              <a:t>: optional</a:t>
            </a:r>
          </a:p>
          <a:p>
            <a:pPr lvl="1" eaLnBrk="1" hangingPunct="1"/>
            <a:r>
              <a:rPr lang="en-US" dirty="0" smtClean="0"/>
              <a:t>Earrings: one set (studs are best option)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dirty="0" smtClean="0"/>
              <a:t>                no dangling earrings</a:t>
            </a:r>
          </a:p>
          <a:p>
            <a:pPr lvl="1" eaLnBrk="1" hangingPunct="1"/>
            <a:r>
              <a:rPr lang="en-US" dirty="0" smtClean="0"/>
              <a:t>Necklace: pearls are proper</a:t>
            </a:r>
          </a:p>
          <a:p>
            <a:pPr lvl="2" eaLnBrk="1" hangingPunct="1"/>
            <a:r>
              <a:rPr lang="en-US" dirty="0" smtClean="0"/>
              <a:t>Otherwise an understated strand</a:t>
            </a:r>
          </a:p>
          <a:p>
            <a:pPr lvl="1"/>
            <a:r>
              <a:rPr lang="en-US" dirty="0" smtClean="0"/>
              <a:t>Rings /bracelets: one ring per hand</a:t>
            </a:r>
          </a:p>
          <a:p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2428875" cy="263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5" name="Picture 4" descr="http://www.w2wlink.com/userimages/web/73570334-d124-4063-90e7-7bdae08344bb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03238" y="304800"/>
            <a:ext cx="8183562" cy="6096000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Hair</a:t>
            </a:r>
            <a:r>
              <a:rPr lang="en-US" sz="2600" dirty="0" smtClean="0"/>
              <a:t>:</a:t>
            </a:r>
          </a:p>
          <a:p>
            <a:pPr lvl="2" eaLnBrk="1" hangingPunct="1"/>
            <a:r>
              <a:rPr lang="en-US" sz="2400" dirty="0" smtClean="0"/>
              <a:t>No un-natural hair colors or styles</a:t>
            </a:r>
          </a:p>
          <a:p>
            <a:pPr lvl="2" eaLnBrk="1" hangingPunct="1"/>
            <a:r>
              <a:rPr lang="en-US" sz="2400" dirty="0" smtClean="0"/>
              <a:t>Keep hair away from face</a:t>
            </a:r>
          </a:p>
          <a:p>
            <a:pPr eaLnBrk="1" hangingPunct="1">
              <a:buNone/>
            </a:pPr>
            <a:r>
              <a:rPr lang="en-US" sz="2400" b="1" dirty="0" smtClean="0"/>
              <a:t>				      </a:t>
            </a:r>
            <a:r>
              <a:rPr lang="en-US" sz="1400" dirty="0" smtClean="0"/>
              <a:t>only the earrings have to go </a:t>
            </a:r>
          </a:p>
          <a:p>
            <a:pPr eaLnBrk="1" hangingPunct="1"/>
            <a:r>
              <a:rPr lang="en-US" sz="2400" b="1" dirty="0" smtClean="0"/>
              <a:t>Make-up: </a:t>
            </a:r>
          </a:p>
          <a:p>
            <a:pPr lvl="1" eaLnBrk="1" hangingPunct="1"/>
            <a:r>
              <a:rPr lang="en-US" dirty="0" smtClean="0"/>
              <a:t>Aim for natural look</a:t>
            </a:r>
          </a:p>
          <a:p>
            <a:pPr lvl="1" eaLnBrk="1" hangingPunct="1"/>
            <a:r>
              <a:rPr lang="en-US" dirty="0" smtClean="0"/>
              <a:t>‘No-no’: long fingernails, especially with bright or specialty polishes. 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en-US" dirty="0" smtClean="0"/>
              <a:t>                        </a:t>
            </a:r>
            <a:r>
              <a:rPr lang="en-US" sz="1600" dirty="0" smtClean="0"/>
              <a:t>long earrings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600" dirty="0" smtClean="0"/>
              <a:t>				   hair in face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600" dirty="0" smtClean="0"/>
              <a:t>				make-up too strong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1581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www.zigoti.com/wp-content/uploads/2011/08/Rhinestone-4-Line-Dangling-Earr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10000"/>
            <a:ext cx="1447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ia Long Jewelr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57200"/>
            <a:ext cx="151447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Brace 7"/>
          <p:cNvSpPr/>
          <p:nvPr/>
        </p:nvSpPr>
        <p:spPr>
          <a:xfrm>
            <a:off x="5715000" y="3733800"/>
            <a:ext cx="228600" cy="19050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2895600" y="3810000"/>
            <a:ext cx="381000" cy="18288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6019800"/>
            <a:ext cx="853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cap="sm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Distinguish </a:t>
            </a:r>
            <a:r>
              <a:rPr lang="en-US" sz="2000" b="1" cap="small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between style &amp; Occasion</a:t>
            </a:r>
            <a:endParaRPr lang="en-US" sz="2000" b="1" cap="small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6705600" y="1295400"/>
            <a:ext cx="228600" cy="12192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83563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 algn="ctr">
              <a:defRPr/>
            </a:pP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“Interviewing is about communication, 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and your appearance 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is the first communication you express.”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b="1" dirty="0" smtClean="0"/>
              <a:t>Both Men &amp; Women:  What not to wear 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endParaRPr lang="en-US" dirty="0" smtClean="0"/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dirty="0" smtClean="0"/>
              <a:t>Sunglasses / earplugs: off of head and unseen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dirty="0" smtClean="0"/>
              <a:t>Facial piercings, tongue jewelry or visible tattoos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dirty="0" smtClean="0"/>
              <a:t>Take off the hat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dirty="0" smtClean="0"/>
              <a:t>Carrying a backpack or </a:t>
            </a:r>
            <a:r>
              <a:rPr lang="en-US" dirty="0" err="1" smtClean="0"/>
              <a:t>fannypack</a:t>
            </a:r>
            <a:r>
              <a:rPr lang="en-US" dirty="0" smtClean="0"/>
              <a:t> instead of a briefcase or portfolio: Some image consultants suggest women ditch their purse, too!</a:t>
            </a:r>
          </a:p>
          <a:p>
            <a:pPr marL="503238" lvl="2" indent="-265113">
              <a:buSzPct val="80000"/>
              <a:buFont typeface="Wingdings 2" pitchFamily="18" charset="2"/>
              <a:buChar char=""/>
            </a:pPr>
            <a:r>
              <a:rPr lang="en-US" dirty="0" smtClean="0"/>
              <a:t>Perfumes: avoid or very light </a:t>
            </a:r>
            <a:r>
              <a:rPr lang="en-US" sz="1800" dirty="0" smtClean="0"/>
              <a:t>(some persons are allergic to synthetic odors)</a:t>
            </a:r>
          </a:p>
          <a:p>
            <a:pPr marL="503238" lvl="2" indent="-265113">
              <a:buSzPct val="80000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2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Preparation = Confidence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37175"/>
          </a:xfrm>
        </p:spPr>
        <p:txBody>
          <a:bodyPr/>
          <a:lstStyle/>
          <a:p>
            <a:r>
              <a:rPr lang="en-US" sz="2000" b="1" cap="all" dirty="0" smtClean="0"/>
              <a:t>Research the </a:t>
            </a:r>
            <a:r>
              <a:rPr lang="en-US" sz="2000" b="1" cap="all" dirty="0" err="1" smtClean="0"/>
              <a:t>CompanY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Website: What they do (product / service)</a:t>
            </a:r>
          </a:p>
          <a:p>
            <a:pPr lvl="1"/>
            <a:r>
              <a:rPr lang="en-US" sz="2000" dirty="0" smtClean="0"/>
              <a:t>Read ‘values’ / mission statement / ‘about us’</a:t>
            </a:r>
          </a:p>
          <a:p>
            <a:pPr lvl="1"/>
            <a:r>
              <a:rPr lang="en-US" sz="2000" dirty="0" smtClean="0"/>
              <a:t>What are the job requirements  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000" b="1" cap="all" dirty="0" smtClean="0"/>
              <a:t>PREPARE ANSWERS TO common QUESTIONS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“Tell me about yourself.”</a:t>
            </a:r>
          </a:p>
          <a:p>
            <a:pPr lvl="1">
              <a:buNone/>
            </a:pPr>
            <a:r>
              <a:rPr lang="en-US" sz="2000" dirty="0" smtClean="0"/>
              <a:t>“Why should I hire you?”</a:t>
            </a:r>
          </a:p>
          <a:p>
            <a:pPr lvl="1">
              <a:buNone/>
            </a:pPr>
            <a:r>
              <a:rPr lang="en-US" sz="2000" dirty="0" smtClean="0"/>
              <a:t>“What are your weaknesses and strengths?”</a:t>
            </a:r>
          </a:p>
          <a:p>
            <a:pPr>
              <a:buNone/>
            </a:pPr>
            <a:endParaRPr lang="en-US" sz="2000" b="1" cap="small" dirty="0" smtClean="0"/>
          </a:p>
          <a:p>
            <a:pPr>
              <a:buNone/>
            </a:pPr>
            <a:r>
              <a:rPr lang="en-US" sz="2000" b="1" cap="small" dirty="0" smtClean="0">
                <a:solidFill>
                  <a:srgbClr val="C00000"/>
                </a:solidFill>
              </a:rPr>
              <a:t>**Cater your answers to the job you are applying to!</a:t>
            </a:r>
          </a:p>
          <a:p>
            <a:pPr>
              <a:buNone/>
            </a:pPr>
            <a:endParaRPr lang="en-US" sz="2000" b="1" cap="all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 typeface="Verdana" pitchFamily="34" charset="0"/>
              <a:buNone/>
            </a:pPr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7467600" y="2667000"/>
            <a:ext cx="914400" cy="838200"/>
          </a:xfrm>
          <a:prstGeom prst="wedgeRectCallout">
            <a:avLst>
              <a:gd name="adj1" fmla="val -132817"/>
              <a:gd name="adj2" fmla="val 384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08575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b="1" cap="all" dirty="0" smtClean="0"/>
              <a:t>Put a </a:t>
            </a:r>
            <a:r>
              <a:rPr lang="en-US" sz="2000" b="1" i="1" cap="all" dirty="0" smtClean="0"/>
              <a:t>positive</a:t>
            </a:r>
            <a:r>
              <a:rPr lang="en-US" sz="2000" b="1" cap="all" dirty="0" smtClean="0"/>
              <a:t> </a:t>
            </a:r>
            <a:r>
              <a:rPr lang="en-US" sz="2000" b="1" i="1" cap="all" dirty="0" smtClean="0"/>
              <a:t>slant</a:t>
            </a:r>
            <a:r>
              <a:rPr lang="en-US" sz="2000" b="1" cap="all" dirty="0" smtClean="0"/>
              <a:t> on negative issues</a:t>
            </a:r>
          </a:p>
          <a:p>
            <a:pPr>
              <a:buNone/>
            </a:pPr>
            <a:endParaRPr lang="en-US" sz="2000" b="1" cap="all" dirty="0" smtClean="0"/>
          </a:p>
          <a:p>
            <a:r>
              <a:rPr lang="en-US" sz="2200" dirty="0" smtClean="0"/>
              <a:t>“I have learned to…”</a:t>
            </a:r>
          </a:p>
          <a:p>
            <a:pPr lvl="1"/>
            <a:r>
              <a:rPr lang="en-US" sz="1800" dirty="0" smtClean="0"/>
              <a:t>prioritize...</a:t>
            </a:r>
          </a:p>
          <a:p>
            <a:pPr lvl="1"/>
            <a:r>
              <a:rPr lang="en-US" sz="1800" dirty="0" smtClean="0"/>
              <a:t>budget more time...</a:t>
            </a:r>
          </a:p>
          <a:p>
            <a:pPr lvl="1"/>
            <a:r>
              <a:rPr lang="en-US" sz="1800" dirty="0" smtClean="0"/>
              <a:t>reach out to others for help...</a:t>
            </a:r>
          </a:p>
          <a:p>
            <a:pPr lvl="1"/>
            <a:r>
              <a:rPr lang="en-US" sz="1800" dirty="0" smtClean="0"/>
              <a:t>accept constructive criticism...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Never blame others</a:t>
            </a:r>
          </a:p>
          <a:p>
            <a:r>
              <a:rPr lang="en-US" sz="2000" dirty="0" smtClean="0"/>
              <a:t>Do not talk badly about an employer</a:t>
            </a:r>
          </a:p>
          <a:p>
            <a:r>
              <a:rPr lang="en-US" sz="2000" dirty="0" smtClean="0"/>
              <a:t>If you do not understand a question, ask the employer to re-state it or you re-state it to verify you understood.</a:t>
            </a:r>
          </a:p>
          <a:p>
            <a:pPr>
              <a:buNone/>
            </a:pPr>
            <a:endParaRPr lang="en-US" sz="2000" b="1" cap="all" dirty="0" smtClean="0"/>
          </a:p>
          <a:p>
            <a:pPr lvl="1"/>
            <a:endParaRPr lang="en-US" sz="1600" dirty="0" smtClean="0"/>
          </a:p>
          <a:p>
            <a:pPr>
              <a:buNone/>
            </a:pPr>
            <a:r>
              <a:rPr lang="en-US" dirty="0" smtClean="0"/>
              <a:t>		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183563" cy="625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Preparation = Confidence</a:t>
            </a:r>
            <a:endParaRPr lang="en-US" dirty="0"/>
          </a:p>
        </p:txBody>
      </p:sp>
      <p:pic>
        <p:nvPicPr>
          <p:cNvPr id="30724" name="Picture 4" descr="C:\Documents and Settings\sgarcia\Local Settings\Temporary Internet Files\Content.IE5\30QT2HEU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701040"/>
          </a:xfrm>
        </p:spPr>
        <p:txBody>
          <a:bodyPr/>
          <a:lstStyle/>
          <a:p>
            <a:r>
              <a:rPr lang="en-US" dirty="0" smtClean="0"/>
              <a:t>Preparation: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cap="all" dirty="0" smtClean="0"/>
              <a:t>Prepare 1 – 2 questions for the interviewer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2000" dirty="0" smtClean="0"/>
              <a:t>What is a typical day like in this position?</a:t>
            </a:r>
          </a:p>
          <a:p>
            <a:pPr lvl="1"/>
            <a:r>
              <a:rPr lang="en-US" sz="2000" dirty="0" smtClean="0"/>
              <a:t>What is your vision for this company / dept. in the next year?</a:t>
            </a:r>
          </a:p>
          <a:p>
            <a:pPr lvl="1"/>
            <a:r>
              <a:rPr lang="en-US" sz="2000" dirty="0" smtClean="0"/>
              <a:t>Summarize the most important points to demonstrate active listening</a:t>
            </a:r>
          </a:p>
          <a:p>
            <a:pPr lvl="1"/>
            <a:r>
              <a:rPr lang="en-US" sz="2000" dirty="0" smtClean="0"/>
              <a:t>Ask what the next step is in the hiring process / when expect to get an answer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Do not talk about salary / benefits / promotions! (unless interviewer brings it up)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799"/>
            <a:ext cx="85344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79975"/>
          </a:xfrm>
        </p:spPr>
        <p:txBody>
          <a:bodyPr/>
          <a:lstStyle/>
          <a:p>
            <a:r>
              <a:rPr lang="en-US" sz="2400" b="1" cap="all" dirty="0" smtClean="0"/>
              <a:t>Re-capping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Dress professionally</a:t>
            </a:r>
          </a:p>
          <a:p>
            <a:pPr lvl="1"/>
            <a:r>
              <a:rPr lang="en-US" sz="2000" dirty="0" smtClean="0"/>
              <a:t>Have extra copies of resume</a:t>
            </a:r>
          </a:p>
          <a:p>
            <a:pPr lvl="1"/>
            <a:r>
              <a:rPr lang="en-US" sz="2000" dirty="0" smtClean="0"/>
              <a:t>Research company / position</a:t>
            </a:r>
          </a:p>
          <a:p>
            <a:pPr lvl="1"/>
            <a:r>
              <a:rPr lang="en-US" sz="2000" dirty="0" smtClean="0"/>
              <a:t>Prepare answers to expected questions</a:t>
            </a:r>
          </a:p>
          <a:p>
            <a:pPr lvl="1"/>
            <a:r>
              <a:rPr lang="en-US" sz="2000" dirty="0" smtClean="0"/>
              <a:t>Firm handshake</a:t>
            </a:r>
          </a:p>
          <a:p>
            <a:pPr lvl="1"/>
            <a:r>
              <a:rPr lang="en-US" sz="2000" dirty="0" smtClean="0"/>
              <a:t>Let the interviewer lead</a:t>
            </a:r>
          </a:p>
          <a:p>
            <a:pPr lvl="1"/>
            <a:r>
              <a:rPr lang="en-US" sz="2000" dirty="0" smtClean="0"/>
              <a:t>End w/ a handshake</a:t>
            </a:r>
          </a:p>
          <a:p>
            <a:pPr lvl="1">
              <a:buFont typeface="Verdana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Thorough career preparation: </a:t>
            </a:r>
          </a:p>
          <a:p>
            <a:pPr lvl="2">
              <a:buFont typeface="Wingdings 2" pitchFamily="18" charset="2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Co-op 101, 111 courses</a:t>
            </a:r>
          </a:p>
          <a:p>
            <a:pPr lvl="1"/>
            <a:endParaRPr lang="en-US" sz="200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04800" y="5029200"/>
            <a:ext cx="8534400" cy="1524000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1800" cap="small" spc="100" dirty="0" smtClean="0">
                <a:solidFill>
                  <a:schemeClr val="bg1"/>
                </a:solidFill>
              </a:rPr>
              <a:t/>
            </a:r>
            <a:br>
              <a:rPr lang="en-US" sz="1800" cap="small" spc="100" dirty="0" smtClean="0">
                <a:solidFill>
                  <a:schemeClr val="bg1"/>
                </a:solidFill>
              </a:rPr>
            </a:br>
            <a:r>
              <a:rPr lang="en-US" sz="1800" cap="small" spc="100" dirty="0" smtClean="0">
                <a:solidFill>
                  <a:schemeClr val="bg1"/>
                </a:solidFill>
              </a:rPr>
              <a:t/>
            </a:r>
            <a:br>
              <a:rPr lang="en-US" sz="1800" cap="small" spc="100" dirty="0" smtClean="0">
                <a:solidFill>
                  <a:schemeClr val="bg1"/>
                </a:solidFill>
              </a:rPr>
            </a:br>
            <a:r>
              <a:rPr lang="en-US" sz="1800" cap="small" spc="100" dirty="0" smtClean="0">
                <a:solidFill>
                  <a:schemeClr val="bg1"/>
                </a:solidFill>
              </a:rPr>
              <a:t/>
            </a:r>
            <a:br>
              <a:rPr lang="en-US" sz="1800" cap="small" spc="100" dirty="0" smtClean="0">
                <a:solidFill>
                  <a:schemeClr val="bg1"/>
                </a:solidFill>
              </a:rPr>
            </a:br>
            <a:r>
              <a:rPr lang="en-US" sz="1800" cap="small" spc="100" dirty="0" smtClean="0">
                <a:solidFill>
                  <a:schemeClr val="bg1"/>
                </a:solidFill>
              </a:rPr>
              <a:t/>
            </a:r>
            <a:br>
              <a:rPr lang="en-US" sz="1800" cap="small" spc="100" dirty="0" smtClean="0">
                <a:solidFill>
                  <a:schemeClr val="bg1"/>
                </a:solidFill>
              </a:rPr>
            </a:br>
            <a:r>
              <a:rPr lang="en-US" sz="1800" cap="small" spc="100" dirty="0" smtClean="0">
                <a:solidFill>
                  <a:srgbClr val="FFC000"/>
                </a:solidFill>
              </a:rPr>
              <a:t>You Are A Success</a:t>
            </a:r>
            <a:br>
              <a:rPr lang="en-US" sz="1800" cap="small" spc="100" dirty="0" smtClean="0">
                <a:solidFill>
                  <a:srgbClr val="FFC000"/>
                </a:solidFill>
              </a:rPr>
            </a:br>
            <a:endParaRPr lang="en-US" sz="1800" dirty="0" smtClean="0">
              <a:solidFill>
                <a:srgbClr val="FFC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1600" i="1" dirty="0" smtClean="0">
                <a:solidFill>
                  <a:srgbClr val="FFC000"/>
                </a:solidFill>
              </a:rPr>
              <a:t>“A diploma alone is not a career strategy.”</a:t>
            </a:r>
          </a:p>
          <a:p>
            <a:pPr algn="ctr">
              <a:buFont typeface="Wingdings 2" pitchFamily="18" charset="2"/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Career Services, (Division of Student Development), York College</a:t>
            </a:r>
          </a:p>
          <a:p>
            <a:pPr algn="ctr">
              <a:buFont typeface="Wingdings 2" pitchFamily="18" charset="2"/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718. 262. 2282</a:t>
            </a:r>
          </a:p>
          <a:p>
            <a:pPr algn="ctr">
              <a:buFont typeface="Wingdings 2" pitchFamily="18" charset="2"/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3M01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183563" cy="579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Rule of Thumb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lvl="1" eaLnBrk="1" hangingPunct="1"/>
            <a:endParaRPr lang="en-US" sz="2800" smtClean="0"/>
          </a:p>
          <a:p>
            <a:pPr lvl="1" eaLnBrk="1" hangingPunct="1"/>
            <a:r>
              <a:rPr lang="en-US" sz="2800" smtClean="0"/>
              <a:t>Greeting			</a:t>
            </a:r>
            <a:r>
              <a:rPr lang="en-US" sz="3600" b="1" smtClean="0"/>
              <a:t>“Let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2600" smtClean="0"/>
              <a:t>                       </a:t>
            </a:r>
          </a:p>
          <a:p>
            <a:pPr lvl="1" eaLnBrk="1" hangingPunct="1"/>
            <a:r>
              <a:rPr lang="en-US" sz="2800" smtClean="0"/>
              <a:t>Walking             </a:t>
            </a:r>
            <a:r>
              <a:rPr lang="en-US" sz="3600" b="1" smtClean="0"/>
              <a:t>the interviewer </a:t>
            </a:r>
          </a:p>
          <a:p>
            <a:pPr lvl="1" eaLnBrk="1" hangingPunct="1"/>
            <a:r>
              <a:rPr lang="en-US" sz="2800" smtClean="0"/>
              <a:t>Talking               	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2800" b="1" smtClean="0"/>
              <a:t>                                   </a:t>
            </a:r>
            <a:r>
              <a:rPr lang="en-US" sz="3600" b="1" smtClean="0"/>
              <a:t>lead”</a:t>
            </a:r>
          </a:p>
          <a:p>
            <a:pPr lvl="1" eaLnBrk="1" hangingPunct="1"/>
            <a:r>
              <a:rPr lang="en-US" sz="2800" smtClean="0"/>
              <a:t>Concluding</a:t>
            </a:r>
            <a:r>
              <a:rPr lang="en-US" sz="2800" b="1" smtClean="0"/>
              <a:t>	 </a:t>
            </a:r>
          </a:p>
          <a:p>
            <a:pPr lvl="4" eaLnBrk="1" hangingPunct="1">
              <a:buFont typeface="Wingdings 2" pitchFamily="18" charset="2"/>
              <a:buNone/>
            </a:pPr>
            <a:r>
              <a:rPr lang="en-US" sz="2200" b="1" smtClean="0"/>
              <a:t>                           	</a:t>
            </a:r>
            <a:endParaRPr lang="en-US" smtClean="0"/>
          </a:p>
        </p:txBody>
      </p:sp>
      <p:sp>
        <p:nvSpPr>
          <p:cNvPr id="5" name="Right Brace 4"/>
          <p:cNvSpPr/>
          <p:nvPr/>
        </p:nvSpPr>
        <p:spPr>
          <a:xfrm>
            <a:off x="3048000" y="609600"/>
            <a:ext cx="1050925" cy="4562475"/>
          </a:xfrm>
          <a:prstGeom prst="rightBrace">
            <a:avLst>
              <a:gd name="adj1" fmla="val 51367"/>
              <a:gd name="adj2" fmla="val 5043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Behavior- shaking</a:t>
            </a:r>
            <a:endParaRPr lang="en-US" cap="small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6097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cap="small" dirty="0" smtClean="0"/>
              <a:t>Shaking hands: 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Wait for interviewer to extend hand first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If no hand-shake offered, do not initiate one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Firm handshake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Do not crush the other person’s hand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No limp hand shake unless the interviewer’s handshake is soft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183563" cy="746125"/>
          </a:xfrm>
        </p:spPr>
        <p:txBody>
          <a:bodyPr/>
          <a:lstStyle/>
          <a:p>
            <a:pPr>
              <a:defRPr/>
            </a:pPr>
            <a:r>
              <a:rPr lang="en-US" cap="small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Follow the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37175"/>
          </a:xfrm>
        </p:spPr>
        <p:txBody>
          <a:bodyPr/>
          <a:lstStyle/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b="1" dirty="0" smtClean="0"/>
              <a:t>Walking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800" b="1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b="1" dirty="0" smtClean="0"/>
              <a:t>Do not walk ahead or completely side-by-side of interviewer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defRPr/>
            </a:pPr>
            <a:endParaRPr lang="en-US" sz="2800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Sign of submission / teach-ability on your part</a:t>
            </a:r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Follow closely behind:</a:t>
            </a:r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dirty="0" smtClean="0"/>
              <a:t>Your head should be visible if interviewer turns his head slightly to address you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Follow the leader</a:t>
            </a:r>
            <a:endParaRPr lang="en-US" cap="small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183563" cy="5337175"/>
          </a:xfrm>
        </p:spPr>
        <p:txBody>
          <a:bodyPr>
            <a:normAutofit/>
          </a:bodyPr>
          <a:lstStyle/>
          <a:p>
            <a:pPr marL="266065" indent="-201168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“Walk this way”- follow interviewer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endParaRPr lang="en-US" sz="2800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2400" dirty="0" smtClean="0"/>
              <a:t>Allows interviewer to direct &amp; maneuver without you getting lost 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2400" dirty="0" smtClean="0"/>
              <a:t>Avoids awkward indecisions because there is a clear leader</a:t>
            </a:r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600" dirty="0" smtClean="0"/>
          </a:p>
          <a:p>
            <a:pPr marL="786765" lvl="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i="1" dirty="0" smtClean="0"/>
              <a:t>Do</a:t>
            </a:r>
            <a:r>
              <a:rPr lang="en-US" sz="2600" dirty="0" smtClean="0"/>
              <a:t> accept interviewer’s invitation to go through a door / narrow area first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cap="small" dirty="0" smtClean="0"/>
              <a:t>Behavior- sitting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956175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small" dirty="0" smtClean="0"/>
              <a:t>Sitting</a:t>
            </a:r>
            <a:r>
              <a:rPr lang="en-US" b="1" dirty="0" smtClean="0"/>
              <a:t>:</a:t>
            </a:r>
          </a:p>
          <a:p>
            <a:pPr lvl="1" eaLnBrk="1" hangingPunct="1">
              <a:defRPr/>
            </a:pPr>
            <a:r>
              <a:rPr lang="en-US" sz="2800" dirty="0" smtClean="0"/>
              <a:t>Wait for interviewer to offer you a seat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If no offer is made, take a seat a moment after interviewer sits.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b="1" cap="small" dirty="0" smtClean="0"/>
              <a:t>Posture:</a:t>
            </a:r>
          </a:p>
          <a:p>
            <a:pPr lvl="1" eaLnBrk="1" hangingPunct="1">
              <a:defRPr/>
            </a:pPr>
            <a:r>
              <a:rPr lang="en-US" sz="2800" dirty="0" smtClean="0"/>
              <a:t>Sit back in chair comfortably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Do not slouch or sit on the edge of seat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cap="small" dirty="0" smtClean="0"/>
              <a:t>Behavior- Eyes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37175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small" dirty="0" smtClean="0"/>
              <a:t>Eye Contact:</a:t>
            </a:r>
          </a:p>
          <a:p>
            <a:pPr lvl="1" eaLnBrk="1" hangingPunct="1">
              <a:defRPr/>
            </a:pPr>
            <a:r>
              <a:rPr lang="en-US" sz="2800" dirty="0" smtClean="0"/>
              <a:t>Relax your eyes, be natural </a:t>
            </a:r>
          </a:p>
          <a:p>
            <a:pPr lvl="2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Confident eyes= you have nothing to hide, sure of yourself</a:t>
            </a:r>
            <a:r>
              <a:rPr lang="en-US" sz="2800" b="1" i="1" dirty="0" smtClean="0"/>
              <a:t> 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Maintain eye contact but do not stare at interviewer</a:t>
            </a:r>
          </a:p>
          <a:p>
            <a:pPr lvl="1" eaLnBrk="1" hangingPunct="1">
              <a:defRPr/>
            </a:pPr>
            <a:endParaRPr lang="en-US" sz="3000" dirty="0" smtClean="0"/>
          </a:p>
          <a:p>
            <a:pPr lvl="1" eaLnBrk="1" hangingPunct="1">
              <a:defRPr/>
            </a:pPr>
            <a:r>
              <a:rPr lang="en-US" sz="3000" dirty="0" smtClean="0"/>
              <a:t>You can look away from interviewer occasionally </a:t>
            </a:r>
            <a:r>
              <a:rPr lang="en-US" sz="2800" dirty="0" smtClean="0"/>
              <a:t>but do not have shifty eyes</a:t>
            </a:r>
            <a:endParaRPr lang="en-US" sz="3000" dirty="0" smtClean="0"/>
          </a:p>
          <a:p>
            <a:pPr lvl="1" eaLnBrk="1" hangingPunct="1">
              <a:buFont typeface="Verdana" pitchFamily="34" charset="0"/>
              <a:buNone/>
              <a:defRPr/>
            </a:pPr>
            <a:endParaRPr lang="en-US" sz="2800" dirty="0" smtClean="0"/>
          </a:p>
          <a:p>
            <a:pPr lvl="1" eaLnBrk="1" hangingPunct="1">
              <a:buFont typeface="Verdana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183563" cy="625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Appearance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489575"/>
          </a:xfrm>
        </p:spPr>
        <p:txBody>
          <a:bodyPr/>
          <a:lstStyle/>
          <a:p>
            <a:pPr eaLnBrk="1" hangingPunct="1"/>
            <a:r>
              <a:rPr lang="en-US" b="1" dirty="0" smtClean="0"/>
              <a:t>Men:</a:t>
            </a:r>
          </a:p>
          <a:p>
            <a:pPr lvl="1" eaLnBrk="1" hangingPunct="1"/>
            <a:r>
              <a:rPr lang="en-US" b="1" dirty="0" smtClean="0"/>
              <a:t>Suit</a:t>
            </a:r>
            <a:r>
              <a:rPr lang="en-US" dirty="0" smtClean="0"/>
              <a:t>: single-breasted; black / navy blue / gray / pin-striped </a:t>
            </a:r>
          </a:p>
          <a:p>
            <a:pPr lvl="1" eaLnBrk="1" hangingPunct="1">
              <a:buNone/>
            </a:pPr>
            <a:r>
              <a:rPr lang="en-US" sz="1600" dirty="0" smtClean="0"/>
              <a:t>	</a:t>
            </a:r>
          </a:p>
          <a:p>
            <a:pPr lvl="1" eaLnBrk="1" hangingPunct="1">
              <a:buNone/>
            </a:pPr>
            <a:endParaRPr lang="en-US" b="1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b="1" dirty="0" smtClean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en-US" sz="1600" dirty="0" smtClean="0"/>
              <a:t>			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1600" dirty="0" smtClean="0"/>
          </a:p>
          <a:p>
            <a:pPr lvl="1" algn="ctr" eaLnBrk="1" hangingPunct="1">
              <a:buNone/>
            </a:pPr>
            <a:r>
              <a:rPr lang="en-US" sz="1600" dirty="0" smtClean="0"/>
              <a:t>(double-breasted is for formal occasions: weddings)</a:t>
            </a:r>
          </a:p>
        </p:txBody>
      </p:sp>
      <p:pic>
        <p:nvPicPr>
          <p:cNvPr id="14340" name="Content Placeholder 3" descr="File:Single-Double-Breasted.sv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267325" cy="32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4AF437-B1BC-4B39-9186-DE4CFC7C3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3294</TotalTime>
  <Words>886</Words>
  <Application>Microsoft Office PowerPoint</Application>
  <PresentationFormat>On-screen Show (4:3)</PresentationFormat>
  <Paragraphs>263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Aspect</vt:lpstr>
      <vt:lpstr> Interviewing  </vt:lpstr>
      <vt:lpstr>Topics</vt:lpstr>
      <vt:lpstr>Rule of Thumb</vt:lpstr>
      <vt:lpstr>Behavior- shaking</vt:lpstr>
      <vt:lpstr>Follow the leader</vt:lpstr>
      <vt:lpstr>Follow the leader</vt:lpstr>
      <vt:lpstr>Behavior- sitting</vt:lpstr>
      <vt:lpstr>Behavior- Eyes</vt:lpstr>
      <vt:lpstr>Appearance</vt:lpstr>
      <vt:lpstr>Slide 10</vt:lpstr>
      <vt:lpstr>Slide 11</vt:lpstr>
      <vt:lpstr>Matching Theory</vt:lpstr>
      <vt:lpstr>Appearance</vt:lpstr>
      <vt:lpstr>Anatomy of An Outfit</vt:lpstr>
      <vt:lpstr>         http://www.monkeysee.com/play/10883-job-interview-attire </vt:lpstr>
      <vt:lpstr>Efficient &amp; Focused</vt:lpstr>
      <vt:lpstr>Positive Examples</vt:lpstr>
      <vt:lpstr>Slide 18</vt:lpstr>
      <vt:lpstr>Slide 19</vt:lpstr>
      <vt:lpstr>Positive Examples</vt:lpstr>
      <vt:lpstr>Slide 21</vt:lpstr>
      <vt:lpstr>     “Interviewing is about communication,  and your appearance  is the first communication you express.”</vt:lpstr>
      <vt:lpstr>Preparation = Confidence</vt:lpstr>
      <vt:lpstr>Preparation = Confidence</vt:lpstr>
      <vt:lpstr>Preparation: Confidence</vt:lpstr>
      <vt:lpstr>    You Are A Success  “A diploma alone is not a career strategy.” Career Services, (Division of Student Development), York College 718. 262. 2282 3M01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Interviewing  </dc:title>
  <dc:subject/>
  <dc:creator>sgarcia</dc:creator>
  <cp:keywords/>
  <dc:description/>
  <cp:lastModifiedBy>dsingh</cp:lastModifiedBy>
  <cp:revision>320</cp:revision>
  <dcterms:created xsi:type="dcterms:W3CDTF">2012-07-05T18:39:17Z</dcterms:created>
  <dcterms:modified xsi:type="dcterms:W3CDTF">2012-11-19T17:24:56Z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TC300069699990</vt:lpwstr>
  </property>
</Properties>
</file>