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7" r:id="rId2"/>
    <p:sldId id="270" r:id="rId3"/>
    <p:sldId id="258" r:id="rId4"/>
    <p:sldId id="267" r:id="rId5"/>
    <p:sldId id="256" r:id="rId6"/>
    <p:sldId id="268" r:id="rId7"/>
    <p:sldId id="269" r:id="rId8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4" autoAdjust="0"/>
    <p:restoredTop sz="96331" autoAdjust="0"/>
  </p:normalViewPr>
  <p:slideViewPr>
    <p:cSldViewPr snapToGrid="0">
      <p:cViewPr varScale="1">
        <p:scale>
          <a:sx n="89" d="100"/>
          <a:sy n="89" d="100"/>
        </p:scale>
        <p:origin x="168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05F73-E1DA-4BCB-9F2F-2D75E6F55606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1527D-9D34-4A85-B6AE-49162ADEB7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844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5FFA1-C14C-4B24-833B-FF0E151AC0D7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87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A82B-9242-4633-AAD7-52D6FE278F65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191-8E62-4A3B-9894-25CDA3D11F2A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298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0614-D5D9-4234-89E4-410CB2B6431D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69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81DD3-B773-4D16-98B6-D562BCD4B4CE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0519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F9110-57FF-4AB3-8EFA-94300D7B1C63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59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C4B3E-A4BB-49B3-A89C-9EFFC3041A13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37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9E348-414F-495D-B6F2-58E4013759CC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3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861EB-5699-4CAB-973F-E17D4E47319B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3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EF4A-C485-4CEA-B5D3-01DA0D40E0BB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69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B236C-7B91-4AF7-8A20-5BA4F4F419B6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3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DE26-E27D-4A37-91C8-B2C788CEBADA}" type="datetime1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09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2349-63ED-4EEA-A88E-C8BEB67624A1}" type="datetime1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6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8C25A-B025-418B-AC90-DB29A1D78547}" type="datetime1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35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63952-E864-4E0A-A2D6-749DDCD2B599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0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EA43-285C-4CFF-BC54-B0BA62B54AF1}" type="datetime1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997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2AED2-EC8C-4534-8A97-230673604095}" type="datetime1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52E475A-A139-46F0-B13D-C4D66792E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34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0E388-619A-43C9-ACF2-16DACF801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9063" y="1524000"/>
            <a:ext cx="8915399" cy="2262781"/>
          </a:xfrm>
        </p:spPr>
        <p:txBody>
          <a:bodyPr/>
          <a:lstStyle/>
          <a:p>
            <a:r>
              <a:rPr lang="en-US" sz="6000" dirty="0"/>
              <a:t>FY 2026 </a:t>
            </a:r>
            <a:r>
              <a:rPr lang="en-US" dirty="0"/>
              <a:t>College Budget Town Hall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0213C-C6C8-4626-9D89-F828056AD7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3, 2025</a:t>
            </a:r>
          </a:p>
        </p:txBody>
      </p:sp>
      <p:pic>
        <p:nvPicPr>
          <p:cNvPr id="4" name="Picture 3" descr="cid:image002.png@01DA4D2D.08A85E90">
            <a:extLst>
              <a:ext uri="{FF2B5EF4-FFF2-40B4-BE49-F238E27FC236}">
                <a16:creationId xmlns:a16="http://schemas.microsoft.com/office/drawing/2014/main" id="{401C09D8-3EE5-4817-9111-C65F39EC911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7646" y="564061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79943C5-8183-4407-BE14-559E0A972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4498367"/>
            <a:ext cx="341024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55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D1DE7-9F59-42E3-8F38-6C32297F4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8440"/>
          </a:xfrm>
        </p:spPr>
        <p:txBody>
          <a:bodyPr>
            <a:normAutofit fontScale="90000"/>
          </a:bodyPr>
          <a:lstStyle/>
          <a:p>
            <a:r>
              <a:rPr lang="en-US" dirty="0"/>
              <a:t>FY 2025 Year-End and 2026 </a:t>
            </a:r>
            <a:r>
              <a:rPr lang="en-US" sz="3200" dirty="0"/>
              <a:t>Financial</a:t>
            </a:r>
            <a:r>
              <a:rPr lang="en-US" dirty="0"/>
              <a:t> Plan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1E871EC-0BBD-4F70-9922-0BCC542B07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7451" y="1257300"/>
            <a:ext cx="7810500" cy="540067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18BA44-F1F6-430A-9236-19E6FC9B0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E475A-A139-46F0-B13D-C4D66792E4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52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E06E-8859-4D62-AE63-5147443FC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7799" y="418595"/>
            <a:ext cx="9937315" cy="955964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FY 2026 </a:t>
            </a:r>
            <a:r>
              <a:rPr lang="en-US" sz="4400" dirty="0"/>
              <a:t>Financial</a:t>
            </a:r>
            <a:r>
              <a:rPr lang="en-US" sz="4800" dirty="0"/>
              <a:t>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008A1-4DE9-4B11-9358-733A5C9A2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2309" y="1122363"/>
            <a:ext cx="9144000" cy="4504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cid:image002.png@01DA4D2D.08A85E90">
            <a:extLst>
              <a:ext uri="{FF2B5EF4-FFF2-40B4-BE49-F238E27FC236}">
                <a16:creationId xmlns:a16="http://schemas.microsoft.com/office/drawing/2014/main" id="{76868BC3-5D32-4B8B-BFF1-2F2EB7FBBD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75" y="-16307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0E256C2-6D33-4D5A-AAE3-0B9DA101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4482609"/>
            <a:ext cx="436418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3C361A-E4D4-4F24-9AD1-BCA14CF896E0}"/>
              </a:ext>
            </a:extLst>
          </p:cNvPr>
          <p:cNvSpPr/>
          <p:nvPr/>
        </p:nvSpPr>
        <p:spPr>
          <a:xfrm>
            <a:off x="1127342" y="1809461"/>
            <a:ext cx="993731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Key Assumptions:</a:t>
            </a:r>
          </a:p>
          <a:p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Tuition Revenue: 2% tuition rate increase and a 1% year-over-year growth in collections; prior year collections rose from $1.8M to $2.2M.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NTL Support: Maintained at $1.85M.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Adjunct Budget: Held at FY25 level of $8.75M, with additional funding for CBA retroactive pay and contractual increases.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Temporary Staff: 10% budget reduction, bringing the total to $3.2M.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OTPS: Reduced to $4M, reflecting an additional $500K cut.</a:t>
            </a:r>
          </a:p>
        </p:txBody>
      </p:sp>
    </p:spTree>
    <p:extLst>
      <p:ext uri="{BB962C8B-B14F-4D97-AF65-F5344CB8AC3E}">
        <p14:creationId xmlns:p14="http://schemas.microsoft.com/office/powerpoint/2010/main" val="1969856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E06E-8859-4D62-AE63-5147443FC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831" y="418595"/>
            <a:ext cx="10658283" cy="800605"/>
          </a:xfrm>
        </p:spPr>
        <p:txBody>
          <a:bodyPr>
            <a:noAutofit/>
          </a:bodyPr>
          <a:lstStyle/>
          <a:p>
            <a:pPr algn="ctr"/>
            <a:r>
              <a:rPr lang="en-US" sz="4800" dirty="0"/>
              <a:t>FY 2026  Q1 </a:t>
            </a:r>
            <a:r>
              <a:rPr lang="en-US" sz="4400" dirty="0"/>
              <a:t>Financial</a:t>
            </a:r>
            <a:r>
              <a:rPr lang="en-US" sz="4800" dirty="0"/>
              <a:t> Plan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008A1-4DE9-4B11-9358-733A5C9A2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2309" y="1122363"/>
            <a:ext cx="9144000" cy="4504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cid:image002.png@01DA4D2D.08A85E90">
            <a:extLst>
              <a:ext uri="{FF2B5EF4-FFF2-40B4-BE49-F238E27FC236}">
                <a16:creationId xmlns:a16="http://schemas.microsoft.com/office/drawing/2014/main" id="{76868BC3-5D32-4B8B-BFF1-2F2EB7FBBD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75" y="-16307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0E256C2-6D33-4D5A-AAE3-0B9DA101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4482609"/>
            <a:ext cx="436418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3C361A-E4D4-4F24-9AD1-BCA14CF896E0}"/>
              </a:ext>
            </a:extLst>
          </p:cNvPr>
          <p:cNvSpPr/>
          <p:nvPr/>
        </p:nvSpPr>
        <p:spPr>
          <a:xfrm>
            <a:off x="1127342" y="1225616"/>
            <a:ext cx="99373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Changes to FY 26 FP: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Resources</a:t>
            </a:r>
            <a:r>
              <a:rPr lang="en-US" dirty="0"/>
              <a:t> increase by </a:t>
            </a:r>
            <a:r>
              <a:rPr lang="en-US" b="1" dirty="0"/>
              <a:t>$10.49M</a:t>
            </a:r>
            <a:r>
              <a:rPr lang="en-US" dirty="0"/>
              <a:t>, comprised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$9.6M</a:t>
            </a:r>
            <a:r>
              <a:rPr lang="en-US" dirty="0"/>
              <a:t> for PSC CBA-related costs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$$890K</a:t>
            </a:r>
            <a:r>
              <a:rPr lang="en-US" dirty="0"/>
              <a:t> in additional allocations for programs and special initiatives (Project Serve $127K, Midwifery allocation $350K, Few initiatives roll forward from FY25  $200K, PS Year-End support $104K, and few new initiatives) 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Total Projected Expenditures</a:t>
            </a:r>
            <a:r>
              <a:rPr lang="en-US" dirty="0"/>
              <a:t> increase by </a:t>
            </a:r>
            <a:r>
              <a:rPr lang="en-US" b="1" dirty="0"/>
              <a:t>$9.6M</a:t>
            </a:r>
            <a:r>
              <a:rPr lang="en-US" dirty="0"/>
              <a:t>, primarily to account for: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PSC CBA increases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Retroactive payments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Contractual bonuses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1FD005-E59D-4456-8B1D-58B1BDE82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7813" y="3279865"/>
            <a:ext cx="6143992" cy="207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06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E06E-8859-4D62-AE63-5147443FC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5204" y="-129886"/>
            <a:ext cx="10787237" cy="5461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York College FY2019-FY2026 Financial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008A1-4DE9-4B11-9358-733A5C9A2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2309" y="1122363"/>
            <a:ext cx="9144000" cy="4504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cid:image002.png@01DA4D2D.08A85E90">
            <a:extLst>
              <a:ext uri="{FF2B5EF4-FFF2-40B4-BE49-F238E27FC236}">
                <a16:creationId xmlns:a16="http://schemas.microsoft.com/office/drawing/2014/main" id="{76868BC3-5D32-4B8B-BFF1-2F2EB7FBBD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75" y="-16307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0E256C2-6D33-4D5A-AAE3-0B9DA101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4482609"/>
            <a:ext cx="436418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B126D6-9604-4CF6-8F0E-CEE5BCC17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542" y="416214"/>
            <a:ext cx="9354856" cy="6535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65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E06E-8859-4D62-AE63-5147443FC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6858" y="436139"/>
            <a:ext cx="10658283" cy="2543680"/>
          </a:xfrm>
        </p:spPr>
        <p:txBody>
          <a:bodyPr>
            <a:noAutofit/>
          </a:bodyPr>
          <a:lstStyle/>
          <a:p>
            <a:pPr algn="ctr"/>
            <a:r>
              <a:rPr lang="en-US" sz="4800" u="sng" dirty="0"/>
              <a:t>Revenue Generating Ideas and Discussion</a:t>
            </a:r>
            <a:br>
              <a:rPr lang="en-US" sz="4800" u="sng" dirty="0"/>
            </a:b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008A1-4DE9-4B11-9358-733A5C9A2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2309" y="1122363"/>
            <a:ext cx="9144000" cy="4504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cid:image002.png@01DA4D2D.08A85E90">
            <a:extLst>
              <a:ext uri="{FF2B5EF4-FFF2-40B4-BE49-F238E27FC236}">
                <a16:creationId xmlns:a16="http://schemas.microsoft.com/office/drawing/2014/main" id="{76868BC3-5D32-4B8B-BFF1-2F2EB7FBBD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75" y="-16307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0E256C2-6D33-4D5A-AAE3-0B9DA101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4482609"/>
            <a:ext cx="436418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3C361A-E4D4-4F24-9AD1-BCA14CF896E0}"/>
              </a:ext>
            </a:extLst>
          </p:cNvPr>
          <p:cNvSpPr/>
          <p:nvPr/>
        </p:nvSpPr>
        <p:spPr>
          <a:xfrm>
            <a:off x="1904069" y="2322575"/>
            <a:ext cx="895589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en-US" sz="2400" u="sng" dirty="0"/>
              <a:t>Revenue Generating: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Auxiliary Income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Work Force Development / Continuing Education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Enrollment Increase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Fundraising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u="sng" dirty="0"/>
              <a:t>Revenue Generating Ideas and Discussion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8501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DE06E-8859-4D62-AE63-5147443FC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9706" y="1347571"/>
            <a:ext cx="10658283" cy="800605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FY 2026 </a:t>
            </a:r>
            <a:r>
              <a:rPr lang="en-US" sz="4800" dirty="0"/>
              <a:t>College Budget Town Hall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008A1-4DE9-4B11-9358-733A5C9A2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2309" y="1122363"/>
            <a:ext cx="9144000" cy="45041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9" name="Picture 8" descr="cid:image002.png@01DA4D2D.08A85E90">
            <a:extLst>
              <a:ext uri="{FF2B5EF4-FFF2-40B4-BE49-F238E27FC236}">
                <a16:creationId xmlns:a16="http://schemas.microsoft.com/office/drawing/2014/main" id="{76868BC3-5D32-4B8B-BFF1-2F2EB7FBBD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775" y="-16307"/>
            <a:ext cx="217170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C0E256C2-6D33-4D5A-AAE3-0B9DA101F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" y="4482609"/>
            <a:ext cx="436418" cy="365125"/>
          </a:xfrm>
        </p:spPr>
        <p:txBody>
          <a:bodyPr/>
          <a:lstStyle/>
          <a:p>
            <a:fld id="{352E475A-A139-46F0-B13D-C4D66792E4AC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33C361A-E4D4-4F24-9AD1-BCA14CF896E0}"/>
              </a:ext>
            </a:extLst>
          </p:cNvPr>
          <p:cNvSpPr/>
          <p:nvPr/>
        </p:nvSpPr>
        <p:spPr>
          <a:xfrm>
            <a:off x="3845705" y="2443075"/>
            <a:ext cx="7401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26477830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11883</TotalTime>
  <Words>248</Words>
  <Application>Microsoft Office PowerPoint</Application>
  <PresentationFormat>Widescreen</PresentationFormat>
  <Paragraphs>57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FY 2026 College Budget Town Hall Presentation</vt:lpstr>
      <vt:lpstr>FY 2025 Year-End and 2026 Financial Plan</vt:lpstr>
      <vt:lpstr>FY 2026 Financial Plan</vt:lpstr>
      <vt:lpstr>FY 2026  Q1 Financial Plan Update</vt:lpstr>
      <vt:lpstr>York College FY2019-FY2026 Financial Report</vt:lpstr>
      <vt:lpstr>Revenue Generating Ideas and Discussion </vt:lpstr>
      <vt:lpstr>FY 2026 College Budget Town Hall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 2025 Financial Plan Summary Enrollment</dc:title>
  <dc:creator>Ajisa Dervisevic</dc:creator>
  <cp:lastModifiedBy>Ajisa Dervisevic</cp:lastModifiedBy>
  <cp:revision>71</cp:revision>
  <cp:lastPrinted>2024-09-24T14:16:49Z</cp:lastPrinted>
  <dcterms:created xsi:type="dcterms:W3CDTF">2024-07-25T19:55:29Z</dcterms:created>
  <dcterms:modified xsi:type="dcterms:W3CDTF">2025-10-06T18:16:07Z</dcterms:modified>
</cp:coreProperties>
</file>