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71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D2153B5D-6C90-44A9-B292-E68C882A9F3A}" type="datetimeFigureOut">
              <a:rPr lang="en-US" smtClean="0"/>
              <a:t>2/10/2016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36F417C-F430-4569-9C93-927D499E4C0F}" type="slidenum">
              <a:rPr lang="en-US" smtClean="0"/>
              <a:t>‹#›</a:t>
            </a:fld>
            <a:endParaRPr lang="en-US"/>
          </a:p>
        </p:txBody>
      </p:sp>
    </p:spTree>
    <p:extLst>
      <p:ext uri="{BB962C8B-B14F-4D97-AF65-F5344CB8AC3E}">
        <p14:creationId xmlns:p14="http://schemas.microsoft.com/office/powerpoint/2010/main" val="3581690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B9E523-04DA-489B-B075-7D23A65D88B5}" type="datetime1">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1138739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24D69-C5EF-48D4-AAD2-304B0B0242B4}" type="datetime1">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3546376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A59CAA-DDE1-45F7-8F7D-D082FD12D831}" type="datetime1">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368771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45346-EA35-418A-9C4A-F473CFA07242}" type="datetime1">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863796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3E07E0-9FDF-4070-B3D6-C898D4F77E51}" type="datetime1">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235447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7B22A8-336B-4BB9-B916-BE65E1591EFE}" type="datetime1">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333055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9D8375-CC4C-4C5E-A44B-AC006547A528}" type="datetime1">
              <a:rPr lang="en-US" smtClean="0"/>
              <a:t>2/10/2016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267941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C201B-1215-48A2-8401-29BE419A54D1}" type="datetime1">
              <a:rPr lang="en-US" smtClean="0"/>
              <a:t>2/10/2016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384392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2FFE37-1A52-4F32-92A1-711E3FE03873}" type="datetime1">
              <a:rPr lang="en-US" smtClean="0"/>
              <a:t>2/10/2016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238929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E4563E-9057-4EED-AEE1-3FEA775D148B}" type="datetime1">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2692903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B257BE-84AF-4342-87BE-5BA91301FF57}" type="datetime1">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8D161-9A55-424C-94DE-C4D735EBD52C}" type="slidenum">
              <a:rPr lang="en-US" smtClean="0"/>
              <a:t>‹#›</a:t>
            </a:fld>
            <a:endParaRPr lang="en-US"/>
          </a:p>
        </p:txBody>
      </p:sp>
    </p:spTree>
    <p:extLst>
      <p:ext uri="{BB962C8B-B14F-4D97-AF65-F5344CB8AC3E}">
        <p14:creationId xmlns:p14="http://schemas.microsoft.com/office/powerpoint/2010/main" val="2743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7BBB1A-3688-48E4-BCB6-46C63CF84D3B}" type="datetime1">
              <a:rPr lang="en-US" smtClean="0"/>
              <a:t>2/10/2016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8D161-9A55-424C-94DE-C4D735EBD52C}" type="slidenum">
              <a:rPr lang="en-US" smtClean="0"/>
              <a:t>‹#›</a:t>
            </a:fld>
            <a:endParaRPr lang="en-US"/>
          </a:p>
        </p:txBody>
      </p:sp>
    </p:spTree>
    <p:extLst>
      <p:ext uri="{BB962C8B-B14F-4D97-AF65-F5344CB8AC3E}">
        <p14:creationId xmlns:p14="http://schemas.microsoft.com/office/powerpoint/2010/main" val="3555085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t>Authorization to Fill a Vacancy</a:t>
            </a:r>
            <a:endParaRPr lang="en-US" dirty="0"/>
          </a:p>
        </p:txBody>
      </p:sp>
      <p:sp>
        <p:nvSpPr>
          <p:cNvPr id="3" name="Content Placeholder 2"/>
          <p:cNvSpPr>
            <a:spLocks noGrp="1"/>
          </p:cNvSpPr>
          <p:nvPr>
            <p:ph idx="1"/>
          </p:nvPr>
        </p:nvSpPr>
        <p:spPr>
          <a:xfrm>
            <a:off x="304800" y="1295400"/>
            <a:ext cx="8458200" cy="4953000"/>
          </a:xfrm>
        </p:spPr>
        <p:txBody>
          <a:bodyPr>
            <a:normAutofit fontScale="62500" lnSpcReduction="20000"/>
          </a:bodyPr>
          <a:lstStyle/>
          <a:p>
            <a:r>
              <a:rPr lang="en-US" sz="2800" dirty="0" smtClean="0"/>
              <a:t>Upon a vacancy, </a:t>
            </a:r>
            <a:r>
              <a:rPr lang="en-US" sz="2800" i="1" u="sng" dirty="0" smtClean="0"/>
              <a:t>all positions revert to the President’s office</a:t>
            </a:r>
            <a:r>
              <a:rPr lang="en-US" sz="2800" dirty="0" smtClean="0"/>
              <a:t>.  </a:t>
            </a:r>
          </a:p>
          <a:p>
            <a:pPr marL="0" indent="0">
              <a:buNone/>
            </a:pPr>
            <a:r>
              <a:rPr lang="en-US" sz="2800" dirty="0" smtClean="0"/>
              <a:t/>
            </a:r>
            <a:br>
              <a:rPr lang="en-US" sz="2800" dirty="0" smtClean="0"/>
            </a:br>
            <a:r>
              <a:rPr lang="en-US" sz="2800" dirty="0" smtClean="0"/>
              <a:t>To request an authorization to add (or replace) a position, the following procedure should be used:</a:t>
            </a:r>
          </a:p>
          <a:p>
            <a:r>
              <a:rPr lang="en-US" sz="2800" dirty="0" smtClean="0"/>
              <a:t>Discuss the request to fill a vacancy with the area VP to review the area organizational chart and the need for the new position/replacement.  Prepare a Position Justification letter for all critical positions.</a:t>
            </a:r>
          </a:p>
          <a:p>
            <a:r>
              <a:rPr lang="en-US" sz="2800" dirty="0" smtClean="0"/>
              <a:t>Upon permission by the area VP to proceed, meet with the Human Resources Recruiter to discuss the job function and classification.  Human resources will complete the Position Requisition Form (PRF), Section A  (the position is not yet approved).</a:t>
            </a:r>
          </a:p>
          <a:p>
            <a:r>
              <a:rPr lang="en-US" sz="2800" dirty="0" smtClean="0"/>
              <a:t>Human Resources submits the PRF to the Budget Office for review.  Budget Office completes Section B (the position is not yet approved).</a:t>
            </a:r>
          </a:p>
          <a:p>
            <a:r>
              <a:rPr lang="en-US" sz="2800" dirty="0" smtClean="0"/>
              <a:t>AVP of Budget presents all completed PRFs to the Vacancy Control Committee for review on a quarterly basis </a:t>
            </a:r>
          </a:p>
          <a:p>
            <a:r>
              <a:rPr lang="en-US" sz="2800" dirty="0" smtClean="0"/>
              <a:t>Critical replacement requests should be approved by the area VP and sent to the VP of Finance for final approval (i.e. bypassing VCC approval).  Upon VP approval, HR will complete the PRF and forward to Budget.  Budget will complete the PRF.  </a:t>
            </a:r>
          </a:p>
          <a:p>
            <a:r>
              <a:rPr lang="en-US" sz="2800" dirty="0" smtClean="0"/>
              <a:t>The Budget Office send </a:t>
            </a:r>
            <a:r>
              <a:rPr lang="en-US" sz="2800" dirty="0"/>
              <a:t>the </a:t>
            </a:r>
            <a:r>
              <a:rPr lang="en-US" sz="2800" dirty="0" smtClean="0"/>
              <a:t>“</a:t>
            </a:r>
            <a:r>
              <a:rPr lang="en-US" sz="2800" i="1" dirty="0" smtClean="0"/>
              <a:t>Vacancy Authorization Form” </a:t>
            </a:r>
            <a:r>
              <a:rPr lang="en-US" sz="2800" dirty="0" smtClean="0"/>
              <a:t> </a:t>
            </a:r>
            <a:r>
              <a:rPr lang="en-US" sz="2800" dirty="0"/>
              <a:t>to the concerned </a:t>
            </a:r>
            <a:r>
              <a:rPr lang="en-US" sz="2800" dirty="0" smtClean="0"/>
              <a:t>parties.</a:t>
            </a:r>
            <a:endParaRPr lang="en-US" sz="2800" dirty="0"/>
          </a:p>
        </p:txBody>
      </p:sp>
      <p:sp>
        <p:nvSpPr>
          <p:cNvPr id="4" name="Slide Number Placeholder 3"/>
          <p:cNvSpPr>
            <a:spLocks noGrp="1"/>
          </p:cNvSpPr>
          <p:nvPr>
            <p:ph type="sldNum" sz="quarter" idx="12"/>
          </p:nvPr>
        </p:nvSpPr>
        <p:spPr/>
        <p:txBody>
          <a:bodyPr/>
          <a:lstStyle/>
          <a:p>
            <a:fld id="{D45239AE-F966-451A-BA72-F92B756622C2}" type="slidenum">
              <a:rPr lang="en-US" smtClean="0"/>
              <a:pPr/>
              <a:t>1</a:t>
            </a:fld>
            <a:endParaRPr lang="en-US"/>
          </a:p>
        </p:txBody>
      </p:sp>
      <p:sp>
        <p:nvSpPr>
          <p:cNvPr id="5" name="Date Placeholder 4"/>
          <p:cNvSpPr>
            <a:spLocks noGrp="1"/>
          </p:cNvSpPr>
          <p:nvPr>
            <p:ph type="dt" sz="half" idx="10"/>
          </p:nvPr>
        </p:nvSpPr>
        <p:spPr/>
        <p:txBody>
          <a:bodyPr/>
          <a:lstStyle/>
          <a:p>
            <a:fld id="{F7290BFA-103C-4E35-8D8C-407E39B38F5D}" type="datetime1">
              <a:rPr lang="en-US" smtClean="0"/>
              <a:t>2/10/2016</a:t>
            </a:fld>
            <a:endParaRPr lang="en-US"/>
          </a:p>
        </p:txBody>
      </p:sp>
    </p:spTree>
    <p:extLst>
      <p:ext uri="{BB962C8B-B14F-4D97-AF65-F5344CB8AC3E}">
        <p14:creationId xmlns:p14="http://schemas.microsoft.com/office/powerpoint/2010/main" val="1764735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19</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Authorization to Fill a Vacancy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Authorization to Fill a Vacancy</dc:title>
  <dc:creator>iperez</dc:creator>
  <cp:lastModifiedBy>iperez</cp:lastModifiedBy>
  <cp:revision>16</cp:revision>
  <cp:lastPrinted>2014-09-10T17:03:39Z</cp:lastPrinted>
  <dcterms:created xsi:type="dcterms:W3CDTF">2014-08-18T17:43:53Z</dcterms:created>
  <dcterms:modified xsi:type="dcterms:W3CDTF">2016-02-10T21:30:45Z</dcterms:modified>
</cp:coreProperties>
</file>